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2A0"/>
    <a:srgbClr val="BEB593"/>
    <a:srgbClr val="E0D8BB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2" autoAdjust="0"/>
    <p:restoredTop sz="90616" autoAdjust="0"/>
  </p:normalViewPr>
  <p:slideViewPr>
    <p:cSldViewPr snapToGrid="0" snapToObjects="1">
      <p:cViewPr varScale="1">
        <p:scale>
          <a:sx n="113" d="100"/>
          <a:sy n="113" d="100"/>
        </p:scale>
        <p:origin x="557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4928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8391C54-03CD-4F0B-9EFF-68CA01F1EA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5928FC-68BC-425A-83F0-512C0B3A12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BEC12-C311-4BFD-ABBF-6F238BCBB4FE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5AE7C1-4827-4462-92AC-2F0139B032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49ED98-2B0C-413B-89BB-60C74C98CA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D2960-31E2-40F3-887F-A853D4F3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9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69D17-D11C-43DE-8573-D41BF7C738B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16A7A-97C6-46A8-9555-98D50F7B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2.72 – 4.2 V range</a:t>
            </a:r>
          </a:p>
          <a:p>
            <a:r>
              <a:rPr lang="en-US" dirty="0"/>
              <a:t>No datasheet so</a:t>
            </a:r>
          </a:p>
          <a:p>
            <a:endParaRPr lang="en-US" dirty="0"/>
          </a:p>
          <a:p>
            <a:r>
              <a:rPr lang="en-US" dirty="0"/>
              <a:t>Will order more once confident with sensor</a:t>
            </a:r>
          </a:p>
          <a:p>
            <a:r>
              <a:rPr lang="en-US" dirty="0"/>
              <a:t>Also pin size wonky? </a:t>
            </a:r>
          </a:p>
          <a:p>
            <a:endParaRPr lang="en-US" dirty="0"/>
          </a:p>
          <a:p>
            <a:r>
              <a:rPr lang="en-US" dirty="0"/>
              <a:t>Water in lab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16A7A-97C6-46A8-9555-98D50F7B4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3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BLE Device Manager</a:t>
            </a:r>
          </a:p>
          <a:p>
            <a:r>
              <a:rPr lang="en-US" dirty="0"/>
              <a:t>Renamed devices with app</a:t>
            </a:r>
          </a:p>
          <a:p>
            <a:r>
              <a:rPr lang="en-US" dirty="0"/>
              <a:t>Yes trying to figure out GPIO pins for use or whatever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16A7A-97C6-46A8-9555-98D50F7B4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1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16A7A-97C6-46A8-9555-98D50F7B4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430" y="0"/>
            <a:ext cx="914542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6633" y="-1"/>
            <a:ext cx="9142571" cy="2116773"/>
          </a:xfrm>
          <a:prstGeom prst="rect">
            <a:avLst/>
          </a:prstGeom>
          <a:gradFill flip="none" rotWithShape="1">
            <a:gsLst>
              <a:gs pos="61000">
                <a:srgbClr val="A50000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830" y="771768"/>
            <a:ext cx="5467207" cy="68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2214" y="2302425"/>
            <a:ext cx="8458200" cy="9024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4400" kern="1200" dirty="0">
                <a:solidFill>
                  <a:srgbClr val="262626"/>
                </a:solidFill>
                <a:effectLst>
                  <a:outerShdw blurRad="63500" dir="2700000" sx="100500" sy="1005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2214" y="3593353"/>
            <a:ext cx="8458200" cy="91888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sz="3200" kern="1200" baseline="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559940-7F57-4F43-B6C2-A194C1439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D42917-2FF7-40E2-8E0B-0BAF977E50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Ver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430" y="0"/>
            <a:ext cx="914542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-1"/>
            <a:ext cx="4571999" cy="5143501"/>
          </a:xfrm>
          <a:prstGeom prst="rect">
            <a:avLst/>
          </a:prstGeom>
          <a:gradFill flip="none" rotWithShape="1">
            <a:gsLst>
              <a:gs pos="61000">
                <a:srgbClr val="A50000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86" y="186467"/>
            <a:ext cx="2426743" cy="3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2"/>
          <p:cNvSpPr>
            <a:spLocks noGrp="1"/>
          </p:cNvSpPr>
          <p:nvPr>
            <p:ph type="pic" idx="10"/>
          </p:nvPr>
        </p:nvSpPr>
        <p:spPr>
          <a:xfrm>
            <a:off x="4864608" y="264907"/>
            <a:ext cx="3936492" cy="4589315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effectLst>
            <a:outerShdw blurRad="50800" dir="2700000" algn="tl" rotWithShape="0">
              <a:sysClr val="window" lastClr="FFFFFF">
                <a:alpha val="40000"/>
              </a:sys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Calisto MT"/>
                <a:ea typeface="+mn-ea"/>
                <a:cs typeface="Calisto M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>
                  <a:outerShdw blurRad="63500" dir="2700000" algn="tl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Calisto MT"/>
                <a:ea typeface="+mn-ea"/>
                <a:cs typeface="+mn-cs"/>
              </a:rPr>
              <a:t>Click icon to add picture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>
                <a:outerShdw blurRad="63500" dir="2700000" algn="tl" rotWithShape="0">
                  <a:sysClr val="window" lastClr="FFFFFF">
                    <a:alpha val="40000"/>
                  </a:sysClr>
                </a:outerShdw>
              </a:effectLst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725982"/>
            <a:ext cx="3962400" cy="1552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200" kern="1200" dirty="0">
                <a:solidFill>
                  <a:schemeClr val="bg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1752" y="2278945"/>
            <a:ext cx="3962400" cy="2575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400" kern="1200">
                <a:solidFill>
                  <a:srgbClr val="FFFFFF"/>
                </a:solidFill>
                <a:effectLst>
                  <a:outerShdw blurRad="508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42EB802-5615-44E1-AE12-05BFF006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5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Horiz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430" y="0"/>
            <a:ext cx="914542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815798"/>
            <a:ext cx="8458200" cy="2669645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effectLst>
            <a:outerShdw blurRad="50800" dir="2700000" algn="tl" rotWithShape="0">
              <a:sysClr val="window" lastClr="FFFFFF">
                <a:alpha val="40000"/>
              </a:sys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Calisto MT"/>
                <a:ea typeface="+mn-ea"/>
                <a:cs typeface="Calisto M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>
                  <a:outerShdw blurRad="63500" dir="2700000" algn="tl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Calisto MT"/>
                <a:ea typeface="+mn-ea"/>
                <a:cs typeface="+mn-cs"/>
              </a:rPr>
              <a:t>Click icon to add picture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>
                <a:outerShdw blurRad="63500" dir="2700000" algn="tl" rotWithShape="0">
                  <a:sysClr val="window" lastClr="FFFFFF">
                    <a:alpha val="40000"/>
                  </a:sysClr>
                </a:outerShdw>
              </a:effectLst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2571" cy="679623"/>
          </a:xfrm>
          <a:prstGeom prst="rect">
            <a:avLst/>
          </a:prstGeom>
          <a:gradFill flip="none" rotWithShape="1">
            <a:gsLst>
              <a:gs pos="76000">
                <a:srgbClr val="A50000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86" y="186467"/>
            <a:ext cx="2426743" cy="3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2214" y="3494397"/>
            <a:ext cx="8458200" cy="674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400" kern="1200" dirty="0">
                <a:solidFill>
                  <a:srgbClr val="262626"/>
                </a:solidFill>
                <a:effectLst>
                  <a:outerShdw blurRad="63500" dir="2700000" sx="100500" sy="1005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2214" y="4168588"/>
            <a:ext cx="8458200" cy="575237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sz="2000" kern="1200" baseline="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933FB02-184E-4AD2-B97A-48C3C72EB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F0B4E56B-17FA-49BD-98AA-4AD7CAE85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003" y="47672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54E-17C3-4BFF-A55F-8CFF8B3B6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7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430" y="0"/>
            <a:ext cx="914542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2571" cy="679623"/>
          </a:xfrm>
          <a:prstGeom prst="rect">
            <a:avLst/>
          </a:prstGeom>
          <a:gradFill flip="none" rotWithShape="1">
            <a:gsLst>
              <a:gs pos="76000">
                <a:srgbClr val="A50000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86" y="186467"/>
            <a:ext cx="2426743" cy="3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2214" y="747060"/>
            <a:ext cx="8458200" cy="6245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000" kern="1200" dirty="0">
                <a:solidFill>
                  <a:srgbClr val="262626"/>
                </a:solidFill>
                <a:effectLst>
                  <a:outerShdw blurRad="63500" dir="2700000" sx="100500" sy="1005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214" y="1479176"/>
            <a:ext cx="8458200" cy="3264648"/>
          </a:xfrm>
          <a:prstGeom prst="rect">
            <a:avLst/>
          </a:prstGeom>
        </p:spPr>
        <p:txBody>
          <a:bodyPr/>
          <a:lstStyle>
            <a:lvl1pPr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  <a:lvl2pPr>
              <a:def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2pPr>
            <a:lvl3pPr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3pPr>
            <a:lvl4pPr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4pPr>
            <a:lvl5pPr>
              <a:def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085B7DE-1184-4EE0-8506-9C66FF4652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xmlns="" id="{66A54E7E-1783-469C-84BF-122ACAEF2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003" y="47672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54E-17C3-4BFF-A55F-8CFF8B3B6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6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430" y="0"/>
            <a:ext cx="914542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2571" cy="679623"/>
          </a:xfrm>
          <a:prstGeom prst="rect">
            <a:avLst/>
          </a:prstGeom>
          <a:gradFill flip="none" rotWithShape="1">
            <a:gsLst>
              <a:gs pos="76000">
                <a:srgbClr val="A50000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86" y="186467"/>
            <a:ext cx="2426743" cy="3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BE2AA69-DA96-46A9-9D0D-BB6A14D6C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F5668252-9880-4B5C-B417-7A5563242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003" y="47672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54E-17C3-4BFF-A55F-8CFF8B3B6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0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A25B342-63D2-4C98-AAD8-5B119877FA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7821F7D-26C4-47D5-AA2D-716475020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003" y="47672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54E-17C3-4BFF-A55F-8CFF8B3B6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430" y="0"/>
            <a:ext cx="914542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2571" cy="2568223"/>
          </a:xfrm>
          <a:prstGeom prst="rect">
            <a:avLst/>
          </a:prstGeom>
          <a:gradFill flip="none" rotWithShape="1">
            <a:gsLst>
              <a:gs pos="61000">
                <a:srgbClr val="A50000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86" y="186467"/>
            <a:ext cx="2426743" cy="3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1327" y="842779"/>
            <a:ext cx="8458200" cy="9024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4400" kern="1200" dirty="0">
                <a:solidFill>
                  <a:schemeClr val="bg1"/>
                </a:solidFill>
                <a:effectLst>
                  <a:outerShdw blurRad="63500" dir="2700000" sx="100500" sy="100500" algn="tl" rotWithShape="0">
                    <a:srgbClr val="262626">
                      <a:alpha val="4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1327" y="3133912"/>
            <a:ext cx="8458200" cy="91888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sz="3200" kern="1200" baseline="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9CFF2E-490E-44B6-B803-2D29D187FE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7C2F36F5-4377-4830-9654-4192FD346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003" y="47672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54E-17C3-4BFF-A55F-8CFF8B3B6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9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430" y="0"/>
            <a:ext cx="914542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048" y="1486647"/>
            <a:ext cx="4038600" cy="3367576"/>
          </a:xfrm>
          <a:prstGeom prst="rect">
            <a:avLst/>
          </a:prstGeom>
        </p:spPr>
        <p:txBody>
          <a:bodyPr/>
          <a:lstStyle>
            <a:lvl1pPr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  <a:lvl2pPr>
              <a:def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2pPr>
            <a:lvl3pPr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3pPr>
            <a:lvl4pPr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4pPr>
            <a:lvl5pPr>
              <a:def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2571" cy="679623"/>
          </a:xfrm>
          <a:prstGeom prst="rect">
            <a:avLst/>
          </a:prstGeom>
          <a:gradFill flip="none" rotWithShape="1">
            <a:gsLst>
              <a:gs pos="76000">
                <a:srgbClr val="A50000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86" y="186467"/>
            <a:ext cx="2426743" cy="3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24202" y="1486647"/>
            <a:ext cx="4038600" cy="3367576"/>
          </a:xfrm>
          <a:prstGeom prst="rect">
            <a:avLst/>
          </a:prstGeom>
        </p:spPr>
        <p:txBody>
          <a:bodyPr/>
          <a:lstStyle>
            <a:lvl1pPr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  <a:lvl2pPr>
              <a:def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2pPr>
            <a:lvl3pPr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3pPr>
            <a:lvl4pPr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4pPr>
            <a:lvl5pPr>
              <a:def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2214" y="747060"/>
            <a:ext cx="8458200" cy="6245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000" kern="1200" dirty="0">
                <a:solidFill>
                  <a:srgbClr val="262626"/>
                </a:solidFill>
                <a:effectLst>
                  <a:outerShdw blurRad="63500" dir="2700000" sx="100500" sy="1005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5A9A03-EB7A-4D22-A91A-B19E4A6C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xmlns="" id="{AC00ACEC-E5CA-4C2E-9D7B-D6821C584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003" y="47672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54E-17C3-4BFF-A55F-8CFF8B3B6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9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430" y="0"/>
            <a:ext cx="914542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9048" y="1486647"/>
            <a:ext cx="4033863" cy="59606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column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8940" y="1486647"/>
            <a:ext cx="4033862" cy="59606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column 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9047" y="2082713"/>
            <a:ext cx="4033863" cy="27715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8940" y="2082713"/>
            <a:ext cx="4033862" cy="27715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-1"/>
            <a:ext cx="9142571" cy="679623"/>
          </a:xfrm>
          <a:prstGeom prst="rect">
            <a:avLst/>
          </a:prstGeom>
          <a:gradFill flip="none" rotWithShape="1">
            <a:gsLst>
              <a:gs pos="76000">
                <a:srgbClr val="A50000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86" y="186467"/>
            <a:ext cx="2426743" cy="3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2214" y="747060"/>
            <a:ext cx="8458200" cy="6245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000" kern="1200" dirty="0">
                <a:solidFill>
                  <a:srgbClr val="262626"/>
                </a:solidFill>
                <a:effectLst>
                  <a:outerShdw blurRad="63500" dir="2700000" sx="100500" sy="1005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87449AC-BA7D-4B0B-B8E3-CA566D7A9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7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430" y="0"/>
            <a:ext cx="914542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2571" cy="2116773"/>
          </a:xfrm>
          <a:prstGeom prst="rect">
            <a:avLst/>
          </a:prstGeom>
          <a:gradFill flip="none" rotWithShape="1">
            <a:gsLst>
              <a:gs pos="61000">
                <a:srgbClr val="A50000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86" y="186467"/>
            <a:ext cx="2426743" cy="3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1327" y="842779"/>
            <a:ext cx="8458200" cy="9024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4400" kern="1200" dirty="0">
                <a:solidFill>
                  <a:schemeClr val="bg1"/>
                </a:solidFill>
                <a:effectLst>
                  <a:outerShdw blurRad="63500" dir="2700000" sx="100500" sy="100500" algn="tl" rotWithShape="0">
                    <a:srgbClr val="262626">
                      <a:alpha val="4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4C41A82-C616-4875-B4A6-71639BAACE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xmlns="" id="{36E442BF-121E-4D98-9FFC-FA0581C3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003" y="47672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54E-17C3-4BFF-A55F-8CFF8B3B6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9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430" y="0"/>
            <a:ext cx="914542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-1"/>
            <a:ext cx="4571999" cy="5143501"/>
          </a:xfrm>
          <a:prstGeom prst="rect">
            <a:avLst/>
          </a:prstGeom>
          <a:gradFill flip="none" rotWithShape="1">
            <a:gsLst>
              <a:gs pos="61000">
                <a:srgbClr val="A50000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725982"/>
            <a:ext cx="3962400" cy="1552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200" kern="1200" dirty="0">
                <a:solidFill>
                  <a:schemeClr val="bg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1752" y="2278945"/>
            <a:ext cx="3962400" cy="2575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2400" kern="1200">
                <a:solidFill>
                  <a:srgbClr val="FFFFFF"/>
                </a:solidFill>
                <a:effectLst>
                  <a:outerShdw blurRad="508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86" y="186467"/>
            <a:ext cx="2426743" cy="3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866401" y="725982"/>
            <a:ext cx="3959352" cy="4128241"/>
          </a:xfrm>
          <a:prstGeom prst="rect">
            <a:avLst/>
          </a:prstGeom>
        </p:spPr>
        <p:txBody>
          <a:bodyPr/>
          <a:lstStyle>
            <a:lvl1pPr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  <a:lvl2pPr>
              <a:def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2pPr>
            <a:lvl3pPr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3pPr>
            <a:lvl4pPr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4pPr>
            <a:lvl5pPr>
              <a:def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262626"/>
                </a:solidFill>
                <a:effectLst>
                  <a:outerShdw blurRad="50800" dist="12700" dir="2700000" algn="tl" rotWithShape="0">
                    <a:schemeClr val="bg1">
                      <a:alpha val="60000"/>
                    </a:scheme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E15721A-3DF1-4396-8829-F1721094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xmlns="" id="{932EAC42-39F1-4D3A-9739-0864390DD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003" y="47672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54E-17C3-4BFF-A55F-8CFF8B3B6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6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377" y="0"/>
            <a:ext cx="9142571" cy="5143501"/>
          </a:xfrm>
          <a:prstGeom prst="rect">
            <a:avLst/>
          </a:prstGeom>
          <a:gradFill flip="none" rotWithShape="1">
            <a:gsLst>
              <a:gs pos="61000">
                <a:srgbClr val="A50000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86" y="186467"/>
            <a:ext cx="2426743" cy="3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BC615B6-7B6F-4B64-BE92-D513BAED4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30" y="4767263"/>
            <a:ext cx="171166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Holler &amp; McKinley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027D1C6-E07A-4C53-884E-068D91E7A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003" y="47672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54E-17C3-4BFF-A55F-8CFF8B3B6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3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/>
              </a:rPr>
              <a:t>eGROW Plant Monitoring System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ffectLst/>
              </a:rPr>
              <a:t>Adam Holler, Clay McKinley – Students</a:t>
            </a:r>
          </a:p>
          <a:p>
            <a:r>
              <a:rPr lang="en-US" dirty="0">
                <a:effectLst/>
              </a:rPr>
              <a:t>Dr. Alexander Malinowski </a:t>
            </a:r>
            <a:r>
              <a:rPr lang="en-US" dirty="0" smtClean="0">
                <a:effectLst/>
              </a:rPr>
              <a:t>– Advisor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BF47C-F818-481B-8187-6A80BF45B9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sz="2000" dirty="0">
                <a:effectLst/>
              </a:rPr>
              <a:t>Installed DevPack on TI Sensor Tag</a:t>
            </a:r>
          </a:p>
          <a:p>
            <a:pPr fontAlgn="base"/>
            <a:r>
              <a:rPr lang="en-US" sz="2000" dirty="0">
                <a:effectLst/>
              </a:rPr>
              <a:t>TI Smart Tag App</a:t>
            </a:r>
          </a:p>
          <a:p>
            <a:pPr fontAlgn="base"/>
            <a:r>
              <a:rPr lang="en-US" sz="2000" dirty="0">
                <a:effectLst/>
              </a:rPr>
              <a:t>Installed Code Compiler Studio (took some time)</a:t>
            </a:r>
          </a:p>
          <a:p>
            <a:pPr fontAlgn="base"/>
            <a:r>
              <a:rPr lang="en-US" sz="2000" dirty="0">
                <a:effectLst/>
              </a:rPr>
              <a:t>Read through documentation to program TI Sensor Tags</a:t>
            </a:r>
          </a:p>
          <a:p>
            <a:pPr fontAlgn="base"/>
            <a:r>
              <a:rPr lang="en-US" sz="2000" dirty="0">
                <a:effectLst/>
              </a:rPr>
              <a:t>Read through documentation for Digi Gateway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AD4A3-1911-4AF5-B63C-1EBCD22D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Engineering Efforts</a:t>
            </a:r>
            <a:endParaRPr lang="en-US" dirty="0"/>
          </a:p>
        </p:txBody>
      </p:sp>
      <p:pic>
        <p:nvPicPr>
          <p:cNvPr id="4098" name="Picture 2" descr="https://lh4.googleusercontent.com/J3aEtyUzsBkQ6fhCeMLk6Cg5JwhKeqnQp-ZKBVnKX30HxocXqIrSNaxEAy5KOK56d1-LuRtzDyYEZb4c8Yg_Qud-Ncs9AjgfxQHtcIF0aAyfIgtuOED5F5HOHyYpaR7-l7jLIz8HDTQ">
            <a:extLst>
              <a:ext uri="{FF2B5EF4-FFF2-40B4-BE49-F238E27FC236}">
                <a16:creationId xmlns:a16="http://schemas.microsoft.com/office/drawing/2014/main" xmlns="" id="{30ACA627-4FC5-48AF-8A31-77CAD8918241}"/>
              </a:ext>
            </a:extLst>
          </p:cNvPr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12" y="1633480"/>
            <a:ext cx="2071505" cy="27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5.googleusercontent.com/tTWvE8JDG5wOh_7CLdsJSNpXz0YbmXMKMGpai7mlQGYR_I5vi9yWW0PO_Px8Lkh_wpp1Dj259U10aUeGXPH5y7M9eci2vQOkfXIuN8TxH_XbsvXnaSU-wajSSFqLoqlIyMlxYj1Qdy0">
            <a:extLst>
              <a:ext uri="{FF2B5EF4-FFF2-40B4-BE49-F238E27FC236}">
                <a16:creationId xmlns:a16="http://schemas.microsoft.com/office/drawing/2014/main" xmlns="" id="{4EB4E0ED-AEA2-40FE-9C08-E2DB53F4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59" y="1633480"/>
            <a:ext cx="2071367" cy="27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BCF888-7A78-4955-80C2-9960027A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F80933-55B9-413D-ADDB-1B0FE4BBC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5D5CCA0-D51A-445D-9D04-C2B31EAA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Parts Ordered and Inventory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DE99DA-5B6F-4F5C-8207-CFA97255CE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4x BLUETOOTH SENSOR TAG * 296-38831-ND</a:t>
            </a:r>
          </a:p>
          <a:p>
            <a:r>
              <a:rPr lang="en-US" dirty="0">
                <a:effectLst/>
              </a:rPr>
              <a:t>3x DEBUGGER FOR SENSORTAG * 296-42039-ND</a:t>
            </a:r>
          </a:p>
          <a:p>
            <a:r>
              <a:rPr lang="en-US" dirty="0">
                <a:effectLst/>
              </a:rPr>
              <a:t>1x Networking Modules XBee Gateway ZigBee to Ethernet Intl * 888-X2E-Z3C-E1-W (came with ethernet cable)</a:t>
            </a:r>
          </a:p>
          <a:p>
            <a:r>
              <a:rPr lang="en-US" dirty="0">
                <a:effectLst/>
              </a:rPr>
              <a:t>1x Capacitive soil moisture sensor (plan to get more later)</a:t>
            </a:r>
          </a:p>
          <a:p>
            <a:r>
              <a:rPr lang="en-US" dirty="0">
                <a:effectLst/>
              </a:rPr>
              <a:t>Micro USB cables, Personal Computers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34A4565-1BE7-4D7A-A882-DB6AC0D2F5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7B2BFC-F348-47F0-9E19-3CF02EBB2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D1E67-2D28-43DB-8362-6BAD5F79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Schedule and Division of Labor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EECF4-EA80-4340-84F5-0DC2B45699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>
                <a:effectLst/>
              </a:rPr>
              <a:t>Timeline:</a:t>
            </a:r>
          </a:p>
          <a:p>
            <a:pPr lvl="1"/>
            <a:r>
              <a:rPr lang="en-US" sz="1600" dirty="0">
                <a:effectLst/>
              </a:rPr>
              <a:t>November/December/January - Start programming TI Tags and enable firmware for Zigbee</a:t>
            </a:r>
          </a:p>
          <a:p>
            <a:pPr lvl="1"/>
            <a:r>
              <a:rPr lang="en-US" sz="1600" dirty="0">
                <a:effectLst/>
              </a:rPr>
              <a:t>February - Work on Zigbee Networking (and continue programming) </a:t>
            </a:r>
          </a:p>
          <a:p>
            <a:pPr lvl="1"/>
            <a:r>
              <a:rPr lang="en-US" sz="1600" dirty="0">
                <a:effectLst/>
              </a:rPr>
              <a:t>March - Work on App, Alarms, and Cloud  </a:t>
            </a:r>
          </a:p>
          <a:p>
            <a:pPr lvl="1"/>
            <a:r>
              <a:rPr lang="en-US" sz="1600" dirty="0">
                <a:effectLst/>
              </a:rPr>
              <a:t>April - Continue development and wrap up work</a:t>
            </a:r>
          </a:p>
          <a:p>
            <a:pPr lvl="1"/>
            <a:r>
              <a:rPr lang="en-US" sz="1600" dirty="0">
                <a:effectLst/>
              </a:rPr>
              <a:t>May - Finish final paper and presentation </a:t>
            </a:r>
          </a:p>
          <a:p>
            <a:r>
              <a:rPr lang="en-US" sz="1800" dirty="0"/>
              <a:t>Division of Labor</a:t>
            </a:r>
          </a:p>
          <a:p>
            <a:pPr lvl="1"/>
            <a:r>
              <a:rPr lang="en-US" sz="1600" dirty="0"/>
              <a:t>Right now, we are still discovering, so we are working together. Once we get a grip on some things (and now we have multiple debuggers) we can start working separately. 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217719-3A89-472E-ADF3-31E593BBD7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436E30-7099-4257-8990-0B738E4DB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63D4C-CC22-42CA-B147-C24D72D3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EAB10B-DCEB-41D6-ACF1-251B2215DF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[1] J. Lee, Y. Su and C. Shen, "A Comparative Study of Wireless Protocols: Bluetooth, UWB, ZigBee, and Wi-Fi," </a:t>
            </a:r>
            <a:r>
              <a:rPr lang="en-US" i="1" dirty="0">
                <a:effectLst/>
              </a:rPr>
              <a:t>IECON 2007 - 33rd Annual Conference of the IEEE Industrial Electronics Society</a:t>
            </a:r>
            <a:r>
              <a:rPr lang="en-US" dirty="0">
                <a:effectLst/>
              </a:rPr>
              <a:t>, Taipei, 2007, pp. 46-51.</a:t>
            </a:r>
          </a:p>
          <a:p>
            <a:pPr marL="0" indent="0">
              <a:buNone/>
            </a:pPr>
            <a:r>
              <a:rPr lang="en-US" dirty="0"/>
              <a:t>[2] swrr134c.pdf CC2650 </a:t>
            </a:r>
            <a:r>
              <a:rPr lang="en-US" dirty="0" err="1"/>
              <a:t>SensorTag</a:t>
            </a:r>
            <a:r>
              <a:rPr lang="en-US" dirty="0"/>
              <a:t> Texas Instruments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2BF879-7383-4A21-B9DA-C3D5AA3262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3DC1B0-5EC1-4760-AF1C-65CA9408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1DFFA8-0C8E-4E2A-88F8-ADBE2ADDB4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>
                <a:effectLst/>
              </a:rPr>
              <a:t>Problem Statement</a:t>
            </a:r>
          </a:p>
          <a:p>
            <a:pPr fontAlgn="base"/>
            <a:r>
              <a:rPr lang="en-US" dirty="0">
                <a:effectLst/>
              </a:rPr>
              <a:t>Functional Requirements</a:t>
            </a:r>
          </a:p>
          <a:p>
            <a:pPr fontAlgn="base"/>
            <a:r>
              <a:rPr lang="en-US" dirty="0">
                <a:effectLst/>
              </a:rPr>
              <a:t>Prior Work</a:t>
            </a:r>
          </a:p>
          <a:p>
            <a:pPr fontAlgn="base"/>
            <a:r>
              <a:rPr lang="en-US" dirty="0">
                <a:effectLst/>
              </a:rPr>
              <a:t>Flowchart/Specifications</a:t>
            </a:r>
          </a:p>
          <a:p>
            <a:pPr fontAlgn="base"/>
            <a:r>
              <a:rPr lang="en-US" dirty="0">
                <a:effectLst/>
              </a:rPr>
              <a:t>Operational Modes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E4631-34DA-4A8B-A0A4-608CB723892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fontAlgn="base"/>
            <a:r>
              <a:rPr lang="en-US" dirty="0">
                <a:effectLst/>
              </a:rPr>
              <a:t>Engineering Efforts</a:t>
            </a:r>
          </a:p>
          <a:p>
            <a:pPr fontAlgn="base"/>
            <a:r>
              <a:rPr lang="en-US" dirty="0">
                <a:effectLst/>
              </a:rPr>
              <a:t>Parts Ordered/Current Inventory</a:t>
            </a:r>
          </a:p>
          <a:p>
            <a:pPr fontAlgn="base"/>
            <a:r>
              <a:rPr lang="en-US" dirty="0">
                <a:effectLst/>
              </a:rPr>
              <a:t>Schedule/Division of Labor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88158A-6DD3-426F-8EB0-FC20D8D1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3531BE-FA4A-4154-AEC2-5B76200E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DACFD7-5152-4C2F-BA9E-9B299F79E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>
                <a:effectLst/>
              </a:rPr>
              <a:t>Home automation is a growing market with products related to security, lighting, temperature control, etc…</a:t>
            </a:r>
          </a:p>
          <a:p>
            <a:pPr fontAlgn="base"/>
            <a:r>
              <a:rPr lang="en-US" dirty="0">
                <a:effectLst/>
              </a:rPr>
              <a:t>Solutions for monitoring of house plants and small green-houses are only available on an industrial level</a:t>
            </a:r>
          </a:p>
          <a:p>
            <a:pPr fontAlgn="base"/>
            <a:r>
              <a:rPr lang="en-US" dirty="0">
                <a:effectLst/>
              </a:rPr>
              <a:t>We aim to cure the common problem of helping users remember to care for their plants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4FF556-0D7C-46E3-814D-C4AE4630E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Holler &amp; McKinley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D192938-AE5C-4C57-9455-2F89576B2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51C184-E881-45BB-93CA-EBF3ED9B7D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>
                <a:effectLst/>
              </a:rPr>
              <a:t>Features</a:t>
            </a:r>
          </a:p>
          <a:p>
            <a:pPr lvl="1" fontAlgn="base"/>
            <a:r>
              <a:rPr lang="en-US" sz="1400" dirty="0">
                <a:effectLst/>
              </a:rPr>
              <a:t>Long battery life </a:t>
            </a:r>
          </a:p>
          <a:p>
            <a:pPr lvl="1" fontAlgn="base"/>
            <a:r>
              <a:rPr lang="en-US" sz="1400" dirty="0">
                <a:effectLst/>
              </a:rPr>
              <a:t>Moisture</a:t>
            </a:r>
          </a:p>
          <a:p>
            <a:pPr lvl="1" fontAlgn="base"/>
            <a:r>
              <a:rPr lang="en-US" sz="1400" dirty="0">
                <a:effectLst/>
              </a:rPr>
              <a:t>Temperature </a:t>
            </a:r>
          </a:p>
          <a:p>
            <a:pPr lvl="1" fontAlgn="base"/>
            <a:r>
              <a:rPr lang="en-US" sz="1400" dirty="0">
                <a:effectLst/>
              </a:rPr>
              <a:t>Sunlight</a:t>
            </a:r>
          </a:p>
          <a:p>
            <a:pPr lvl="1" fontAlgn="base"/>
            <a:r>
              <a:rPr lang="en-US" sz="1400" dirty="0">
                <a:effectLst/>
              </a:rPr>
              <a:t>Weekly Updates (text, email)</a:t>
            </a:r>
          </a:p>
          <a:p>
            <a:pPr lvl="1" fontAlgn="base"/>
            <a:r>
              <a:rPr lang="en-US" sz="1400" dirty="0">
                <a:effectLst/>
              </a:rPr>
              <a:t>Alarms (plus battery alert)</a:t>
            </a:r>
          </a:p>
          <a:p>
            <a:pPr lvl="1" fontAlgn="base"/>
            <a:r>
              <a:rPr lang="en-US" sz="1400" dirty="0">
                <a:effectLst/>
              </a:rPr>
              <a:t>Battery Upgrade </a:t>
            </a:r>
          </a:p>
          <a:p>
            <a:pPr lvl="1" fontAlgn="base"/>
            <a:r>
              <a:rPr lang="en-US" sz="1400" dirty="0">
                <a:effectLst/>
              </a:rPr>
              <a:t>“Anytime+” Values</a:t>
            </a:r>
          </a:p>
          <a:p>
            <a:pPr lvl="1" fontAlgn="base"/>
            <a:r>
              <a:rPr lang="en-US" sz="1400" dirty="0">
                <a:effectLst/>
              </a:rPr>
              <a:t>Mobile Phone App</a:t>
            </a:r>
          </a:p>
          <a:p>
            <a:pPr lvl="1" fontAlgn="base"/>
            <a:r>
              <a:rPr lang="en-US" sz="1400" dirty="0">
                <a:effectLst/>
              </a:rPr>
              <a:t>Adam &amp; Clay Water+ Emergency Drop</a:t>
            </a:r>
          </a:p>
          <a:p>
            <a:pPr lvl="1" fontAlgn="base"/>
            <a:r>
              <a:rPr lang="en-US" sz="1400" dirty="0">
                <a:effectLst/>
              </a:rPr>
              <a:t>Sound Alarm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082FC29-DE06-4589-A645-023656A73F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29404" y="1726438"/>
            <a:ext cx="4173928" cy="3367576"/>
          </a:xfrm>
        </p:spPr>
        <p:txBody>
          <a:bodyPr/>
          <a:lstStyle/>
          <a:p>
            <a:pPr fontAlgn="base"/>
            <a:r>
              <a:rPr lang="en-US" sz="1400" dirty="0">
                <a:effectLst/>
              </a:rPr>
              <a:t>Using a modified TI Sensor Tags which will be mounted in each pot</a:t>
            </a:r>
          </a:p>
          <a:p>
            <a:pPr fontAlgn="base"/>
            <a:r>
              <a:rPr lang="en-US" sz="1400" dirty="0">
                <a:effectLst/>
              </a:rPr>
              <a:t>Sensors will read ambient temperature, humidity, light, tip-over detection, soil moisture</a:t>
            </a:r>
          </a:p>
          <a:p>
            <a:pPr fontAlgn="base"/>
            <a:r>
              <a:rPr lang="en-US" sz="1400" dirty="0">
                <a:effectLst/>
              </a:rPr>
              <a:t>Sensors will be able to work indoors and outdoors</a:t>
            </a:r>
          </a:p>
          <a:p>
            <a:pPr fontAlgn="base"/>
            <a:r>
              <a:rPr lang="en-US" sz="1400" dirty="0">
                <a:effectLst/>
              </a:rPr>
              <a:t>Battery life for the sensors must be sufficient enough to not be a burden (Several months+)</a:t>
            </a:r>
          </a:p>
          <a:p>
            <a:pPr fontAlgn="base"/>
            <a:r>
              <a:rPr lang="en-US" sz="1400" dirty="0">
                <a:effectLst/>
              </a:rPr>
              <a:t>Sensors will transmit data to a cloud via ZigBee to an Ethernet gateway</a:t>
            </a:r>
          </a:p>
          <a:p>
            <a:pPr fontAlgn="base"/>
            <a:r>
              <a:rPr lang="en-US" sz="1400" dirty="0">
                <a:effectLst/>
              </a:rPr>
              <a:t>Users will be able to monitor data and receive alerts on a smartphone 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Functional Requirements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CACC25-F101-404C-AAE5-D1B5B60D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2FBC6-680A-40AC-960B-182FD5134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401A20C-A1A7-4799-BD10-E5F6648EEA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Research into communication protocols: Bluetooth Low Energy &amp; ZigBee vs Wi-Fi, 6LoWPAN, </a:t>
            </a:r>
            <a:r>
              <a:rPr lang="en-US" dirty="0" err="1">
                <a:effectLst/>
              </a:rPr>
              <a:t>etc</a:t>
            </a:r>
            <a:r>
              <a:rPr lang="en-US" dirty="0">
                <a:effectLst/>
              </a:rPr>
              <a:t>…</a:t>
            </a:r>
          </a:p>
          <a:p>
            <a:r>
              <a:rPr lang="en-US" dirty="0">
                <a:effectLst/>
              </a:rPr>
              <a:t>Research into other solutions similar to our project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Review of Literature/Prior Work </a:t>
            </a:r>
            <a:endParaRPr lang="en-US" dirty="0"/>
          </a:p>
        </p:txBody>
      </p:sp>
      <p:pic>
        <p:nvPicPr>
          <p:cNvPr id="1026" name="Picture 2" descr="https://lh4.googleusercontent.com/3kpH-l-1xJ5IQXRwaWrM6ni2_c89ddkRW_QQuS4SO06WCTiaV7Vx13hATmFauEvcQG_Jv-RQGPKedZqWupg7TyW6g28nXB3NqAumnpbjuH6xX7GnfhwYbv_XSgHeSoaNXHE_Lp1Ue6g">
            <a:extLst>
              <a:ext uri="{FF2B5EF4-FFF2-40B4-BE49-F238E27FC236}">
                <a16:creationId xmlns:a16="http://schemas.microsoft.com/office/drawing/2014/main" xmlns="" id="{B571EE2A-BA7E-4727-B59A-B0AB08229067}"/>
              </a:ext>
            </a:extLst>
          </p:cNvPr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41" y="1611799"/>
            <a:ext cx="3576940" cy="21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1BEEFC0-3448-4EE5-8F5F-007AAEEA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2EB732-C25A-4F3E-B1C9-C6BE4C73D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DAA1BAC-F831-4334-AD74-B62E5CD1E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214" y="4280490"/>
            <a:ext cx="8458200" cy="575237"/>
          </a:xfrm>
        </p:spPr>
        <p:txBody>
          <a:bodyPr/>
          <a:lstStyle/>
          <a:p>
            <a:r>
              <a:rPr lang="en-US" dirty="0"/>
              <a:t>Block Diagram for our System</a:t>
            </a:r>
          </a:p>
        </p:txBody>
      </p:sp>
      <p:pic>
        <p:nvPicPr>
          <p:cNvPr id="2052" name="Picture 4" descr="https://lh4.googleusercontent.com/xq_eKqN9akyZrmn_utfCKn-IXCZaiumO26POvnanlj5jrFMkNqDs_KGddFxtwl2XQ2Q8RmjsnWg_InkGin1oNgHVl1KzeIlzxVgucvgXxdpXzrrjeyXgln0KL089mHhOGtcd1dHKV-4">
            <a:extLst>
              <a:ext uri="{FF2B5EF4-FFF2-40B4-BE49-F238E27FC236}">
                <a16:creationId xmlns:a16="http://schemas.microsoft.com/office/drawing/2014/main" xmlns="" id="{CFD3DF16-060D-4792-904B-69F29F39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76" y="820978"/>
            <a:ext cx="4134848" cy="35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807E86F-FE4F-42EB-A588-F9C31234B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63C9D79-1984-4336-8B9C-E1ADBED9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EFBEF86-11F1-4FB6-AF51-9F8F6F38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Specifications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E1300D-97F3-4988-BCA2-42236FA78D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b="1" dirty="0">
                <a:effectLst/>
              </a:rPr>
              <a:t>TI Sensor Tag</a:t>
            </a:r>
            <a:r>
              <a:rPr lang="en-US" sz="1400" dirty="0">
                <a:effectLst/>
              </a:rPr>
              <a:t> (CC2650 wireless MCU)</a:t>
            </a:r>
          </a:p>
          <a:p>
            <a:pPr lvl="1" fontAlgn="base"/>
            <a:r>
              <a:rPr lang="en-US" sz="1200" dirty="0">
                <a:effectLst/>
              </a:rPr>
              <a:t>10 low-power sensors, including ambient light, digital microphone, magnetic sensor, humidity, pressure, accelerometer, gyroscope, magnetometer, object temperature and ambient temperature.  </a:t>
            </a:r>
          </a:p>
          <a:p>
            <a:pPr lvl="1" fontAlgn="base"/>
            <a:r>
              <a:rPr lang="en-US" sz="1200" dirty="0">
                <a:effectLst/>
              </a:rPr>
              <a:t>Ultra low power, coin cell battery, ARM Cortex-M3.</a:t>
            </a:r>
          </a:p>
          <a:p>
            <a:pPr lvl="1" fontAlgn="base"/>
            <a:r>
              <a:rPr lang="en-US" sz="1200" dirty="0">
                <a:effectLst/>
              </a:rPr>
              <a:t>Uses Zigbee or 6LoWPAN.</a:t>
            </a:r>
          </a:p>
          <a:p>
            <a:pPr marL="457200" lvl="1" indent="0" fontAlgn="base">
              <a:buNone/>
            </a:pPr>
            <a:endParaRPr lang="en-US" sz="1200" dirty="0">
              <a:effectLst/>
            </a:endParaRPr>
          </a:p>
          <a:p>
            <a:r>
              <a:rPr lang="en-US" sz="1400" b="1" dirty="0">
                <a:effectLst/>
              </a:rPr>
              <a:t>Capacitive Soil Moisture Sensor v1.2</a:t>
            </a:r>
            <a:endParaRPr lang="en-US" sz="1400" dirty="0">
              <a:effectLst/>
            </a:endParaRPr>
          </a:p>
          <a:p>
            <a:pPr lvl="1" fontAlgn="base"/>
            <a:r>
              <a:rPr lang="en-US" sz="1200" dirty="0">
                <a:effectLst/>
              </a:rPr>
              <a:t>5V, Analog readings 2.4-4.4V</a:t>
            </a:r>
          </a:p>
          <a:p>
            <a:pPr marL="457200" lvl="1" indent="0" fontAlgn="base">
              <a:buNone/>
            </a:pPr>
            <a:endParaRPr lang="en-US" sz="1200" dirty="0">
              <a:effectLst/>
            </a:endParaRPr>
          </a:p>
          <a:p>
            <a:r>
              <a:rPr lang="en-US" sz="1400" b="1" dirty="0">
                <a:effectLst/>
              </a:rPr>
              <a:t>Digi XBee® Gateway</a:t>
            </a:r>
            <a:endParaRPr lang="en-US" sz="1400" dirty="0">
              <a:effectLst/>
            </a:endParaRPr>
          </a:p>
          <a:p>
            <a:pPr lvl="1" fontAlgn="base"/>
            <a:r>
              <a:rPr lang="en-US" sz="1200" dirty="0">
                <a:effectLst/>
              </a:rPr>
              <a:t>Protocols: UDP/TCP, DHCP. Security: SSL tunnels, WEP-40, WEP-104, WPA/WPA2, Authentication with PSK and EAP</a:t>
            </a:r>
          </a:p>
          <a:p>
            <a:pPr lvl="1"/>
            <a:r>
              <a:rPr lang="en-US" sz="1200" dirty="0">
                <a:effectLst/>
              </a:rPr>
              <a:t>OS: Digi Embedded Linux</a:t>
            </a:r>
            <a:endParaRPr lang="en-US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1F11C50-6F7F-45BA-940C-2C4A2906A3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3C8BF4-B2DC-4745-9856-309185CBF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D79AB-587C-4BC3-B39E-643F3724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Operational Modes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8C7E71-CA73-4B06-88F5-EAA711DDF9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sz="1800" dirty="0">
                <a:effectLst/>
              </a:rPr>
              <a:t>Sensors</a:t>
            </a:r>
          </a:p>
          <a:p>
            <a:pPr lvl="1" fontAlgn="base"/>
            <a:r>
              <a:rPr lang="en-US" sz="1800" dirty="0">
                <a:effectLst/>
              </a:rPr>
              <a:t>Awake</a:t>
            </a:r>
          </a:p>
          <a:p>
            <a:pPr lvl="2" fontAlgn="base"/>
            <a:r>
              <a:rPr lang="en-US" sz="1600" dirty="0">
                <a:effectLst/>
              </a:rPr>
              <a:t>Gather data</a:t>
            </a:r>
          </a:p>
          <a:p>
            <a:pPr lvl="2" fontAlgn="base"/>
            <a:r>
              <a:rPr lang="en-US" sz="1600" dirty="0">
                <a:effectLst/>
              </a:rPr>
              <a:t>Send data to ZigBee/Ethernet converter</a:t>
            </a:r>
          </a:p>
          <a:p>
            <a:pPr lvl="1" fontAlgn="base"/>
            <a:r>
              <a:rPr lang="en-US" sz="1800" dirty="0">
                <a:effectLst/>
              </a:rPr>
              <a:t>Sleep</a:t>
            </a:r>
          </a:p>
          <a:p>
            <a:pPr lvl="2" fontAlgn="base"/>
            <a:r>
              <a:rPr lang="en-US" sz="1600" dirty="0">
                <a:effectLst/>
              </a:rPr>
              <a:t>Sensor waits a specified amount of time before waking up to transmit again</a:t>
            </a:r>
          </a:p>
          <a:p>
            <a:pPr fontAlgn="base"/>
            <a:r>
              <a:rPr lang="en-US" sz="1800" dirty="0">
                <a:effectLst/>
              </a:rPr>
              <a:t>ZigBee/Ethernet</a:t>
            </a:r>
          </a:p>
          <a:p>
            <a:pPr lvl="1" fontAlgn="base"/>
            <a:r>
              <a:rPr lang="en-US" sz="1800" dirty="0">
                <a:effectLst/>
              </a:rPr>
              <a:t>Receive data from sensors, upload to cloud via Ethernet.</a:t>
            </a:r>
          </a:p>
          <a:p>
            <a:pPr fontAlgn="base"/>
            <a:r>
              <a:rPr lang="en-US" sz="1800" dirty="0">
                <a:effectLst/>
              </a:rPr>
              <a:t>App</a:t>
            </a:r>
          </a:p>
          <a:p>
            <a:pPr lvl="1" fontAlgn="base"/>
            <a:r>
              <a:rPr lang="en-US" sz="1800" dirty="0">
                <a:effectLst/>
              </a:rPr>
              <a:t>Read data from cloud to display for user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552E65-4872-4A57-BB16-CF0AEE7F4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D0FC38-148E-4F77-8937-DA3088EAF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067F31-2617-4D80-9256-9D89CD28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Engineering Efforts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74027-6F59-40EB-8FEE-9E5B4FEEA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007" y="1479176"/>
            <a:ext cx="8458200" cy="3264648"/>
          </a:xfrm>
        </p:spPr>
        <p:txBody>
          <a:bodyPr/>
          <a:lstStyle/>
          <a:p>
            <a:r>
              <a:rPr lang="en-US" dirty="0">
                <a:effectLst/>
              </a:rPr>
              <a:t>Tested Capacitive Moisture Sensor</a:t>
            </a:r>
          </a:p>
          <a:p>
            <a:endParaRPr lang="en-US" dirty="0"/>
          </a:p>
        </p:txBody>
      </p:sp>
      <p:pic>
        <p:nvPicPr>
          <p:cNvPr id="3074" name="Picture 2" descr="https://lh5.googleusercontent.com/9U0SNQucPHe_pmVR1VaeSiW5raPhbnKzVEJtgjhH9xWu6XotjEIWKe38vhwA2C85lgkBiNoGICLj113XXQVf5ZYsIE_dcf8KanI35XmthQ5jc3vrUtIDwCfXXR_6-j7uGQW1ROWncm0">
            <a:extLst>
              <a:ext uri="{FF2B5EF4-FFF2-40B4-BE49-F238E27FC236}">
                <a16:creationId xmlns:a16="http://schemas.microsoft.com/office/drawing/2014/main" xmlns="" id="{09976B1B-3D4B-4FFE-B4D4-B93F8289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7" y="2172074"/>
            <a:ext cx="192801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a1kgdXLsJg5QSo0x5NZnnKrX-Qsb7fcq7qqfgG8HoQ3jQOZvKgogI9q2Uxi8HNpR5u7R7mF3V1k1RRYtXoTxVPXT7sBpkPgVIXncF-6hJ43umClvQwYv9xA7kfoa_YWMIacyulF1P5Y">
            <a:extLst>
              <a:ext uri="{FF2B5EF4-FFF2-40B4-BE49-F238E27FC236}">
                <a16:creationId xmlns:a16="http://schemas.microsoft.com/office/drawing/2014/main" xmlns="" id="{EBB30751-33DC-4277-A607-029B7FDF9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13" y="2172073"/>
            <a:ext cx="1928019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9d1Be6V77FO4HY4F4seVgwsdy2L7B-ovv-OSEL--9Wz7Fdli_4-nfC6C6Leo4Cb-1OQsfV1bpThX2XZm27-W1_6gI3BqAwbU0oVeAQ0ESd5eVhZ6_ll7cukFP4p_BAJx2DxI6Y81noI">
            <a:extLst>
              <a:ext uri="{FF2B5EF4-FFF2-40B4-BE49-F238E27FC236}">
                <a16:creationId xmlns:a16="http://schemas.microsoft.com/office/drawing/2014/main" xmlns="" id="{16B8FEA4-B44B-4BD2-8454-BC9D7200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1" y="2035559"/>
            <a:ext cx="3807505" cy="23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CEEE27-2C36-4369-9522-45058E89F7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Holler &amp; McKinley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BC636B-4F36-4DC5-880A-206ED06F7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4CE54E-17C3-4BFF-A55F-8CFF8B3B61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307F2A50-B686-EB44-A804-1B15E003CAC7}" vid="{F50C7E5C-B671-9E4A-8AD0-600E20F3E2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Bradley+University+%28Logo+Top%29+-+201607</Template>
  <TotalTime>1342</TotalTime>
  <Words>615</Words>
  <Application>Microsoft Office PowerPoint</Application>
  <PresentationFormat>On-screen Show (16:9)</PresentationFormat>
  <Paragraphs>125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Calisto MT</vt:lpstr>
      <vt:lpstr>Office Theme</vt:lpstr>
      <vt:lpstr>eGROW Plant Monitoring System  </vt:lpstr>
      <vt:lpstr>Outline</vt:lpstr>
      <vt:lpstr>Problem Statement</vt:lpstr>
      <vt:lpstr>Functional Requirements</vt:lpstr>
      <vt:lpstr>Review of Literature/Prior Work </vt:lpstr>
      <vt:lpstr>PowerPoint Presentation</vt:lpstr>
      <vt:lpstr>Specifications</vt:lpstr>
      <vt:lpstr>Operational Modes</vt:lpstr>
      <vt:lpstr>Engineering Efforts</vt:lpstr>
      <vt:lpstr>Engineering Efforts</vt:lpstr>
      <vt:lpstr>Parts Ordered and Inventory</vt:lpstr>
      <vt:lpstr>Schedule and Division of Labor</vt:lpstr>
      <vt:lpstr>Citations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Bradley</dc:title>
  <dc:creator>Adam Holler</dc:creator>
  <cp:keywords>Senior Project</cp:keywords>
  <cp:lastModifiedBy>Adam H.</cp:lastModifiedBy>
  <cp:revision>30</cp:revision>
  <cp:lastPrinted>2016-06-22T21:24:48Z</cp:lastPrinted>
  <dcterms:created xsi:type="dcterms:W3CDTF">2016-08-15T20:22:14Z</dcterms:created>
  <dcterms:modified xsi:type="dcterms:W3CDTF">2018-11-29T22:35:25Z</dcterms:modified>
</cp:coreProperties>
</file>