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508" autoAdjust="0"/>
  </p:normalViewPr>
  <p:slideViewPr>
    <p:cSldViewPr>
      <p:cViewPr>
        <p:scale>
          <a:sx n="25" d="100"/>
          <a:sy n="25" d="100"/>
        </p:scale>
        <p:origin x="-2964" y="-1026"/>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C1ACE3-FCB5-4DB5-B8AA-A889BAB4E232}"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144438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1ACE3-FCB5-4DB5-B8AA-A889BAB4E232}"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219130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1ACE3-FCB5-4DB5-B8AA-A889BAB4E232}"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220306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1ACE3-FCB5-4DB5-B8AA-A889BAB4E232}"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408411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C1ACE3-FCB5-4DB5-B8AA-A889BAB4E232}"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312343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C1ACE3-FCB5-4DB5-B8AA-A889BAB4E232}"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3555733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C1ACE3-FCB5-4DB5-B8AA-A889BAB4E232}" type="datetimeFigureOut">
              <a:rPr lang="en-US" smtClean="0"/>
              <a:pPr/>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81316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C1ACE3-FCB5-4DB5-B8AA-A889BAB4E232}" type="datetimeFigureOut">
              <a:rPr lang="en-US" smtClean="0"/>
              <a:pPr/>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945893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1ACE3-FCB5-4DB5-B8AA-A889BAB4E232}" type="datetimeFigureOut">
              <a:rPr lang="en-US" smtClean="0"/>
              <a:pPr/>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7947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C1ACE3-FCB5-4DB5-B8AA-A889BAB4E232}"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2793528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C1ACE3-FCB5-4DB5-B8AA-A889BAB4E232}"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C0EA6-C4E3-48C7-9CF6-940876E64F5F}" type="slidenum">
              <a:rPr lang="en-US" smtClean="0"/>
              <a:pPr/>
              <a:t>‹#›</a:t>
            </a:fld>
            <a:endParaRPr lang="en-US"/>
          </a:p>
        </p:txBody>
      </p:sp>
    </p:spTree>
    <p:extLst>
      <p:ext uri="{BB962C8B-B14F-4D97-AF65-F5344CB8AC3E}">
        <p14:creationId xmlns:p14="http://schemas.microsoft.com/office/powerpoint/2010/main" val="85087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58C1ACE3-FCB5-4DB5-B8AA-A889BAB4E232}" type="datetimeFigureOut">
              <a:rPr lang="en-US" smtClean="0"/>
              <a:pPr/>
              <a:t>4/15/2014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A96C0EA6-C4E3-48C7-9CF6-940876E64F5F}" type="slidenum">
              <a:rPr lang="en-US" smtClean="0"/>
              <a:pPr/>
              <a:t>‹#›</a:t>
            </a:fld>
            <a:endParaRPr lang="en-US"/>
          </a:p>
        </p:txBody>
      </p:sp>
    </p:spTree>
    <p:extLst>
      <p:ext uri="{BB962C8B-B14F-4D97-AF65-F5344CB8AC3E}">
        <p14:creationId xmlns:p14="http://schemas.microsoft.com/office/powerpoint/2010/main" val="2415043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5249488" y="20704129"/>
            <a:ext cx="28134837" cy="2677656"/>
          </a:xfrm>
          <a:prstGeom prst="rect">
            <a:avLst/>
          </a:prstGeom>
          <a:noFill/>
        </p:spPr>
        <p:txBody>
          <a:bodyPr wrap="square" rtlCol="0">
            <a:spAutoFit/>
          </a:bodyPr>
          <a:lstStyle/>
          <a:p>
            <a:pPr lvl="0" algn="ctr" defTabSz="914400" fontAlgn="base">
              <a:spcBef>
                <a:spcPct val="0"/>
              </a:spcBef>
              <a:spcAft>
                <a:spcPct val="0"/>
              </a:spcAft>
            </a:pPr>
            <a:r>
              <a:rPr lang="en-US" sz="7000" b="1" dirty="0" smtClean="0">
                <a:ea typeface="Calibri" pitchFamily="34" charset="0"/>
                <a:cs typeface="Times New Roman" pitchFamily="18" charset="0"/>
              </a:rPr>
              <a:t>Results</a:t>
            </a:r>
            <a:r>
              <a:rPr lang="en-US" sz="9600" b="1" dirty="0" smtClean="0">
                <a:ea typeface="Calibri" pitchFamily="34" charset="0"/>
                <a:cs typeface="Times New Roman" pitchFamily="18" charset="0"/>
              </a:rPr>
              <a:t> </a:t>
            </a:r>
            <a:endParaRPr lang="en-US" sz="9600" dirty="0">
              <a:cs typeface="Times New Roman" pitchFamily="18" charset="0"/>
            </a:endParaRPr>
          </a:p>
          <a:p>
            <a:pPr lvl="0" algn="just" defTabSz="914400" eaLnBrk="0" fontAlgn="base" hangingPunct="0">
              <a:spcBef>
                <a:spcPct val="0"/>
              </a:spcBef>
              <a:spcAft>
                <a:spcPct val="0"/>
              </a:spcAft>
            </a:pPr>
            <a:r>
              <a:rPr lang="en-US" sz="3600" dirty="0" smtClean="0">
                <a:ea typeface="Calibri" pitchFamily="34" charset="0"/>
                <a:cs typeface="Times New Roman" pitchFamily="18" charset="0"/>
              </a:rPr>
              <a:t>Preliminary results suggest that both of these designs are viable options for Caterpillar to implement. However further design tests and verifications  are required to strengthen these conclusion</a:t>
            </a:r>
            <a:endParaRPr lang="en-US" sz="3600" dirty="0"/>
          </a:p>
        </p:txBody>
      </p:sp>
      <p:sp>
        <p:nvSpPr>
          <p:cNvPr id="64" name="Rectangle 63"/>
          <p:cNvSpPr/>
          <p:nvPr/>
        </p:nvSpPr>
        <p:spPr>
          <a:xfrm>
            <a:off x="15249187" y="12068993"/>
            <a:ext cx="10515600" cy="5493812"/>
          </a:xfrm>
          <a:prstGeom prst="rect">
            <a:avLst/>
          </a:prstGeom>
        </p:spPr>
        <p:txBody>
          <a:bodyPr wrap="square">
            <a:spAutoFit/>
          </a:bodyPr>
          <a:lstStyle/>
          <a:p>
            <a:pPr lvl="0" defTabSz="914400" fontAlgn="base">
              <a:spcBef>
                <a:spcPct val="0"/>
              </a:spcBef>
              <a:spcAft>
                <a:spcPct val="0"/>
              </a:spcAft>
            </a:pPr>
            <a:r>
              <a:rPr lang="en-US" sz="4500" b="1" dirty="0" smtClean="0">
                <a:ea typeface="Calibri" pitchFamily="34" charset="0"/>
                <a:cs typeface="Aharoni" panose="02010803020104030203" pitchFamily="2" charset="-79"/>
              </a:rPr>
              <a:t>Theory</a:t>
            </a:r>
            <a:endParaRPr lang="en-US" sz="4500" dirty="0">
              <a:cs typeface="Aharoni" panose="02010803020104030203" pitchFamily="2" charset="-79"/>
            </a:endParaRPr>
          </a:p>
          <a:p>
            <a:pPr lvl="0" algn="just" defTabSz="914400" fontAlgn="base">
              <a:spcBef>
                <a:spcPct val="0"/>
              </a:spcBef>
              <a:spcAft>
                <a:spcPct val="0"/>
              </a:spcAft>
            </a:pPr>
            <a:r>
              <a:rPr lang="en-US" sz="3600" dirty="0" smtClean="0">
                <a:ea typeface="Calibri" pitchFamily="34" charset="0"/>
                <a:cs typeface="Aharoni" panose="02010803020104030203" pitchFamily="2" charset="-79"/>
              </a:rPr>
              <a:t>For testing purposes this design is implemented using a </a:t>
            </a:r>
            <a:r>
              <a:rPr lang="en-US" sz="3600" dirty="0" err="1" smtClean="0">
                <a:ea typeface="Calibri" pitchFamily="34" charset="0"/>
                <a:cs typeface="Aharoni" panose="02010803020104030203" pitchFamily="2" charset="-79"/>
              </a:rPr>
              <a:t>Neato</a:t>
            </a:r>
            <a:r>
              <a:rPr lang="en-US" sz="3600" dirty="0" smtClean="0">
                <a:ea typeface="Calibri" pitchFamily="34" charset="0"/>
                <a:cs typeface="Aharoni" panose="02010803020104030203" pitchFamily="2" charset="-79"/>
              </a:rPr>
              <a:t> LDS system.  For one full revolution, the LDS unit returns 360</a:t>
            </a:r>
            <a:r>
              <a:rPr lang="en-US" sz="3600" baseline="30000" dirty="0" smtClean="0">
                <a:ea typeface="Calibri" pitchFamily="34" charset="0"/>
                <a:cs typeface="Times New Roman" pitchFamily="18" charset="0"/>
              </a:rPr>
              <a:t>◦</a:t>
            </a:r>
            <a:r>
              <a:rPr lang="en-US" sz="3600" dirty="0" smtClean="0">
                <a:ea typeface="Calibri" pitchFamily="34" charset="0"/>
                <a:cs typeface="Aharoni" panose="02010803020104030203" pitchFamily="2" charset="-79"/>
              </a:rPr>
              <a:t> distance measurement at corresponding angles. </a:t>
            </a:r>
          </a:p>
          <a:p>
            <a:pPr lvl="0" defTabSz="914400" fontAlgn="base">
              <a:spcBef>
                <a:spcPct val="0"/>
              </a:spcBef>
              <a:spcAft>
                <a:spcPct val="0"/>
              </a:spcAft>
            </a:pPr>
            <a:endParaRPr lang="en-US" sz="1800" dirty="0" smtClean="0">
              <a:ea typeface="Calibri" pitchFamily="34" charset="0"/>
              <a:cs typeface="Aharoni" panose="02010803020104030203" pitchFamily="2" charset="-79"/>
            </a:endParaRPr>
          </a:p>
          <a:p>
            <a:pPr eaLnBrk="0" fontAlgn="base" hangingPunct="0">
              <a:spcBef>
                <a:spcPct val="0"/>
              </a:spcBef>
              <a:spcAft>
                <a:spcPct val="0"/>
              </a:spcAft>
            </a:pPr>
            <a:r>
              <a:rPr lang="en-US" sz="3600" i="1" dirty="0">
                <a:ea typeface="Calibri" pitchFamily="34" charset="0"/>
                <a:cs typeface="Aharoni" panose="02010803020104030203" pitchFamily="2" charset="-79"/>
              </a:rPr>
              <a:t>Algorithms</a:t>
            </a:r>
            <a:endParaRPr lang="en-US" sz="3600" dirty="0">
              <a:ea typeface="Calibri" pitchFamily="34" charset="0"/>
              <a:cs typeface="Aharoni" panose="02010803020104030203" pitchFamily="2" charset="-79"/>
            </a:endParaRPr>
          </a:p>
          <a:p>
            <a:pPr marL="1155700" lvl="0" indent="-241300" eaLnBrk="0" fontAlgn="base" hangingPunct="0">
              <a:spcBef>
                <a:spcPct val="0"/>
              </a:spcBef>
              <a:spcAft>
                <a:spcPct val="0"/>
              </a:spcAft>
              <a:buFont typeface="Arial" panose="020B0604020202020204" pitchFamily="34" charset="0"/>
              <a:buChar char="•"/>
            </a:pPr>
            <a:r>
              <a:rPr lang="en-US" sz="3600" dirty="0">
                <a:ea typeface="Calibri" pitchFamily="34" charset="0"/>
                <a:cs typeface="Aharoni" panose="02010803020104030203" pitchFamily="2" charset="-79"/>
              </a:rPr>
              <a:t>Motor control </a:t>
            </a:r>
            <a:endParaRPr lang="en-US" sz="3600" dirty="0" smtClean="0">
              <a:ea typeface="Calibri" pitchFamily="34" charset="0"/>
              <a:cs typeface="Aharoni" panose="02010803020104030203" pitchFamily="2" charset="-79"/>
            </a:endParaRPr>
          </a:p>
          <a:p>
            <a:pPr marL="1155700" indent="-241300" eaLnBrk="0" fontAlgn="base" hangingPunct="0">
              <a:spcBef>
                <a:spcPct val="0"/>
              </a:spcBef>
              <a:spcAft>
                <a:spcPct val="0"/>
              </a:spcAft>
              <a:buFont typeface="Arial" panose="020B0604020202020204" pitchFamily="34" charset="0"/>
              <a:buChar char="•"/>
            </a:pPr>
            <a:r>
              <a:rPr lang="en-US" sz="3600" dirty="0" smtClean="0">
                <a:ea typeface="Calibri" pitchFamily="34" charset="0"/>
                <a:cs typeface="Aharoni" panose="02010803020104030203" pitchFamily="2" charset="-79"/>
              </a:rPr>
              <a:t>Blade </a:t>
            </a:r>
            <a:r>
              <a:rPr lang="en-US" sz="3600" dirty="0">
                <a:ea typeface="Calibri" pitchFamily="34" charset="0"/>
                <a:cs typeface="Aharoni" panose="02010803020104030203" pitchFamily="2" charset="-79"/>
              </a:rPr>
              <a:t>tracking </a:t>
            </a:r>
            <a:endParaRPr lang="en-US" sz="3600" dirty="0" smtClean="0">
              <a:ea typeface="Calibri" pitchFamily="34" charset="0"/>
              <a:cs typeface="Aharoni" panose="02010803020104030203" pitchFamily="2" charset="-79"/>
            </a:endParaRPr>
          </a:p>
          <a:p>
            <a:pPr marL="1155700" indent="-241300" eaLnBrk="0" fontAlgn="base" hangingPunct="0">
              <a:spcBef>
                <a:spcPct val="0"/>
              </a:spcBef>
              <a:spcAft>
                <a:spcPct val="0"/>
              </a:spcAft>
              <a:buFont typeface="Arial" panose="020B0604020202020204" pitchFamily="34" charset="0"/>
              <a:buChar char="•"/>
            </a:pPr>
            <a:r>
              <a:rPr lang="en-US" sz="3600" dirty="0" smtClean="0">
                <a:ea typeface="Calibri" pitchFamily="34" charset="0"/>
                <a:cs typeface="Aharoni" panose="02010803020104030203" pitchFamily="2" charset="-79"/>
              </a:rPr>
              <a:t>End </a:t>
            </a:r>
            <a:r>
              <a:rPr lang="en-US" sz="3600" dirty="0">
                <a:ea typeface="Calibri" pitchFamily="34" charset="0"/>
                <a:cs typeface="Aharoni" panose="02010803020104030203" pitchFamily="2" charset="-79"/>
              </a:rPr>
              <a:t>blade </a:t>
            </a:r>
            <a:r>
              <a:rPr lang="en-US" sz="3600" dirty="0" smtClean="0">
                <a:ea typeface="Calibri" pitchFamily="34" charset="0"/>
                <a:cs typeface="Aharoni" panose="02010803020104030203" pitchFamily="2" charset="-79"/>
              </a:rPr>
              <a:t>location</a:t>
            </a:r>
            <a:endParaRPr lang="en-US" sz="3200" dirty="0" smtClean="0">
              <a:ea typeface="Calibri" pitchFamily="34" charset="0"/>
              <a:cs typeface="Aharoni" panose="02010803020104030203" pitchFamily="2" charset="-79"/>
            </a:endParaRPr>
          </a:p>
        </p:txBody>
      </p:sp>
      <p:sp>
        <p:nvSpPr>
          <p:cNvPr id="9" name="Rectangle 8"/>
          <p:cNvSpPr/>
          <p:nvPr/>
        </p:nvSpPr>
        <p:spPr>
          <a:xfrm>
            <a:off x="0" y="-1"/>
            <a:ext cx="43891200" cy="3886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152400"/>
            <a:ext cx="43891199" cy="1631216"/>
          </a:xfrm>
          <a:prstGeom prst="rect">
            <a:avLst/>
          </a:prstGeom>
          <a:noFill/>
        </p:spPr>
        <p:txBody>
          <a:bodyPr wrap="square" rtlCol="0">
            <a:spAutoFit/>
          </a:bodyPr>
          <a:lstStyle/>
          <a:p>
            <a:pPr algn="ctr"/>
            <a:r>
              <a:rPr lang="en-US" sz="10000" b="1" dirty="0" smtClean="0">
                <a:ln>
                  <a:solidFill>
                    <a:schemeClr val="tx1"/>
                  </a:solidFill>
                </a:ln>
                <a:solidFill>
                  <a:schemeClr val="bg1"/>
                </a:solidFill>
              </a:rPr>
              <a:t>Design of a Robust Position Sensing System</a:t>
            </a:r>
            <a:endParaRPr lang="en-US" sz="10000" b="1" dirty="0">
              <a:ln>
                <a:solidFill>
                  <a:schemeClr val="tx1"/>
                </a:solidFill>
              </a:ln>
              <a:solidFill>
                <a:schemeClr val="bg1"/>
              </a:solidFill>
            </a:endParaRPr>
          </a:p>
        </p:txBody>
      </p:sp>
      <p:sp>
        <p:nvSpPr>
          <p:cNvPr id="21" name="Rectangle 20"/>
          <p:cNvSpPr/>
          <p:nvPr/>
        </p:nvSpPr>
        <p:spPr>
          <a:xfrm>
            <a:off x="15002995" y="32093826"/>
            <a:ext cx="28529280" cy="593865"/>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482526" y="4114800"/>
            <a:ext cx="14264640" cy="12650010"/>
            <a:chOff x="15163800" y="4038600"/>
            <a:chExt cx="10972800" cy="12650010"/>
          </a:xfrm>
        </p:grpSpPr>
        <p:sp>
          <p:nvSpPr>
            <p:cNvPr id="93" name="Rectangle 92"/>
            <p:cNvSpPr/>
            <p:nvPr/>
          </p:nvSpPr>
          <p:spPr>
            <a:xfrm>
              <a:off x="15163800" y="4817006"/>
              <a:ext cx="10972800" cy="1187160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p:cNvGrpSpPr/>
            <p:nvPr/>
          </p:nvGrpSpPr>
          <p:grpSpPr>
            <a:xfrm>
              <a:off x="15163800" y="4038600"/>
              <a:ext cx="10970778" cy="1377883"/>
              <a:chOff x="15405400" y="4039803"/>
              <a:chExt cx="10970778" cy="1550956"/>
            </a:xfrm>
          </p:grpSpPr>
          <p:sp>
            <p:nvSpPr>
              <p:cNvPr id="95" name="Oval 94"/>
              <p:cNvSpPr/>
              <p:nvPr/>
            </p:nvSpPr>
            <p:spPr>
              <a:xfrm>
                <a:off x="16427600" y="4046875"/>
                <a:ext cx="8928400" cy="15438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15405400" y="4039803"/>
                <a:ext cx="10970778" cy="1489673"/>
              </a:xfrm>
              <a:prstGeom prst="rect">
                <a:avLst/>
              </a:prstGeom>
              <a:noFill/>
            </p:spPr>
            <p:txBody>
              <a:bodyPr wrap="square" rtlCol="0">
                <a:spAutoFit/>
              </a:bodyPr>
              <a:lstStyle/>
              <a:p>
                <a:pPr algn="ctr"/>
                <a:r>
                  <a:rPr lang="en-US" sz="8000" dirty="0" smtClean="0"/>
                  <a:t>Project Overview</a:t>
                </a:r>
                <a:endParaRPr lang="en-US" sz="8000" dirty="0"/>
              </a:p>
            </p:txBody>
          </p:sp>
        </p:grpSp>
      </p:grpSp>
      <p:grpSp>
        <p:nvGrpSpPr>
          <p:cNvPr id="28" name="Group 27"/>
          <p:cNvGrpSpPr/>
          <p:nvPr/>
        </p:nvGrpSpPr>
        <p:grpSpPr>
          <a:xfrm>
            <a:off x="15002995" y="4144490"/>
            <a:ext cx="28529280" cy="19332766"/>
            <a:chOff x="414629" y="4114800"/>
            <a:chExt cx="27136459" cy="18140154"/>
          </a:xfrm>
        </p:grpSpPr>
        <p:sp>
          <p:nvSpPr>
            <p:cNvPr id="98" name="Rectangle 97"/>
            <p:cNvSpPr/>
            <p:nvPr/>
          </p:nvSpPr>
          <p:spPr>
            <a:xfrm>
              <a:off x="414629" y="4862713"/>
              <a:ext cx="27136459" cy="1739224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8464242" y="4114800"/>
              <a:ext cx="11037233" cy="13716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p:cNvSpPr txBox="1"/>
          <p:nvPr/>
        </p:nvSpPr>
        <p:spPr>
          <a:xfrm>
            <a:off x="25757198" y="4114800"/>
            <a:ext cx="7020875" cy="1323439"/>
          </a:xfrm>
          <a:prstGeom prst="rect">
            <a:avLst/>
          </a:prstGeom>
          <a:noFill/>
        </p:spPr>
        <p:txBody>
          <a:bodyPr wrap="square" rtlCol="0">
            <a:spAutoFit/>
          </a:bodyPr>
          <a:lstStyle/>
          <a:p>
            <a:pPr algn="ctr"/>
            <a:r>
              <a:rPr lang="en-US" sz="8000" dirty="0" smtClean="0"/>
              <a:t>Design Concepts</a:t>
            </a:r>
            <a:endParaRPr lang="en-US" sz="8000" dirty="0"/>
          </a:p>
        </p:txBody>
      </p:sp>
      <p:sp>
        <p:nvSpPr>
          <p:cNvPr id="108" name="TextBox 107"/>
          <p:cNvSpPr txBox="1"/>
          <p:nvPr/>
        </p:nvSpPr>
        <p:spPr>
          <a:xfrm>
            <a:off x="552902" y="5384105"/>
            <a:ext cx="14048386" cy="11541621"/>
          </a:xfrm>
          <a:prstGeom prst="rect">
            <a:avLst/>
          </a:prstGeom>
          <a:noFill/>
          <a:ln>
            <a:noFill/>
          </a:ln>
        </p:spPr>
        <p:txBody>
          <a:bodyPr wrap="square" rtlCol="0">
            <a:spAutoFit/>
          </a:bodyPr>
          <a:lstStyle/>
          <a:p>
            <a:pPr algn="ctr"/>
            <a:r>
              <a:rPr lang="en-US" sz="5400" b="1" dirty="0" smtClean="0"/>
              <a:t>Objective</a:t>
            </a:r>
            <a:endParaRPr lang="en-US" sz="9600" b="1" dirty="0" smtClean="0"/>
          </a:p>
          <a:p>
            <a:pPr algn="just"/>
            <a:r>
              <a:rPr lang="en-US" sz="3600" dirty="0" smtClean="0"/>
              <a:t>This project brought together engineering and business students to develop a new end implement position sensing system for Caterpillar’s D8 tractor. The new system must maintain the same accuracy and robustness of the current system while decreasing cost and repair downtimes.</a:t>
            </a:r>
            <a:endParaRPr lang="en-US" sz="1200" dirty="0" smtClean="0"/>
          </a:p>
          <a:p>
            <a:pPr algn="ctr"/>
            <a:r>
              <a:rPr lang="en-US" sz="5400" b="1" dirty="0" smtClean="0"/>
              <a:t>Background</a:t>
            </a:r>
          </a:p>
          <a:p>
            <a:pPr algn="just"/>
            <a:r>
              <a:rPr lang="en-US" sz="3600" dirty="0" smtClean="0"/>
              <a:t>Precise end implement position is necessary for several of Caterpillar’s current features. Therefore, precision is needed to remain competitive in an industry  that is integrating complex ideas and autonomy into tractor designs. The current sensing system uses a </a:t>
            </a:r>
            <a:r>
              <a:rPr lang="en-US" sz="3600" dirty="0" err="1" smtClean="0"/>
              <a:t>magnetostrictive</a:t>
            </a:r>
            <a:r>
              <a:rPr lang="en-US" sz="3600" dirty="0" smtClean="0"/>
              <a:t> position sensor that has high accuracy. However, the system also has a higher than acceptable failure rate which leads to frequent repairs that are long and expensive.</a:t>
            </a:r>
          </a:p>
          <a:p>
            <a:pPr algn="just"/>
            <a:endParaRPr lang="en-US" sz="600" dirty="0" smtClean="0"/>
          </a:p>
          <a:p>
            <a:pPr algn="ctr"/>
            <a:r>
              <a:rPr lang="en-US" sz="5400" b="1" dirty="0"/>
              <a:t>Motivation</a:t>
            </a:r>
          </a:p>
          <a:p>
            <a:pPr algn="just"/>
            <a:r>
              <a:rPr lang="en-US" sz="3600" dirty="0" smtClean="0"/>
              <a:t>The sensing system designed in this </a:t>
            </a:r>
            <a:r>
              <a:rPr lang="en-US" sz="3600" dirty="0"/>
              <a:t>project is </a:t>
            </a:r>
            <a:r>
              <a:rPr lang="en-US" sz="3600" dirty="0" smtClean="0"/>
              <a:t>meant to replace the current system and reduce the warranty costs </a:t>
            </a:r>
            <a:r>
              <a:rPr lang="en-US" sz="3600" dirty="0"/>
              <a:t>that Caterpillar </a:t>
            </a:r>
            <a:r>
              <a:rPr lang="en-US" sz="3600" dirty="0" smtClean="0"/>
              <a:t>must pay to those whose system’s fail. This goal can be achieved by </a:t>
            </a:r>
            <a:r>
              <a:rPr lang="en-US" sz="3600" dirty="0"/>
              <a:t>increasing the reliability </a:t>
            </a:r>
            <a:r>
              <a:rPr lang="en-US" sz="3600" dirty="0" smtClean="0"/>
              <a:t>and life </a:t>
            </a:r>
            <a:r>
              <a:rPr lang="en-US" sz="3600" dirty="0"/>
              <a:t>of </a:t>
            </a:r>
            <a:r>
              <a:rPr lang="en-US" sz="3600" dirty="0" smtClean="0"/>
              <a:t>the system, decreasing repair downtime, and decreasing maintenance </a:t>
            </a:r>
            <a:r>
              <a:rPr lang="en-US" sz="3600" dirty="0"/>
              <a:t>cost. </a:t>
            </a:r>
            <a:endParaRPr lang="en-US" sz="3600" dirty="0" smtClean="0"/>
          </a:p>
        </p:txBody>
      </p:sp>
      <p:sp>
        <p:nvSpPr>
          <p:cNvPr id="40" name="TextBox 39"/>
          <p:cNvSpPr txBox="1"/>
          <p:nvPr/>
        </p:nvSpPr>
        <p:spPr>
          <a:xfrm>
            <a:off x="32868424" y="5352246"/>
            <a:ext cx="10515600" cy="6155531"/>
          </a:xfrm>
          <a:prstGeom prst="rect">
            <a:avLst/>
          </a:prstGeom>
          <a:noFill/>
        </p:spPr>
        <p:txBody>
          <a:bodyPr wrap="square" rtlCol="0">
            <a:spAutoFit/>
          </a:bodyPr>
          <a:lstStyle/>
          <a:p>
            <a:pPr algn="ctr"/>
            <a:r>
              <a:rPr lang="en-US" sz="7000" b="1" dirty="0" smtClean="0"/>
              <a:t>Wheel and Encoder</a:t>
            </a:r>
          </a:p>
          <a:p>
            <a:pPr algn="just"/>
            <a:r>
              <a:rPr lang="en-US" sz="3600" dirty="0"/>
              <a:t>In this </a:t>
            </a:r>
            <a:r>
              <a:rPr lang="en-US" sz="3600" dirty="0" smtClean="0"/>
              <a:t>design, </a:t>
            </a:r>
            <a:r>
              <a:rPr lang="en-US" sz="3600" dirty="0"/>
              <a:t>three </a:t>
            </a:r>
            <a:r>
              <a:rPr lang="en-US" sz="3600" dirty="0" smtClean="0"/>
              <a:t>wheels measure the linear displacement of a cylinder that controls the lift tractor’s end implement. These three wheels are </a:t>
            </a:r>
            <a:r>
              <a:rPr lang="en-US" sz="3600" dirty="0"/>
              <a:t>protected by a </a:t>
            </a:r>
            <a:r>
              <a:rPr lang="en-US" sz="3600" dirty="0" smtClean="0"/>
              <a:t>collar. </a:t>
            </a:r>
            <a:r>
              <a:rPr lang="en-US" sz="3600" dirty="0"/>
              <a:t>Encoders attached to the wheel’s axel measure the rotation </a:t>
            </a:r>
            <a:r>
              <a:rPr lang="en-US" sz="3600" dirty="0" smtClean="0"/>
              <a:t>of the wheels. The </a:t>
            </a:r>
            <a:r>
              <a:rPr lang="en-US" sz="3600" dirty="0"/>
              <a:t>wheels are slightly compressed against the cylinder rod </a:t>
            </a:r>
            <a:r>
              <a:rPr lang="en-US" sz="3600" dirty="0" smtClean="0"/>
              <a:t>to </a:t>
            </a:r>
            <a:r>
              <a:rPr lang="en-US" sz="3600" dirty="0"/>
              <a:t>increase the friction between the </a:t>
            </a:r>
            <a:r>
              <a:rPr lang="en-US" sz="3600" dirty="0" smtClean="0"/>
              <a:t>wheels and the cylinder. The design has a two halves which can be separated from one another to allow for easier maintenance and repair.</a:t>
            </a:r>
            <a:endParaRPr lang="en-US" sz="5400" dirty="0" smtClean="0"/>
          </a:p>
        </p:txBody>
      </p:sp>
      <p:sp>
        <p:nvSpPr>
          <p:cNvPr id="116" name="AutoShape 2" descr="Displaying abcproto.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AutoShape 4" descr="Displaying abcproto.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TextBox 118"/>
          <p:cNvSpPr txBox="1"/>
          <p:nvPr/>
        </p:nvSpPr>
        <p:spPr>
          <a:xfrm>
            <a:off x="27524305" y="16435915"/>
            <a:ext cx="4091252" cy="707886"/>
          </a:xfrm>
          <a:prstGeom prst="rect">
            <a:avLst/>
          </a:prstGeom>
          <a:noFill/>
        </p:spPr>
        <p:txBody>
          <a:bodyPr wrap="square" rtlCol="0">
            <a:spAutoFit/>
          </a:bodyPr>
          <a:lstStyle/>
          <a:p>
            <a:pPr algn="ctr"/>
            <a:r>
              <a:rPr lang="en-US" sz="2000" dirty="0" smtClean="0"/>
              <a:t>Figure 3: Pro-E Design of the Wheel and Encoder System </a:t>
            </a:r>
            <a:endParaRPr lang="en-US" sz="2000" dirty="0"/>
          </a:p>
        </p:txBody>
      </p:sp>
      <p:sp>
        <p:nvSpPr>
          <p:cNvPr id="124" name="TextBox 123"/>
          <p:cNvSpPr txBox="1"/>
          <p:nvPr/>
        </p:nvSpPr>
        <p:spPr>
          <a:xfrm>
            <a:off x="27576510" y="19982084"/>
            <a:ext cx="3530170" cy="707886"/>
          </a:xfrm>
          <a:prstGeom prst="rect">
            <a:avLst/>
          </a:prstGeom>
          <a:noFill/>
        </p:spPr>
        <p:txBody>
          <a:bodyPr wrap="square" rtlCol="0">
            <a:spAutoFit/>
          </a:bodyPr>
          <a:lstStyle/>
          <a:p>
            <a:pPr algn="ctr"/>
            <a:r>
              <a:rPr lang="en-US" sz="2000" dirty="0" smtClean="0"/>
              <a:t>Figure 4: Prototype of the Wheel and Encoder System</a:t>
            </a:r>
            <a:endParaRPr lang="en-US" sz="2000" dirty="0"/>
          </a:p>
        </p:txBody>
      </p:sp>
      <p:graphicFrame>
        <p:nvGraphicFramePr>
          <p:cNvPr id="133" name="Table 132"/>
          <p:cNvGraphicFramePr>
            <a:graphicFrameLocks noGrp="1"/>
          </p:cNvGraphicFramePr>
          <p:nvPr>
            <p:extLst>
              <p:ext uri="{D42A27DB-BD31-4B8C-83A1-F6EECF244321}">
                <p14:modId xmlns:p14="http://schemas.microsoft.com/office/powerpoint/2010/main" val="1311517677"/>
              </p:ext>
            </p:extLst>
          </p:nvPr>
        </p:nvGraphicFramePr>
        <p:xfrm>
          <a:off x="15427850" y="27462480"/>
          <a:ext cx="11672493" cy="1645920"/>
        </p:xfrm>
        <a:graphic>
          <a:graphicData uri="http://schemas.openxmlformats.org/drawingml/2006/table">
            <a:tbl>
              <a:tblPr firstRow="1" bandRow="1">
                <a:tableStyleId>{21E4AEA4-8DFA-4A89-87EB-49C32662AFE0}</a:tableStyleId>
              </a:tblPr>
              <a:tblGrid>
                <a:gridCol w="5308179"/>
                <a:gridCol w="6364314"/>
              </a:tblGrid>
              <a:tr h="120015">
                <a:tc>
                  <a:txBody>
                    <a:bodyPr/>
                    <a:lstStyle/>
                    <a:p>
                      <a:pPr algn="ctr"/>
                      <a:r>
                        <a:rPr lang="en-US" sz="3000" dirty="0" smtClean="0"/>
                        <a:t>Pros</a:t>
                      </a:r>
                      <a:endParaRPr lang="en-US" sz="3000" dirty="0"/>
                    </a:p>
                  </a:txBody>
                  <a:tcPr/>
                </a:tc>
                <a:tc>
                  <a:txBody>
                    <a:bodyPr/>
                    <a:lstStyle/>
                    <a:p>
                      <a:pPr algn="ctr"/>
                      <a:r>
                        <a:rPr lang="en-US" sz="3000" dirty="0" smtClean="0"/>
                        <a:t>Cons</a:t>
                      </a:r>
                      <a:endParaRPr lang="en-US" sz="3000" dirty="0"/>
                    </a:p>
                  </a:txBody>
                  <a:tcPr/>
                </a:tc>
              </a:tr>
              <a:tr h="496074">
                <a:tc>
                  <a:txBody>
                    <a:bodyPr/>
                    <a:lstStyle/>
                    <a:p>
                      <a:pPr algn="ctr"/>
                      <a:r>
                        <a:rPr lang="en-US" sz="3000" dirty="0" smtClean="0"/>
                        <a:t>Simple</a:t>
                      </a:r>
                      <a:r>
                        <a:rPr lang="en-US" sz="3000" baseline="0" dirty="0" smtClean="0"/>
                        <a:t>, fast, cheap repairs</a:t>
                      </a:r>
                      <a:endParaRPr lang="en-US" sz="3000" dirty="0"/>
                    </a:p>
                  </a:txBody>
                  <a:tcPr anchor="ct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000" dirty="0" smtClean="0"/>
                        <a:t>Integration</a:t>
                      </a:r>
                      <a:r>
                        <a:rPr lang="en-US" sz="3000" baseline="0" dirty="0" smtClean="0"/>
                        <a:t> of error over time</a:t>
                      </a:r>
                      <a:endParaRPr lang="en-US" sz="3000" dirty="0" smtClean="0"/>
                    </a:p>
                  </a:txBody>
                  <a:tcPr anchor="ctr"/>
                </a:tc>
              </a:tr>
              <a:tr h="370840">
                <a:tc>
                  <a:txBody>
                    <a:bodyPr/>
                    <a:lstStyle/>
                    <a:p>
                      <a:pPr algn="ctr"/>
                      <a:r>
                        <a:rPr lang="en-US" sz="3000" dirty="0" smtClean="0"/>
                        <a:t>Quick</a:t>
                      </a:r>
                      <a:r>
                        <a:rPr lang="en-US" sz="3000" baseline="0" dirty="0" smtClean="0"/>
                        <a:t> time to market</a:t>
                      </a:r>
                    </a:p>
                  </a:txBody>
                  <a:tcPr anchor="ct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endParaRPr lang="en-US" sz="3000" dirty="0" smtClean="0"/>
                    </a:p>
                  </a:txBody>
                  <a:tcPr/>
                </a:tc>
              </a:tr>
            </a:tbl>
          </a:graphicData>
        </a:graphic>
      </p:graphicFrame>
      <p:graphicFrame>
        <p:nvGraphicFramePr>
          <p:cNvPr id="134" name="Table 133"/>
          <p:cNvGraphicFramePr>
            <a:graphicFrameLocks noGrp="1"/>
          </p:cNvGraphicFramePr>
          <p:nvPr>
            <p:extLst>
              <p:ext uri="{D42A27DB-BD31-4B8C-83A1-F6EECF244321}">
                <p14:modId xmlns:p14="http://schemas.microsoft.com/office/powerpoint/2010/main" val="774719038"/>
              </p:ext>
            </p:extLst>
          </p:nvPr>
        </p:nvGraphicFramePr>
        <p:xfrm>
          <a:off x="15393691" y="29953912"/>
          <a:ext cx="11700726" cy="1645920"/>
        </p:xfrm>
        <a:graphic>
          <a:graphicData uri="http://schemas.openxmlformats.org/drawingml/2006/table">
            <a:tbl>
              <a:tblPr firstRow="1" bandRow="1">
                <a:tableStyleId>{21E4AEA4-8DFA-4A89-87EB-49C32662AFE0}</a:tableStyleId>
              </a:tblPr>
              <a:tblGrid>
                <a:gridCol w="5336411"/>
                <a:gridCol w="6364315"/>
              </a:tblGrid>
              <a:tr h="246705">
                <a:tc>
                  <a:txBody>
                    <a:bodyPr/>
                    <a:lstStyle/>
                    <a:p>
                      <a:pPr algn="ctr"/>
                      <a:r>
                        <a:rPr lang="en-US" sz="3000" dirty="0" smtClean="0"/>
                        <a:t>Pros</a:t>
                      </a:r>
                      <a:endParaRPr lang="en-US" sz="3000" dirty="0"/>
                    </a:p>
                  </a:txBody>
                  <a:tcPr/>
                </a:tc>
                <a:tc>
                  <a:txBody>
                    <a:bodyPr/>
                    <a:lstStyle/>
                    <a:p>
                      <a:pPr algn="ctr"/>
                      <a:r>
                        <a:rPr lang="en-US" sz="3000" dirty="0" smtClean="0"/>
                        <a:t>Cons</a:t>
                      </a:r>
                      <a:endParaRPr lang="en-US" sz="3000" dirty="0"/>
                    </a:p>
                  </a:txBody>
                  <a:tcPr/>
                </a:tc>
              </a:tr>
              <a:tr h="496074">
                <a:tc>
                  <a:txBody>
                    <a:bodyPr/>
                    <a:lstStyle/>
                    <a:p>
                      <a:pPr algn="ctr"/>
                      <a:r>
                        <a:rPr lang="en-US" sz="3000" dirty="0" smtClean="0"/>
                        <a:t>Can</a:t>
                      </a:r>
                      <a:r>
                        <a:rPr lang="en-US" sz="3000" baseline="0" dirty="0" smtClean="0"/>
                        <a:t> measure blade tilt</a:t>
                      </a:r>
                      <a:endParaRPr lang="en-US" sz="3000" dirty="0"/>
                    </a:p>
                  </a:txBody>
                  <a:tcPr anchor="ct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000" dirty="0" smtClean="0"/>
                        <a:t>New</a:t>
                      </a:r>
                      <a:r>
                        <a:rPr lang="en-US" sz="3000" baseline="0" dirty="0" smtClean="0"/>
                        <a:t> technology/longer time to market</a:t>
                      </a:r>
                      <a:endParaRPr lang="en-US" sz="3000" dirty="0" smtClean="0"/>
                    </a:p>
                  </a:txBody>
                  <a:tcPr anchor="ctr"/>
                </a:tc>
              </a:tr>
              <a:tr h="370840">
                <a:tc>
                  <a:txBody>
                    <a:bodyPr/>
                    <a:lstStyle/>
                    <a:p>
                      <a:pPr algn="ctr"/>
                      <a:r>
                        <a:rPr lang="en-US" sz="3000" baseline="0" dirty="0" smtClean="0"/>
                        <a:t>Short repair times</a:t>
                      </a:r>
                      <a:endParaRPr lang="en-US" sz="3000" dirty="0"/>
                    </a:p>
                  </a:txBody>
                  <a:tcPr anchor="ct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000" dirty="0" smtClean="0"/>
                        <a:t>Environmental working conditions</a:t>
                      </a:r>
                    </a:p>
                  </a:txBody>
                  <a:tcPr/>
                </a:tc>
              </a:tr>
            </a:tbl>
          </a:graphicData>
        </a:graphic>
      </p:graphicFrame>
      <p:sp>
        <p:nvSpPr>
          <p:cNvPr id="59" name="Rectangle 3"/>
          <p:cNvSpPr>
            <a:spLocks noChangeArrowheads="1"/>
          </p:cNvSpPr>
          <p:nvPr/>
        </p:nvSpPr>
        <p:spPr bwMode="auto">
          <a:xfrm>
            <a:off x="15232193" y="5375226"/>
            <a:ext cx="10515600" cy="670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0" b="1" i="0" u="none" strike="noStrike" cap="none" normalizeH="0" baseline="0" dirty="0" smtClean="0">
                <a:ln>
                  <a:noFill/>
                </a:ln>
                <a:solidFill>
                  <a:schemeClr val="tx1"/>
                </a:solidFill>
                <a:effectLst/>
                <a:ea typeface="Calibri" pitchFamily="34" charset="0"/>
                <a:cs typeface="Times New Roman" pitchFamily="18" charset="0"/>
              </a:rPr>
              <a:t>LDS </a:t>
            </a:r>
            <a:endParaRPr kumimoji="0" lang="en-US" sz="7000" b="0" i="0" u="none" strike="noStrike" cap="none" normalizeH="0" baseline="0" dirty="0" smtClean="0">
              <a:ln>
                <a:noFill/>
              </a:ln>
              <a:solidFill>
                <a:schemeClr val="tx1"/>
              </a:solidFill>
              <a:effectLst/>
              <a:cs typeface="Times New Roman" pitchFamily="18" charset="0"/>
            </a:endParaRPr>
          </a:p>
          <a:p>
            <a:pPr lvl="0" algn="just" defTabSz="914400" eaLnBrk="0" fontAlgn="base" hangingPunct="0">
              <a:spcBef>
                <a:spcPct val="0"/>
              </a:spcBef>
              <a:spcAft>
                <a:spcPct val="0"/>
              </a:spcAft>
            </a:pPr>
            <a:r>
              <a:rPr lang="en-US" sz="3600" dirty="0" smtClean="0">
                <a:ea typeface="Calibri" pitchFamily="34" charset="0"/>
                <a:cs typeface="Times New Roman" pitchFamily="18" charset="0"/>
              </a:rPr>
              <a:t>In this </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 design,</a:t>
            </a:r>
            <a:r>
              <a:rPr kumimoji="0" lang="en-US" sz="3600" b="0" i="0" u="none" strike="noStrike" cap="none" normalizeH="0" dirty="0" smtClean="0">
                <a:ln>
                  <a:noFill/>
                </a:ln>
                <a:solidFill>
                  <a:schemeClr val="tx1"/>
                </a:solidFill>
                <a:effectLst/>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a direct blade measurement system</a:t>
            </a:r>
            <a:r>
              <a:rPr kumimoji="0" lang="en-US" sz="3600" b="0" i="0" u="none" strike="noStrike" cap="none" normalizeH="0" dirty="0" smtClean="0">
                <a:ln>
                  <a:noFill/>
                </a:ln>
                <a:solidFill>
                  <a:schemeClr val="tx1"/>
                </a:solidFill>
                <a:effectLst/>
                <a:ea typeface="Calibri" pitchFamily="34" charset="0"/>
                <a:cs typeface="Times New Roman" pitchFamily="18" charset="0"/>
              </a:rPr>
              <a:t> consisting of two</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 LDS</a:t>
            </a:r>
            <a:r>
              <a:rPr kumimoji="0" lang="en-US" sz="3600" b="0" i="0" u="none" strike="noStrike" cap="none" normalizeH="0" dirty="0" smtClean="0">
                <a:ln>
                  <a:noFill/>
                </a:ln>
                <a:solidFill>
                  <a:schemeClr val="tx1"/>
                </a:solidFill>
                <a:effectLst/>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units is mounted onto the side of the tractor. The LDS unit</a:t>
            </a:r>
            <a:r>
              <a:rPr kumimoji="0" lang="en-US" sz="3600" b="0" i="0" u="none" strike="noStrike" cap="none" normalizeH="0" dirty="0" smtClean="0">
                <a:ln>
                  <a:noFill/>
                </a:ln>
                <a:solidFill>
                  <a:schemeClr val="tx1"/>
                </a:solidFill>
                <a:effectLst/>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contains a rotating laser that takes distance measurements</a:t>
            </a:r>
            <a:r>
              <a:rPr kumimoji="0" lang="en-US" sz="3600" b="0" i="0" u="none" strike="noStrike" cap="none" normalizeH="0" dirty="0" smtClean="0">
                <a:ln>
                  <a:noFill/>
                </a:ln>
                <a:solidFill>
                  <a:schemeClr val="tx1"/>
                </a:solidFill>
                <a:effectLst/>
                <a:ea typeface="Calibri" pitchFamily="34" charset="0"/>
                <a:cs typeface="Times New Roman" pitchFamily="18" charset="0"/>
              </a:rPr>
              <a:t> over </a:t>
            </a:r>
            <a:r>
              <a:rPr lang="en-US" sz="3600" dirty="0" smtClean="0">
                <a:ea typeface="Calibri" pitchFamily="34" charset="0"/>
                <a:cs typeface="Times New Roman" pitchFamily="18" charset="0"/>
              </a:rPr>
              <a:t>360</a:t>
            </a:r>
            <a:r>
              <a:rPr lang="en-US" sz="3600" baseline="30000" dirty="0" smtClean="0">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  For this application, the readings are limited to a span </a:t>
            </a:r>
            <a:r>
              <a:rPr lang="en-US" sz="3600" dirty="0" smtClean="0">
                <a:ea typeface="Calibri" pitchFamily="34" charset="0"/>
                <a:cs typeface="Times New Roman" pitchFamily="18" charset="0"/>
              </a:rPr>
              <a:t>of</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 -45</a:t>
            </a:r>
            <a:r>
              <a:rPr kumimoji="0" lang="en-US" sz="3600" b="0" i="0" u="none" strike="noStrike" cap="none" normalizeH="0" baseline="30000" dirty="0" smtClean="0">
                <a:ln>
                  <a:noFill/>
                </a:ln>
                <a:solidFill>
                  <a:schemeClr val="tx1"/>
                </a:solidFill>
                <a:effectLst/>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 to +45</a:t>
            </a:r>
            <a:r>
              <a:rPr kumimoji="0" lang="en-US" sz="3600" b="0" i="0" u="none" strike="noStrike" cap="none" normalizeH="0" baseline="30000" dirty="0" smtClean="0">
                <a:ln>
                  <a:noFill/>
                </a:ln>
                <a:solidFill>
                  <a:schemeClr val="tx1"/>
                </a:solidFill>
                <a:effectLst/>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 The LDS units are mounted on both sides of the tractor where </a:t>
            </a:r>
            <a:r>
              <a:rPr lang="en-US" sz="3600" dirty="0" smtClean="0">
                <a:ea typeface="Calibri" pitchFamily="34" charset="0"/>
                <a:cs typeface="Times New Roman" pitchFamily="18" charset="0"/>
              </a:rPr>
              <a:t>the units</a:t>
            </a:r>
            <a:r>
              <a:rPr kumimoji="0" lang="en-US" sz="3600" b="0" i="0" u="none" strike="noStrike" cap="none" normalizeH="0" baseline="0" dirty="0" smtClean="0">
                <a:ln>
                  <a:noFill/>
                </a:ln>
                <a:solidFill>
                  <a:schemeClr val="tx1"/>
                </a:solidFill>
                <a:effectLst/>
                <a:ea typeface="Calibri" pitchFamily="34" charset="0"/>
                <a:cs typeface="Times New Roman" pitchFamily="18" charset="0"/>
              </a:rPr>
              <a:t> will measure distances in the vertical plane. These readings are then analyzed using several algorithms to determine the exact location of the blade relative to the ground. </a:t>
            </a:r>
            <a:endParaRPr kumimoji="0" lang="en-US" sz="3600" b="0" i="0" u="none" strike="noStrike" cap="none" normalizeH="0" baseline="0" dirty="0" smtClean="0">
              <a:ln>
                <a:noFill/>
              </a:ln>
              <a:solidFill>
                <a:schemeClr val="tx1"/>
              </a:solidFill>
              <a:effectLst/>
              <a:cs typeface="Times New Roman" pitchFamily="18" charset="0"/>
            </a:endParaRPr>
          </a:p>
        </p:txBody>
      </p:sp>
      <p:sp>
        <p:nvSpPr>
          <p:cNvPr id="65" name="TextBox 64"/>
          <p:cNvSpPr txBox="1"/>
          <p:nvPr/>
        </p:nvSpPr>
        <p:spPr>
          <a:xfrm>
            <a:off x="26166494" y="13081566"/>
            <a:ext cx="6224324" cy="707886"/>
          </a:xfrm>
          <a:prstGeom prst="rect">
            <a:avLst/>
          </a:prstGeom>
          <a:noFill/>
        </p:spPr>
        <p:txBody>
          <a:bodyPr wrap="square" rtlCol="0">
            <a:spAutoFit/>
          </a:bodyPr>
          <a:lstStyle/>
          <a:p>
            <a:pPr algn="ctr"/>
            <a:r>
              <a:rPr lang="en-US" sz="2000" dirty="0" smtClean="0"/>
              <a:t>Figure 1: The Two Systems as Implemented on a D8 tractor</a:t>
            </a:r>
            <a:endParaRPr lang="en-US" sz="2000" dirty="0"/>
          </a:p>
        </p:txBody>
      </p:sp>
      <p:sp>
        <p:nvSpPr>
          <p:cNvPr id="5" name="TextBox 4"/>
          <p:cNvSpPr txBox="1"/>
          <p:nvPr/>
        </p:nvSpPr>
        <p:spPr>
          <a:xfrm>
            <a:off x="3049588" y="1161613"/>
            <a:ext cx="37792025" cy="923330"/>
          </a:xfrm>
          <a:prstGeom prst="rect">
            <a:avLst/>
          </a:prstGeom>
          <a:noFill/>
        </p:spPr>
        <p:txBody>
          <a:bodyPr wrap="square" rtlCol="0">
            <a:spAutoFit/>
          </a:bodyPr>
          <a:lstStyle/>
          <a:p>
            <a:pPr algn="ctr"/>
            <a:r>
              <a:rPr lang="en-US" sz="5400" dirty="0" smtClean="0">
                <a:solidFill>
                  <a:schemeClr val="bg1"/>
                </a:solidFill>
              </a:rPr>
              <a:t>Andrew Aubry</a:t>
            </a:r>
            <a:r>
              <a:rPr lang="en-US" sz="4000" baseline="30000" dirty="0" smtClean="0">
                <a:solidFill>
                  <a:schemeClr val="bg1"/>
                </a:solidFill>
              </a:rPr>
              <a:t>1</a:t>
            </a:r>
            <a:r>
              <a:rPr lang="en-US" sz="5400" dirty="0" smtClean="0">
                <a:solidFill>
                  <a:schemeClr val="bg1"/>
                </a:solidFill>
              </a:rPr>
              <a:t> ▪ Christopher Costello</a:t>
            </a:r>
            <a:r>
              <a:rPr lang="en-US" sz="4000" baseline="30000" dirty="0" smtClean="0">
                <a:solidFill>
                  <a:schemeClr val="bg1"/>
                </a:solidFill>
              </a:rPr>
              <a:t>1</a:t>
            </a:r>
            <a:r>
              <a:rPr lang="en-US" sz="5400" dirty="0" smtClean="0">
                <a:solidFill>
                  <a:schemeClr val="bg1"/>
                </a:solidFill>
              </a:rPr>
              <a:t> </a:t>
            </a:r>
            <a:r>
              <a:rPr lang="en-US" sz="5400" dirty="0">
                <a:solidFill>
                  <a:schemeClr val="bg1"/>
                </a:solidFill>
              </a:rPr>
              <a:t>▪ </a:t>
            </a:r>
            <a:r>
              <a:rPr lang="en-US" sz="5400" dirty="0" smtClean="0">
                <a:solidFill>
                  <a:schemeClr val="bg1"/>
                </a:solidFill>
              </a:rPr>
              <a:t>Phillip Latka</a:t>
            </a:r>
            <a:r>
              <a:rPr lang="en-US" sz="4000" baseline="30000" dirty="0" smtClean="0">
                <a:solidFill>
                  <a:schemeClr val="bg1"/>
                </a:solidFill>
              </a:rPr>
              <a:t>2</a:t>
            </a:r>
            <a:r>
              <a:rPr lang="en-US" sz="4000" dirty="0" smtClean="0">
                <a:solidFill>
                  <a:schemeClr val="bg1"/>
                </a:solidFill>
              </a:rPr>
              <a:t> </a:t>
            </a:r>
            <a:r>
              <a:rPr lang="en-US" sz="5400" dirty="0">
                <a:solidFill>
                  <a:schemeClr val="bg1"/>
                </a:solidFill>
              </a:rPr>
              <a:t>▪ </a:t>
            </a:r>
            <a:r>
              <a:rPr lang="en-US" sz="5400" dirty="0" smtClean="0">
                <a:solidFill>
                  <a:schemeClr val="bg1"/>
                </a:solidFill>
              </a:rPr>
              <a:t>Ken Ratekin</a:t>
            </a:r>
            <a:r>
              <a:rPr lang="en-US" sz="4000" baseline="30000" dirty="0">
                <a:solidFill>
                  <a:schemeClr val="bg1"/>
                </a:solidFill>
              </a:rPr>
              <a:t>1</a:t>
            </a:r>
            <a:r>
              <a:rPr lang="en-US" sz="5400" dirty="0" smtClean="0">
                <a:solidFill>
                  <a:schemeClr val="bg1"/>
                </a:solidFill>
              </a:rPr>
              <a:t> </a:t>
            </a:r>
            <a:r>
              <a:rPr lang="en-US" sz="5400" dirty="0">
                <a:solidFill>
                  <a:schemeClr val="bg1"/>
                </a:solidFill>
              </a:rPr>
              <a:t>▪ </a:t>
            </a:r>
            <a:r>
              <a:rPr lang="en-US" sz="5400" dirty="0" smtClean="0">
                <a:solidFill>
                  <a:schemeClr val="bg1"/>
                </a:solidFill>
              </a:rPr>
              <a:t>Scott Roth</a:t>
            </a:r>
            <a:r>
              <a:rPr lang="en-US" sz="4000" baseline="30000" dirty="0" smtClean="0">
                <a:solidFill>
                  <a:schemeClr val="bg1"/>
                </a:solidFill>
              </a:rPr>
              <a:t>3</a:t>
            </a:r>
            <a:r>
              <a:rPr lang="en-US" sz="5400" dirty="0" smtClean="0">
                <a:solidFill>
                  <a:schemeClr val="bg1"/>
                </a:solidFill>
              </a:rPr>
              <a:t> </a:t>
            </a:r>
            <a:r>
              <a:rPr lang="en-US" sz="5400" dirty="0">
                <a:solidFill>
                  <a:schemeClr val="bg1"/>
                </a:solidFill>
              </a:rPr>
              <a:t>▪ </a:t>
            </a:r>
            <a:r>
              <a:rPr lang="en-US" sz="5400" dirty="0" err="1" smtClean="0">
                <a:solidFill>
                  <a:schemeClr val="bg1"/>
                </a:solidFill>
              </a:rPr>
              <a:t>Kinzie</a:t>
            </a:r>
            <a:r>
              <a:rPr lang="en-US" sz="5400" dirty="0" smtClean="0">
                <a:solidFill>
                  <a:schemeClr val="bg1"/>
                </a:solidFill>
              </a:rPr>
              <a:t> Sellers</a:t>
            </a:r>
            <a:r>
              <a:rPr lang="en-US" sz="4000" baseline="30000" dirty="0" smtClean="0">
                <a:solidFill>
                  <a:schemeClr val="bg1"/>
                </a:solidFill>
              </a:rPr>
              <a:t>4</a:t>
            </a:r>
            <a:r>
              <a:rPr lang="en-US" sz="5400" dirty="0" smtClean="0">
                <a:solidFill>
                  <a:schemeClr val="bg1"/>
                </a:solidFill>
              </a:rPr>
              <a:t> </a:t>
            </a:r>
            <a:r>
              <a:rPr lang="en-US" sz="5400" dirty="0">
                <a:solidFill>
                  <a:schemeClr val="bg1"/>
                </a:solidFill>
              </a:rPr>
              <a:t>▪ </a:t>
            </a:r>
            <a:r>
              <a:rPr lang="en-US" sz="5400" dirty="0" smtClean="0">
                <a:solidFill>
                  <a:schemeClr val="bg1"/>
                </a:solidFill>
              </a:rPr>
              <a:t>Leann Vernon</a:t>
            </a:r>
            <a:r>
              <a:rPr lang="en-US" sz="4000" baseline="30000" dirty="0" smtClean="0">
                <a:solidFill>
                  <a:schemeClr val="bg1"/>
                </a:solidFill>
              </a:rPr>
              <a:t>2</a:t>
            </a:r>
            <a:r>
              <a:rPr lang="en-US" sz="5400" dirty="0" smtClean="0">
                <a:solidFill>
                  <a:schemeClr val="bg1"/>
                </a:solidFill>
              </a:rPr>
              <a:t> </a:t>
            </a:r>
            <a:r>
              <a:rPr lang="en-US" sz="5400" dirty="0">
                <a:solidFill>
                  <a:schemeClr val="bg1"/>
                </a:solidFill>
              </a:rPr>
              <a:t>▪ </a:t>
            </a:r>
            <a:r>
              <a:rPr lang="en-US" sz="5400" dirty="0" smtClean="0">
                <a:solidFill>
                  <a:schemeClr val="bg1"/>
                </a:solidFill>
              </a:rPr>
              <a:t>Rose Wurster</a:t>
            </a:r>
            <a:r>
              <a:rPr lang="en-US" sz="4000" baseline="30000" dirty="0" smtClean="0">
                <a:solidFill>
                  <a:schemeClr val="bg1"/>
                </a:solidFill>
              </a:rPr>
              <a:t>4</a:t>
            </a:r>
            <a:endParaRPr lang="en-US" sz="4000" dirty="0">
              <a:solidFill>
                <a:schemeClr val="bg1"/>
              </a:solidFill>
            </a:endParaRPr>
          </a:p>
        </p:txBody>
      </p:sp>
      <p:sp>
        <p:nvSpPr>
          <p:cNvPr id="79" name="TextBox 78"/>
          <p:cNvSpPr txBox="1"/>
          <p:nvPr/>
        </p:nvSpPr>
        <p:spPr>
          <a:xfrm>
            <a:off x="3049588" y="1939874"/>
            <a:ext cx="37792025" cy="923330"/>
          </a:xfrm>
          <a:prstGeom prst="rect">
            <a:avLst/>
          </a:prstGeom>
          <a:noFill/>
        </p:spPr>
        <p:txBody>
          <a:bodyPr wrap="square" rtlCol="0">
            <a:spAutoFit/>
          </a:bodyPr>
          <a:lstStyle/>
          <a:p>
            <a:pPr algn="ctr"/>
            <a:r>
              <a:rPr lang="en-US" sz="5400" dirty="0" smtClean="0">
                <a:solidFill>
                  <a:schemeClr val="bg1"/>
                </a:solidFill>
              </a:rPr>
              <a:t>Dr. Martin Morris</a:t>
            </a:r>
            <a:r>
              <a:rPr lang="en-US" sz="4000" baseline="30000" dirty="0" smtClean="0">
                <a:solidFill>
                  <a:schemeClr val="bg1"/>
                </a:solidFill>
              </a:rPr>
              <a:t>1</a:t>
            </a:r>
            <a:r>
              <a:rPr lang="en-US" sz="5400" dirty="0" smtClean="0">
                <a:solidFill>
                  <a:schemeClr val="bg1"/>
                </a:solidFill>
              </a:rPr>
              <a:t> ▪ Dr. Jose Sanchez</a:t>
            </a:r>
            <a:r>
              <a:rPr lang="en-US" sz="4000" baseline="30000" dirty="0" smtClean="0">
                <a:solidFill>
                  <a:schemeClr val="bg1"/>
                </a:solidFill>
              </a:rPr>
              <a:t>2</a:t>
            </a:r>
            <a:r>
              <a:rPr lang="en-US" sz="5400" dirty="0" smtClean="0">
                <a:solidFill>
                  <a:schemeClr val="bg1"/>
                </a:solidFill>
              </a:rPr>
              <a:t> ▪ </a:t>
            </a:r>
            <a:r>
              <a:rPr lang="en-US" sz="5400" dirty="0">
                <a:solidFill>
                  <a:schemeClr val="bg1"/>
                </a:solidFill>
              </a:rPr>
              <a:t>Nick </a:t>
            </a:r>
            <a:r>
              <a:rPr lang="en-US" sz="5400" dirty="0" smtClean="0">
                <a:solidFill>
                  <a:schemeClr val="bg1"/>
                </a:solidFill>
              </a:rPr>
              <a:t>Schmidt</a:t>
            </a:r>
            <a:r>
              <a:rPr lang="en-US" sz="4000" baseline="30000" dirty="0" smtClean="0">
                <a:solidFill>
                  <a:schemeClr val="bg1"/>
                </a:solidFill>
              </a:rPr>
              <a:t>2</a:t>
            </a:r>
            <a:r>
              <a:rPr lang="en-US" sz="5400" dirty="0" smtClean="0">
                <a:solidFill>
                  <a:schemeClr val="bg1"/>
                </a:solidFill>
              </a:rPr>
              <a:t> </a:t>
            </a:r>
            <a:r>
              <a:rPr lang="en-US" sz="5400" dirty="0">
                <a:solidFill>
                  <a:schemeClr val="bg1"/>
                </a:solidFill>
              </a:rPr>
              <a:t>▪ </a:t>
            </a:r>
            <a:r>
              <a:rPr lang="en-US" sz="5400" dirty="0" smtClean="0">
                <a:solidFill>
                  <a:schemeClr val="bg1"/>
                </a:solidFill>
              </a:rPr>
              <a:t>Ken Klotz</a:t>
            </a:r>
            <a:r>
              <a:rPr lang="en-US" sz="4000" baseline="30000" dirty="0" smtClean="0">
                <a:solidFill>
                  <a:schemeClr val="bg1"/>
                </a:solidFill>
              </a:rPr>
              <a:t>4</a:t>
            </a:r>
            <a:endParaRPr lang="en-US" sz="4000" dirty="0">
              <a:solidFill>
                <a:schemeClr val="bg1"/>
              </a:solidFill>
            </a:endParaRPr>
          </a:p>
        </p:txBody>
      </p:sp>
      <p:sp>
        <p:nvSpPr>
          <p:cNvPr id="81" name="TextBox 80"/>
          <p:cNvSpPr txBox="1"/>
          <p:nvPr/>
        </p:nvSpPr>
        <p:spPr>
          <a:xfrm>
            <a:off x="3049586" y="2840925"/>
            <a:ext cx="37792025" cy="553998"/>
          </a:xfrm>
          <a:prstGeom prst="rect">
            <a:avLst/>
          </a:prstGeom>
          <a:noFill/>
        </p:spPr>
        <p:txBody>
          <a:bodyPr wrap="square" rtlCol="0">
            <a:spAutoFit/>
          </a:bodyPr>
          <a:lstStyle/>
          <a:p>
            <a:pPr algn="ctr"/>
            <a:r>
              <a:rPr lang="en-US" sz="3000" baseline="30000" dirty="0" smtClean="0">
                <a:solidFill>
                  <a:schemeClr val="bg1"/>
                </a:solidFill>
              </a:rPr>
              <a:t>1</a:t>
            </a:r>
            <a:r>
              <a:rPr lang="en-US" sz="3000" dirty="0" smtClean="0">
                <a:solidFill>
                  <a:schemeClr val="bg1"/>
                </a:solidFill>
              </a:rPr>
              <a:t>Department of Mechanical Engineering ▪  </a:t>
            </a:r>
            <a:r>
              <a:rPr lang="en-US" sz="3000" baseline="30000" dirty="0" smtClean="0">
                <a:solidFill>
                  <a:schemeClr val="bg1"/>
                </a:solidFill>
              </a:rPr>
              <a:t>2</a:t>
            </a:r>
            <a:r>
              <a:rPr lang="en-US" sz="3000" dirty="0" smtClean="0">
                <a:solidFill>
                  <a:schemeClr val="bg1"/>
                </a:solidFill>
              </a:rPr>
              <a:t>Department of Electrical Engineering </a:t>
            </a:r>
            <a:r>
              <a:rPr lang="en-US" sz="3000" dirty="0">
                <a:solidFill>
                  <a:schemeClr val="bg1"/>
                </a:solidFill>
              </a:rPr>
              <a:t>▪ </a:t>
            </a:r>
            <a:r>
              <a:rPr lang="en-US" sz="3000" baseline="30000" dirty="0" smtClean="0">
                <a:solidFill>
                  <a:schemeClr val="bg1"/>
                </a:solidFill>
              </a:rPr>
              <a:t>3</a:t>
            </a:r>
            <a:r>
              <a:rPr lang="en-US" sz="3000" dirty="0" smtClean="0">
                <a:solidFill>
                  <a:schemeClr val="bg1"/>
                </a:solidFill>
              </a:rPr>
              <a:t>Department of  Finance </a:t>
            </a:r>
            <a:r>
              <a:rPr lang="en-US" sz="3000" dirty="0">
                <a:solidFill>
                  <a:schemeClr val="bg1"/>
                </a:solidFill>
              </a:rPr>
              <a:t>▪ </a:t>
            </a:r>
            <a:r>
              <a:rPr lang="en-US" sz="3000" baseline="30000" dirty="0" smtClean="0">
                <a:solidFill>
                  <a:schemeClr val="bg1"/>
                </a:solidFill>
              </a:rPr>
              <a:t>4</a:t>
            </a:r>
            <a:r>
              <a:rPr lang="en-US" sz="3000" dirty="0" smtClean="0">
                <a:solidFill>
                  <a:schemeClr val="bg1"/>
                </a:solidFill>
              </a:rPr>
              <a:t>Department of Marketing</a:t>
            </a:r>
            <a:endParaRPr lang="en-US" sz="3000" dirty="0">
              <a:solidFill>
                <a:schemeClr val="bg1"/>
              </a:solidFill>
            </a:endParaRPr>
          </a:p>
        </p:txBody>
      </p:sp>
      <p:grpSp>
        <p:nvGrpSpPr>
          <p:cNvPr id="83" name="Group 82"/>
          <p:cNvGrpSpPr/>
          <p:nvPr/>
        </p:nvGrpSpPr>
        <p:grpSpPr>
          <a:xfrm>
            <a:off x="552902" y="16949082"/>
            <a:ext cx="14264640" cy="15729519"/>
            <a:chOff x="15235934" y="3546320"/>
            <a:chExt cx="10972800" cy="10940033"/>
          </a:xfrm>
        </p:grpSpPr>
        <p:sp>
          <p:nvSpPr>
            <p:cNvPr id="84" name="Rectangle 83"/>
            <p:cNvSpPr/>
            <p:nvPr/>
          </p:nvSpPr>
          <p:spPr>
            <a:xfrm>
              <a:off x="15235934" y="3962791"/>
              <a:ext cx="10972800" cy="1052356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p:cNvGrpSpPr/>
            <p:nvPr/>
          </p:nvGrpSpPr>
          <p:grpSpPr>
            <a:xfrm>
              <a:off x="16258134" y="3546320"/>
              <a:ext cx="8928400" cy="953961"/>
              <a:chOff x="16499734" y="3485689"/>
              <a:chExt cx="8928400" cy="1073786"/>
            </a:xfrm>
          </p:grpSpPr>
          <p:sp>
            <p:nvSpPr>
              <p:cNvPr id="86" name="Oval 85"/>
              <p:cNvSpPr/>
              <p:nvPr/>
            </p:nvSpPr>
            <p:spPr>
              <a:xfrm>
                <a:off x="16499734" y="3485689"/>
                <a:ext cx="8928400" cy="1073786"/>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16990272" y="3504542"/>
                <a:ext cx="7947323" cy="1036082"/>
              </a:xfrm>
              <a:prstGeom prst="rect">
                <a:avLst/>
              </a:prstGeom>
              <a:noFill/>
            </p:spPr>
            <p:txBody>
              <a:bodyPr wrap="square" rtlCol="0">
                <a:spAutoFit/>
              </a:bodyPr>
              <a:lstStyle/>
              <a:p>
                <a:pPr algn="ctr"/>
                <a:r>
                  <a:rPr lang="en-US" sz="8000" dirty="0" smtClean="0"/>
                  <a:t>Design Process</a:t>
                </a:r>
                <a:endParaRPr lang="en-US" sz="8000" dirty="0"/>
              </a:p>
            </p:txBody>
          </p:sp>
        </p:grpSp>
      </p:grpSp>
      <p:sp>
        <p:nvSpPr>
          <p:cNvPr id="12" name="TextBox 11"/>
          <p:cNvSpPr txBox="1"/>
          <p:nvPr/>
        </p:nvSpPr>
        <p:spPr>
          <a:xfrm>
            <a:off x="33376099" y="17602289"/>
            <a:ext cx="184731" cy="1415772"/>
          </a:xfrm>
          <a:prstGeom prst="rect">
            <a:avLst/>
          </a:prstGeom>
          <a:noFill/>
        </p:spPr>
        <p:txBody>
          <a:bodyPr wrap="none" rtlCol="0">
            <a:spAutoFit/>
          </a:bodyPr>
          <a:lstStyle/>
          <a:p>
            <a:endParaRPr lang="en-US" dirty="0"/>
          </a:p>
        </p:txBody>
      </p:sp>
      <p:sp>
        <p:nvSpPr>
          <p:cNvPr id="13" name="TextBox 12"/>
          <p:cNvSpPr txBox="1"/>
          <p:nvPr/>
        </p:nvSpPr>
        <p:spPr>
          <a:xfrm>
            <a:off x="32792525" y="11878130"/>
            <a:ext cx="10515600" cy="5770811"/>
          </a:xfrm>
          <a:prstGeom prst="rect">
            <a:avLst/>
          </a:prstGeom>
          <a:noFill/>
        </p:spPr>
        <p:txBody>
          <a:bodyPr wrap="square" rtlCol="0">
            <a:spAutoFit/>
          </a:bodyPr>
          <a:lstStyle/>
          <a:p>
            <a:r>
              <a:rPr lang="en-US" sz="4500" b="1" dirty="0" smtClean="0"/>
              <a:t>Theory</a:t>
            </a:r>
          </a:p>
          <a:p>
            <a:pPr algn="just"/>
            <a:r>
              <a:rPr lang="en-US" sz="3600" dirty="0" smtClean="0"/>
              <a:t>The wheel and encoder </a:t>
            </a:r>
            <a:r>
              <a:rPr lang="en-US" sz="3600" dirty="0"/>
              <a:t>design </a:t>
            </a:r>
            <a:r>
              <a:rPr lang="en-US" sz="3600" dirty="0" smtClean="0"/>
              <a:t>takes </a:t>
            </a:r>
            <a:r>
              <a:rPr lang="en-US" sz="3600" dirty="0"/>
              <a:t>linear motion and </a:t>
            </a:r>
            <a:r>
              <a:rPr lang="en-US" sz="3600" dirty="0" smtClean="0"/>
              <a:t>turns </a:t>
            </a:r>
            <a:r>
              <a:rPr lang="en-US" sz="3600" dirty="0"/>
              <a:t>it into </a:t>
            </a:r>
            <a:r>
              <a:rPr lang="en-US" sz="3600" dirty="0" smtClean="0"/>
              <a:t>rotational </a:t>
            </a:r>
            <a:r>
              <a:rPr lang="en-US" sz="3600" dirty="0"/>
              <a:t>motion. This is </a:t>
            </a:r>
            <a:r>
              <a:rPr lang="en-US" sz="3600" dirty="0" smtClean="0"/>
              <a:t>preformed by determining </a:t>
            </a:r>
            <a:r>
              <a:rPr lang="en-US" sz="3600" dirty="0"/>
              <a:t>the portion of the circumference the wheel has rotated. </a:t>
            </a:r>
            <a:r>
              <a:rPr lang="en-US" sz="3600" dirty="0" smtClean="0"/>
              <a:t>An important consideration in </a:t>
            </a:r>
            <a:r>
              <a:rPr lang="en-US" sz="3600" dirty="0"/>
              <a:t>this design </a:t>
            </a:r>
            <a:r>
              <a:rPr lang="en-US" sz="3600" dirty="0" smtClean="0"/>
              <a:t>is that the </a:t>
            </a:r>
            <a:r>
              <a:rPr lang="en-US" sz="3600" dirty="0"/>
              <a:t>distance is not directly measured but integrated over time travel due to wheel </a:t>
            </a:r>
            <a:r>
              <a:rPr lang="en-US" sz="3600" dirty="0" smtClean="0"/>
              <a:t>slip. This wheel slip can potentially cause </a:t>
            </a:r>
            <a:r>
              <a:rPr lang="en-US" sz="3600" dirty="0"/>
              <a:t>inaccuracies in the measurement</a:t>
            </a:r>
            <a:r>
              <a:rPr lang="en-US" sz="3600" dirty="0" smtClean="0"/>
              <a:t>. To </a:t>
            </a:r>
            <a:r>
              <a:rPr lang="en-US" sz="3600" dirty="0"/>
              <a:t>limit this </a:t>
            </a:r>
            <a:r>
              <a:rPr lang="en-US" sz="3600" dirty="0" smtClean="0"/>
              <a:t>risk, </a:t>
            </a:r>
            <a:r>
              <a:rPr lang="en-US" sz="3600" dirty="0"/>
              <a:t>slip analysis was </a:t>
            </a:r>
            <a:r>
              <a:rPr lang="en-US" sz="3600" dirty="0" smtClean="0"/>
              <a:t>preformed on </a:t>
            </a:r>
            <a:r>
              <a:rPr lang="en-US" sz="3600" dirty="0"/>
              <a:t>the system.  </a:t>
            </a:r>
          </a:p>
        </p:txBody>
      </p:sp>
      <p:sp>
        <p:nvSpPr>
          <p:cNvPr id="16" name="TextBox 15"/>
          <p:cNvSpPr txBox="1"/>
          <p:nvPr/>
        </p:nvSpPr>
        <p:spPr>
          <a:xfrm>
            <a:off x="15002995" y="32093826"/>
            <a:ext cx="28529280" cy="584775"/>
          </a:xfrm>
          <a:prstGeom prst="rect">
            <a:avLst/>
          </a:prstGeom>
          <a:noFill/>
        </p:spPr>
        <p:txBody>
          <a:bodyPr wrap="square" rtlCol="0">
            <a:spAutoFit/>
          </a:bodyPr>
          <a:lstStyle/>
          <a:p>
            <a:pPr algn="ctr"/>
            <a:r>
              <a:rPr lang="en-US" sz="3200" b="1" dirty="0" smtClean="0"/>
              <a:t>Acknowledgments: </a:t>
            </a:r>
            <a:r>
              <a:rPr lang="en-US" sz="2800" dirty="0" smtClean="0"/>
              <a:t>Quinton </a:t>
            </a:r>
            <a:r>
              <a:rPr lang="en-US" sz="2800" dirty="0" err="1" smtClean="0"/>
              <a:t>Burcar</a:t>
            </a:r>
            <a:r>
              <a:rPr lang="en-US" sz="2800" dirty="0" smtClean="0"/>
              <a:t>, Gayle </a:t>
            </a:r>
            <a:r>
              <a:rPr lang="en-US" sz="2800" dirty="0" err="1" smtClean="0"/>
              <a:t>Deynzer</a:t>
            </a:r>
            <a:r>
              <a:rPr lang="en-US" sz="2800" dirty="0" smtClean="0"/>
              <a:t>, Dr. Richard Johnson, Steve Krause, Dave Miller, Jarrod Neal </a:t>
            </a:r>
            <a:endParaRPr lang="en-US" sz="2800" dirty="0"/>
          </a:p>
        </p:txBody>
      </p:sp>
      <p:sp>
        <p:nvSpPr>
          <p:cNvPr id="17" name="TextBox 16"/>
          <p:cNvSpPr txBox="1"/>
          <p:nvPr/>
        </p:nvSpPr>
        <p:spPr>
          <a:xfrm>
            <a:off x="634736" y="18249824"/>
            <a:ext cx="14045184" cy="15050274"/>
          </a:xfrm>
          <a:prstGeom prst="rect">
            <a:avLst/>
          </a:prstGeom>
          <a:noFill/>
        </p:spPr>
        <p:txBody>
          <a:bodyPr wrap="square" rtlCol="0">
            <a:spAutoFit/>
          </a:bodyPr>
          <a:lstStyle/>
          <a:p>
            <a:pPr algn="ctr"/>
            <a:r>
              <a:rPr lang="en-US" sz="5400" b="1" dirty="0" smtClean="0"/>
              <a:t>Research Stage</a:t>
            </a:r>
            <a:endParaRPr lang="en-US" sz="5400" b="1" dirty="0"/>
          </a:p>
          <a:p>
            <a:pPr algn="just"/>
            <a:r>
              <a:rPr lang="en-US" sz="3600" dirty="0" smtClean="0"/>
              <a:t>During the research stage the entire team worked on building a strong base knowledge of applicable material. The project’s designs would come from this knowledge base. The research focused on Caterpillar’s existing sensor system, new sensor technology, and patents or other existing designs. </a:t>
            </a:r>
          </a:p>
          <a:p>
            <a:pPr algn="ctr"/>
            <a:r>
              <a:rPr lang="en-US" sz="5400" b="1" dirty="0" smtClean="0"/>
              <a:t>Brainstorming Stage</a:t>
            </a:r>
            <a:endParaRPr lang="en-US" sz="5400" b="1" dirty="0"/>
          </a:p>
          <a:p>
            <a:pPr marL="571500" indent="-571500" algn="just">
              <a:buFont typeface="Arial" panose="020B0604020202020204" pitchFamily="34" charset="0"/>
              <a:buChar char="•"/>
            </a:pPr>
            <a:r>
              <a:rPr lang="en-US" sz="3600" dirty="0" smtClean="0"/>
              <a:t>Initial brainstorming phase</a:t>
            </a:r>
          </a:p>
          <a:p>
            <a:pPr marL="1711325" lvl="1" indent="-339725" algn="just">
              <a:buFont typeface="Arial" panose="020B0604020202020204" pitchFamily="34" charset="0"/>
              <a:buChar char="•"/>
            </a:pPr>
            <a:r>
              <a:rPr lang="en-US" sz="3600" dirty="0" smtClean="0"/>
              <a:t>35</a:t>
            </a:r>
            <a:r>
              <a:rPr lang="en-US" sz="3600" dirty="0"/>
              <a:t>+ unique </a:t>
            </a:r>
            <a:r>
              <a:rPr lang="en-US" sz="3600" dirty="0" smtClean="0"/>
              <a:t>solutions</a:t>
            </a:r>
          </a:p>
          <a:p>
            <a:pPr marL="1711325" lvl="1" indent="-339725" algn="just">
              <a:buFont typeface="Arial" panose="020B0604020202020204" pitchFamily="34" charset="0"/>
              <a:buChar char="•"/>
            </a:pPr>
            <a:r>
              <a:rPr lang="en-US" sz="3600" dirty="0" smtClean="0"/>
              <a:t>Three </a:t>
            </a:r>
            <a:r>
              <a:rPr lang="en-US" sz="3600" dirty="0"/>
              <a:t>different categories: </a:t>
            </a:r>
            <a:r>
              <a:rPr lang="en-US" sz="3600" i="1" dirty="0"/>
              <a:t>Blade to vehicle</a:t>
            </a:r>
            <a:r>
              <a:rPr lang="en-US" sz="3600" dirty="0"/>
              <a:t>, </a:t>
            </a:r>
            <a:r>
              <a:rPr lang="en-US" sz="3600" i="1" dirty="0"/>
              <a:t>Blade to external reference</a:t>
            </a:r>
            <a:r>
              <a:rPr lang="en-US" sz="3600" dirty="0"/>
              <a:t>, and </a:t>
            </a:r>
            <a:r>
              <a:rPr lang="en-US" sz="3600" i="1" dirty="0"/>
              <a:t>Linkage positioning</a:t>
            </a:r>
            <a:r>
              <a:rPr lang="en-US" sz="3600" dirty="0"/>
              <a:t>. </a:t>
            </a:r>
            <a:endParaRPr lang="en-US" sz="3600" dirty="0" smtClean="0"/>
          </a:p>
          <a:p>
            <a:pPr marL="571500" indent="-571500" algn="just">
              <a:buFont typeface="Arial" panose="020B0604020202020204" pitchFamily="34" charset="0"/>
              <a:buChar char="•"/>
            </a:pPr>
            <a:r>
              <a:rPr lang="en-US" sz="3600" dirty="0" smtClean="0"/>
              <a:t>General Elimination Phase</a:t>
            </a:r>
          </a:p>
          <a:p>
            <a:pPr marL="1711325" lvl="1" indent="-384175" algn="just">
              <a:buFont typeface="Arial" panose="020B0604020202020204" pitchFamily="34" charset="0"/>
              <a:buChar char="•"/>
            </a:pPr>
            <a:r>
              <a:rPr lang="en-US" sz="3600" dirty="0" smtClean="0"/>
              <a:t>Eliminations based on Caterpillar’s application criteria</a:t>
            </a:r>
          </a:p>
          <a:p>
            <a:pPr marL="1711325" lvl="1" indent="-384175" algn="just">
              <a:buFont typeface="Arial" panose="020B0604020202020204" pitchFamily="34" charset="0"/>
              <a:buChar char="•"/>
            </a:pPr>
            <a:r>
              <a:rPr lang="en-US" sz="3600" dirty="0" smtClean="0"/>
              <a:t>Resulted in six designs</a:t>
            </a:r>
          </a:p>
          <a:p>
            <a:pPr marL="2193925" lvl="1" indent="-2193925" algn="ctr"/>
            <a:endParaRPr lang="en-US" sz="5400" b="1" dirty="0" smtClean="0"/>
          </a:p>
          <a:p>
            <a:pPr marL="2193925" lvl="1" indent="-2193925" algn="ctr"/>
            <a:endParaRPr lang="en-US" sz="5000" b="1" dirty="0" smtClean="0"/>
          </a:p>
          <a:p>
            <a:pPr marL="2193925" lvl="1" indent="-2193925" algn="ctr"/>
            <a:endParaRPr lang="en-US" sz="3000" b="1" dirty="0"/>
          </a:p>
          <a:p>
            <a:pPr marL="2193925" lvl="1" indent="-2193925" algn="ctr"/>
            <a:r>
              <a:rPr lang="en-US" sz="5400" b="1" dirty="0" smtClean="0"/>
              <a:t>Selection Stage</a:t>
            </a:r>
          </a:p>
          <a:p>
            <a:pPr algn="just"/>
            <a:r>
              <a:rPr lang="en-US" sz="3600" dirty="0" smtClean="0"/>
              <a:t>During the selection stage the team took the remaining six designs and analyzed them in more detail. The more detailed analysis included cost analysis, specific sensor model decisions, mathematical computations, and anything else the team deemed necessary. After the end of this stage there were two designs that best fit Caterpillar’s requirement: Laser Distance Sensing (LDS) and Wheel and Encoder.</a:t>
            </a:r>
          </a:p>
        </p:txBody>
      </p:sp>
      <p:grpSp>
        <p:nvGrpSpPr>
          <p:cNvPr id="90" name="Group 89"/>
          <p:cNvGrpSpPr/>
          <p:nvPr/>
        </p:nvGrpSpPr>
        <p:grpSpPr>
          <a:xfrm>
            <a:off x="15002996" y="23531583"/>
            <a:ext cx="28529280" cy="8377823"/>
            <a:chOff x="15163800" y="4756052"/>
            <a:chExt cx="21945600" cy="5810531"/>
          </a:xfrm>
        </p:grpSpPr>
        <p:sp>
          <p:nvSpPr>
            <p:cNvPr id="91" name="Rectangle 90"/>
            <p:cNvSpPr/>
            <p:nvPr/>
          </p:nvSpPr>
          <p:spPr>
            <a:xfrm>
              <a:off x="15163800" y="5250275"/>
              <a:ext cx="21945600" cy="53163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p:nvPr/>
          </p:nvGrpSpPr>
          <p:grpSpPr>
            <a:xfrm>
              <a:off x="21685829" y="4756052"/>
              <a:ext cx="8928400" cy="958143"/>
              <a:chOff x="21927429" y="4847380"/>
              <a:chExt cx="8928400" cy="1078495"/>
            </a:xfrm>
          </p:grpSpPr>
          <p:sp>
            <p:nvSpPr>
              <p:cNvPr id="97" name="Oval 96"/>
              <p:cNvSpPr/>
              <p:nvPr/>
            </p:nvSpPr>
            <p:spPr>
              <a:xfrm>
                <a:off x="21927429" y="4852091"/>
                <a:ext cx="8928400" cy="10737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22417965" y="4847380"/>
                <a:ext cx="7947323" cy="1036083"/>
              </a:xfrm>
              <a:prstGeom prst="rect">
                <a:avLst/>
              </a:prstGeom>
              <a:noFill/>
            </p:spPr>
            <p:txBody>
              <a:bodyPr wrap="square" rtlCol="0">
                <a:spAutoFit/>
              </a:bodyPr>
              <a:lstStyle/>
              <a:p>
                <a:pPr algn="ctr"/>
                <a:r>
                  <a:rPr lang="en-US" sz="8000" dirty="0" smtClean="0"/>
                  <a:t>Business Analysis</a:t>
                </a:r>
                <a:endParaRPr lang="en-US" sz="8000" dirty="0"/>
              </a:p>
            </p:txBody>
          </p:sp>
        </p:grpSp>
      </p:grpSp>
      <p:sp>
        <p:nvSpPr>
          <p:cNvPr id="100" name="TextBox 99"/>
          <p:cNvSpPr txBox="1"/>
          <p:nvPr/>
        </p:nvSpPr>
        <p:spPr>
          <a:xfrm>
            <a:off x="29718000" y="25560079"/>
            <a:ext cx="13335000" cy="6186309"/>
          </a:xfrm>
          <a:prstGeom prst="rect">
            <a:avLst/>
          </a:prstGeom>
          <a:noFill/>
        </p:spPr>
        <p:txBody>
          <a:bodyPr wrap="square" rtlCol="0">
            <a:spAutoFit/>
          </a:bodyPr>
          <a:lstStyle/>
          <a:p>
            <a:pPr algn="ctr"/>
            <a:r>
              <a:rPr lang="en-US" sz="5400" b="1" dirty="0" smtClean="0"/>
              <a:t>Current System Analysis</a:t>
            </a:r>
            <a:endParaRPr lang="en-US" sz="5400" dirty="0" smtClean="0"/>
          </a:p>
          <a:p>
            <a:pPr algn="just"/>
            <a:r>
              <a:rPr lang="en-US" sz="3600" dirty="0" smtClean="0"/>
              <a:t>A </a:t>
            </a:r>
            <a:r>
              <a:rPr lang="en-US" sz="3600" dirty="0"/>
              <a:t>comprehensive review of </a:t>
            </a:r>
            <a:r>
              <a:rPr lang="en-US" sz="3600" dirty="0" smtClean="0"/>
              <a:t>warranty </a:t>
            </a:r>
            <a:r>
              <a:rPr lang="en-US" sz="3600" dirty="0"/>
              <a:t>data led to the conclusion that the current sensing system maintains approximately a 20-25% failure rate. This number demonstrates </a:t>
            </a:r>
            <a:r>
              <a:rPr lang="en-US" sz="3600" dirty="0" smtClean="0"/>
              <a:t>how </a:t>
            </a:r>
            <a:r>
              <a:rPr lang="en-US" sz="3600" dirty="0"/>
              <a:t>important it is to improve the system. </a:t>
            </a:r>
          </a:p>
          <a:p>
            <a:pPr algn="ctr"/>
            <a:r>
              <a:rPr lang="en-US" sz="5400" b="1" dirty="0"/>
              <a:t>Return on Investment (ROI)</a:t>
            </a:r>
          </a:p>
          <a:p>
            <a:pPr algn="just"/>
            <a:r>
              <a:rPr lang="en-US" sz="3600" dirty="0"/>
              <a:t>Based on the two </a:t>
            </a:r>
            <a:r>
              <a:rPr lang="en-US" sz="3600" dirty="0" smtClean="0"/>
              <a:t>design concepts, </a:t>
            </a:r>
            <a:r>
              <a:rPr lang="en-US" sz="3600" dirty="0"/>
              <a:t>an ROI analysis indicates the </a:t>
            </a:r>
            <a:r>
              <a:rPr lang="en-US" sz="3600" dirty="0" smtClean="0"/>
              <a:t>potential </a:t>
            </a:r>
            <a:r>
              <a:rPr lang="en-US" sz="3600" dirty="0"/>
              <a:t>for an </a:t>
            </a:r>
            <a:r>
              <a:rPr lang="en-US" sz="3600" dirty="0" smtClean="0"/>
              <a:t>$7,076,574 financial gain with a 52% internal rate of return over </a:t>
            </a:r>
            <a:r>
              <a:rPr lang="en-US" sz="3600" dirty="0"/>
              <a:t>a </a:t>
            </a:r>
            <a:r>
              <a:rPr lang="en-US" sz="3600" dirty="0" smtClean="0"/>
              <a:t>10 year </a:t>
            </a:r>
            <a:r>
              <a:rPr lang="en-US" sz="3600" dirty="0"/>
              <a:t>span.</a:t>
            </a:r>
          </a:p>
          <a:p>
            <a:endParaRPr lang="en-US" sz="3600" dirty="0"/>
          </a:p>
        </p:txBody>
      </p:sp>
      <p:pic>
        <p:nvPicPr>
          <p:cNvPr id="101" name="Picture 5" descr="C:\Users\chris costello\Desktop\unnamed (1).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145" t="11642" r="19185" b="10187"/>
          <a:stretch/>
        </p:blipFill>
        <p:spPr bwMode="auto">
          <a:xfrm>
            <a:off x="27641445" y="14032795"/>
            <a:ext cx="3489298" cy="23356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e 24"/>
          <p:cNvGraphicFramePr>
            <a:graphicFrameLocks noGrp="1"/>
          </p:cNvGraphicFramePr>
          <p:nvPr>
            <p:extLst>
              <p:ext uri="{D42A27DB-BD31-4B8C-83A1-F6EECF244321}">
                <p14:modId xmlns:p14="http://schemas.microsoft.com/office/powerpoint/2010/main" val="189295939"/>
              </p:ext>
            </p:extLst>
          </p:nvPr>
        </p:nvGraphicFramePr>
        <p:xfrm>
          <a:off x="3505200" y="26664047"/>
          <a:ext cx="8908781" cy="1920240"/>
        </p:xfrm>
        <a:graphic>
          <a:graphicData uri="http://schemas.openxmlformats.org/drawingml/2006/table">
            <a:tbl>
              <a:tblPr firstRow="1" bandRow="1">
                <a:tableStyleId>{5C22544A-7EE6-4342-B048-85BDC9FD1C3A}</a:tableStyleId>
              </a:tblPr>
              <a:tblGrid>
                <a:gridCol w="5352166"/>
                <a:gridCol w="3556615"/>
              </a:tblGrid>
              <a:tr h="370840">
                <a:tc>
                  <a:txBody>
                    <a:bodyPr/>
                    <a:lstStyle/>
                    <a:p>
                      <a:r>
                        <a:rPr lang="en-US" sz="3600" b="0" dirty="0" smtClean="0">
                          <a:ln>
                            <a:noFill/>
                          </a:ln>
                          <a:solidFill>
                            <a:schemeClr val="tx1"/>
                          </a:solidFill>
                          <a:effectLst/>
                        </a:rPr>
                        <a:t>Laser Distance Sensor (LDS)</a:t>
                      </a:r>
                      <a:endParaRPr lang="en-US" sz="3600" b="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600" b="0" dirty="0" smtClean="0">
                          <a:ln>
                            <a:noFill/>
                          </a:ln>
                          <a:solidFill>
                            <a:schemeClr val="tx1"/>
                          </a:solidFill>
                          <a:effectLst/>
                        </a:rPr>
                        <a:t>Sleeve</a:t>
                      </a:r>
                      <a:endParaRPr lang="en-US" sz="3600" b="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3600" dirty="0" smtClean="0">
                          <a:ln>
                            <a:noFill/>
                          </a:ln>
                          <a:solidFill>
                            <a:schemeClr val="tx1"/>
                          </a:solidFill>
                          <a:effectLst/>
                        </a:rPr>
                        <a:t>Triangulation</a:t>
                      </a:r>
                      <a:endParaRPr lang="en-US" sz="360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600" dirty="0" smtClean="0">
                          <a:ln>
                            <a:noFill/>
                          </a:ln>
                          <a:solidFill>
                            <a:schemeClr val="tx1"/>
                          </a:solidFill>
                          <a:effectLst/>
                        </a:rPr>
                        <a:t>Push Arm</a:t>
                      </a:r>
                      <a:endParaRPr lang="en-US" sz="360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3600" dirty="0" smtClean="0">
                          <a:ln>
                            <a:noFill/>
                          </a:ln>
                          <a:solidFill>
                            <a:schemeClr val="tx1"/>
                          </a:solidFill>
                          <a:effectLst/>
                        </a:rPr>
                        <a:t>Wheel and Encoder</a:t>
                      </a:r>
                      <a:endParaRPr lang="en-US" sz="360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600" dirty="0" smtClean="0">
                          <a:ln>
                            <a:noFill/>
                          </a:ln>
                          <a:solidFill>
                            <a:schemeClr val="tx1"/>
                          </a:solidFill>
                          <a:effectLst/>
                        </a:rPr>
                        <a:t>Magnetometer</a:t>
                      </a:r>
                      <a:endParaRPr lang="en-US" sz="360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9147" y="6429205"/>
            <a:ext cx="6587444" cy="6563182"/>
          </a:xfrm>
          <a:prstGeom prst="rect">
            <a:avLst/>
          </a:prstGeom>
        </p:spPr>
      </p:pic>
      <p:grpSp>
        <p:nvGrpSpPr>
          <p:cNvPr id="109" name="Group 108"/>
          <p:cNvGrpSpPr/>
          <p:nvPr/>
        </p:nvGrpSpPr>
        <p:grpSpPr>
          <a:xfrm>
            <a:off x="17051742" y="15028055"/>
            <a:ext cx="10453491" cy="6291453"/>
            <a:chOff x="685800" y="1143000"/>
            <a:chExt cx="8229600" cy="4953000"/>
          </a:xfrm>
        </p:grpSpPr>
        <p:cxnSp>
          <p:nvCxnSpPr>
            <p:cNvPr id="110" name="Straight Connector 3"/>
            <p:cNvCxnSpPr>
              <a:cxnSpLocks noChangeShapeType="1"/>
            </p:cNvCxnSpPr>
            <p:nvPr/>
          </p:nvCxnSpPr>
          <p:spPr bwMode="auto">
            <a:xfrm>
              <a:off x="3048000" y="1524000"/>
              <a:ext cx="0" cy="4038600"/>
            </a:xfrm>
            <a:prstGeom prst="line">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1" name="Straight Arrow Connector 8"/>
            <p:cNvCxnSpPr>
              <a:cxnSpLocks noChangeShapeType="1"/>
            </p:cNvCxnSpPr>
            <p:nvPr/>
          </p:nvCxnSpPr>
          <p:spPr bwMode="auto">
            <a:xfrm>
              <a:off x="2362200" y="5105400"/>
              <a:ext cx="5562600"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12" name="Oval 9"/>
            <p:cNvSpPr>
              <a:spLocks noChangeArrowheads="1"/>
            </p:cNvSpPr>
            <p:nvPr/>
          </p:nvSpPr>
          <p:spPr bwMode="auto">
            <a:xfrm>
              <a:off x="4876800" y="2133600"/>
              <a:ext cx="76200" cy="76200"/>
            </a:xfrm>
            <a:prstGeom prst="ellipse">
              <a:avLst/>
            </a:prstGeom>
            <a:solidFill>
              <a:srgbClr val="C00000"/>
            </a:solidFill>
            <a:ln w="9525" algn="ctr">
              <a:solidFill>
                <a:srgbClr val="FF0000"/>
              </a:solidFill>
              <a:round/>
              <a:headEnd/>
              <a:tailEnd/>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18" name="Oval 11"/>
            <p:cNvSpPr>
              <a:spLocks noChangeArrowheads="1"/>
            </p:cNvSpPr>
            <p:nvPr/>
          </p:nvSpPr>
          <p:spPr bwMode="auto">
            <a:xfrm>
              <a:off x="5257800" y="2438400"/>
              <a:ext cx="76200" cy="76200"/>
            </a:xfrm>
            <a:prstGeom prst="ellipse">
              <a:avLst/>
            </a:prstGeom>
            <a:solidFill>
              <a:srgbClr val="C00000"/>
            </a:solidFill>
            <a:ln w="9525" algn="ctr">
              <a:solidFill>
                <a:srgbClr val="FF0000"/>
              </a:solidFill>
              <a:round/>
              <a:headEnd/>
              <a:tailEnd/>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30" name="Oval 12"/>
            <p:cNvSpPr>
              <a:spLocks noChangeArrowheads="1"/>
            </p:cNvSpPr>
            <p:nvPr/>
          </p:nvSpPr>
          <p:spPr bwMode="auto">
            <a:xfrm>
              <a:off x="4914900" y="3543300"/>
              <a:ext cx="76200" cy="76200"/>
            </a:xfrm>
            <a:prstGeom prst="ellipse">
              <a:avLst/>
            </a:prstGeom>
            <a:solidFill>
              <a:srgbClr val="C00000"/>
            </a:solidFill>
            <a:ln w="9525" algn="ctr">
              <a:solidFill>
                <a:srgbClr val="FF0000"/>
              </a:solidFill>
              <a:round/>
              <a:headEnd/>
              <a:tailEnd/>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31" name="Oval 13"/>
            <p:cNvSpPr>
              <a:spLocks noChangeArrowheads="1"/>
            </p:cNvSpPr>
            <p:nvPr/>
          </p:nvSpPr>
          <p:spPr bwMode="auto">
            <a:xfrm>
              <a:off x="5299075" y="3846513"/>
              <a:ext cx="76200" cy="76200"/>
            </a:xfrm>
            <a:prstGeom prst="ellipse">
              <a:avLst/>
            </a:prstGeom>
            <a:solidFill>
              <a:srgbClr val="C00000"/>
            </a:solidFill>
            <a:ln w="9525" algn="ctr">
              <a:solidFill>
                <a:srgbClr val="FF0000"/>
              </a:solidFill>
              <a:round/>
              <a:headEnd/>
              <a:tailEnd/>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cxnSp>
          <p:nvCxnSpPr>
            <p:cNvPr id="132" name="Straight Connector 14"/>
            <p:cNvCxnSpPr>
              <a:cxnSpLocks noChangeShapeType="1"/>
              <a:stCxn id="112" idx="5"/>
              <a:endCxn id="118" idx="1"/>
            </p:cNvCxnSpPr>
            <p:nvPr/>
          </p:nvCxnSpPr>
          <p:spPr bwMode="auto">
            <a:xfrm>
              <a:off x="4941888" y="2198688"/>
              <a:ext cx="327025" cy="250825"/>
            </a:xfrm>
            <a:prstGeom prst="line">
              <a:avLst/>
            </a:prstGeom>
            <a:noFill/>
            <a:ln w="9525"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135" name="Straight Connector 16"/>
            <p:cNvCxnSpPr>
              <a:cxnSpLocks noChangeShapeType="1"/>
            </p:cNvCxnSpPr>
            <p:nvPr/>
          </p:nvCxnSpPr>
          <p:spPr bwMode="auto">
            <a:xfrm>
              <a:off x="4991100" y="3608388"/>
              <a:ext cx="327025" cy="250825"/>
            </a:xfrm>
            <a:prstGeom prst="line">
              <a:avLst/>
            </a:prstGeom>
            <a:noFill/>
            <a:ln w="9525"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136" name="Straight Connector 17"/>
            <p:cNvCxnSpPr>
              <a:cxnSpLocks noChangeShapeType="1"/>
              <a:endCxn id="112" idx="3"/>
            </p:cNvCxnSpPr>
            <p:nvPr/>
          </p:nvCxnSpPr>
          <p:spPr bwMode="auto">
            <a:xfrm flipV="1">
              <a:off x="3048000" y="2198688"/>
              <a:ext cx="1839913" cy="2906712"/>
            </a:xfrm>
            <a:prstGeom prst="line">
              <a:avLst/>
            </a:prstGeom>
            <a:noFill/>
            <a:ln w="9525" algn="ctr">
              <a:solidFill>
                <a:srgbClr val="00B050"/>
              </a:solidFill>
              <a:round/>
              <a:headEnd/>
              <a:tailEnd/>
            </a:ln>
            <a:extLst>
              <a:ext uri="{909E8E84-426E-40DD-AFC4-6F175D3DCCD1}">
                <a14:hiddenFill xmlns:a14="http://schemas.microsoft.com/office/drawing/2010/main">
                  <a:noFill/>
                </a14:hiddenFill>
              </a:ext>
            </a:extLst>
          </p:spPr>
        </p:cxnSp>
        <p:cxnSp>
          <p:nvCxnSpPr>
            <p:cNvPr id="137" name="Straight Connector 19"/>
            <p:cNvCxnSpPr>
              <a:cxnSpLocks noChangeShapeType="1"/>
              <a:endCxn id="118" idx="3"/>
            </p:cNvCxnSpPr>
            <p:nvPr/>
          </p:nvCxnSpPr>
          <p:spPr bwMode="auto">
            <a:xfrm flipV="1">
              <a:off x="3060700" y="2503488"/>
              <a:ext cx="2208213" cy="2592387"/>
            </a:xfrm>
            <a:prstGeom prst="line">
              <a:avLst/>
            </a:prstGeom>
            <a:noFill/>
            <a:ln w="9525" algn="ctr">
              <a:solidFill>
                <a:srgbClr val="00B050"/>
              </a:solidFill>
              <a:round/>
              <a:headEnd/>
              <a:tailEnd/>
            </a:ln>
            <a:extLst>
              <a:ext uri="{909E8E84-426E-40DD-AFC4-6F175D3DCCD1}">
                <a14:hiddenFill xmlns:a14="http://schemas.microsoft.com/office/drawing/2010/main">
                  <a:noFill/>
                </a14:hiddenFill>
              </a:ext>
            </a:extLst>
          </p:spPr>
        </p:cxnSp>
        <p:cxnSp>
          <p:nvCxnSpPr>
            <p:cNvPr id="138" name="Straight Connector 23"/>
            <p:cNvCxnSpPr>
              <a:cxnSpLocks noChangeShapeType="1"/>
              <a:endCxn id="130" idx="3"/>
            </p:cNvCxnSpPr>
            <p:nvPr/>
          </p:nvCxnSpPr>
          <p:spPr bwMode="auto">
            <a:xfrm flipV="1">
              <a:off x="3052763" y="3608388"/>
              <a:ext cx="1873250" cy="1497012"/>
            </a:xfrm>
            <a:prstGeom prst="line">
              <a:avLst/>
            </a:prstGeom>
            <a:noFill/>
            <a:ln w="9525" algn="ctr">
              <a:solidFill>
                <a:srgbClr val="00B050"/>
              </a:solidFill>
              <a:round/>
              <a:headEnd/>
              <a:tailEnd/>
            </a:ln>
            <a:extLst>
              <a:ext uri="{909E8E84-426E-40DD-AFC4-6F175D3DCCD1}">
                <a14:hiddenFill xmlns:a14="http://schemas.microsoft.com/office/drawing/2010/main">
                  <a:noFill/>
                </a14:hiddenFill>
              </a:ext>
            </a:extLst>
          </p:spPr>
        </p:cxnSp>
        <p:cxnSp>
          <p:nvCxnSpPr>
            <p:cNvPr id="139" name="Straight Connector 25"/>
            <p:cNvCxnSpPr>
              <a:cxnSpLocks noChangeShapeType="1"/>
              <a:endCxn id="131" idx="3"/>
            </p:cNvCxnSpPr>
            <p:nvPr/>
          </p:nvCxnSpPr>
          <p:spPr bwMode="auto">
            <a:xfrm flipV="1">
              <a:off x="3082925" y="3911600"/>
              <a:ext cx="2227263" cy="1173163"/>
            </a:xfrm>
            <a:prstGeom prst="line">
              <a:avLst/>
            </a:prstGeom>
            <a:noFill/>
            <a:ln w="9525" algn="ctr">
              <a:solidFill>
                <a:srgbClr val="00B050"/>
              </a:solidFill>
              <a:round/>
              <a:headEnd/>
              <a:tailEnd/>
            </a:ln>
            <a:extLst>
              <a:ext uri="{909E8E84-426E-40DD-AFC4-6F175D3DCCD1}">
                <a14:hiddenFill xmlns:a14="http://schemas.microsoft.com/office/drawing/2010/main">
                  <a:noFill/>
                </a14:hiddenFill>
              </a:ext>
            </a:extLst>
          </p:spPr>
        </p:cxnSp>
        <p:sp>
          <p:nvSpPr>
            <p:cNvPr id="140" name="Arc 139"/>
            <p:cNvSpPr/>
            <p:nvPr/>
          </p:nvSpPr>
          <p:spPr bwMode="auto">
            <a:xfrm>
              <a:off x="3276600" y="4735513"/>
              <a:ext cx="381000" cy="749300"/>
            </a:xfrm>
            <a:prstGeom prst="arc">
              <a:avLst>
                <a:gd name="adj1" fmla="val 17617266"/>
                <a:gd name="adj2" fmla="val 0"/>
              </a:avLst>
            </a:prstGeom>
            <a:noFill/>
            <a:ln w="9525" cap="flat" cmpd="sng" algn="ctr">
              <a:solidFill>
                <a:srgbClr val="00B050"/>
              </a:solidFill>
              <a:prstDash val="solid"/>
              <a:round/>
              <a:headEnd type="none" w="med" len="med"/>
              <a:tailEnd type="none" w="med" len="med"/>
            </a:ln>
            <a:effectLst/>
          </p:spPr>
          <p:txBody>
            <a:bodyPr/>
            <a:lstStyle/>
            <a:p>
              <a:pPr>
                <a:defRPr/>
              </a:pPr>
              <a:endParaRPr lang="en-US">
                <a:latin typeface="Times"/>
              </a:endParaRPr>
            </a:p>
          </p:txBody>
        </p:sp>
        <p:sp>
          <p:nvSpPr>
            <p:cNvPr id="141" name="TextBox 27"/>
            <p:cNvSpPr txBox="1">
              <a:spLocks noChangeArrowheads="1"/>
            </p:cNvSpPr>
            <p:nvPr/>
          </p:nvSpPr>
          <p:spPr bwMode="auto">
            <a:xfrm>
              <a:off x="3619500" y="4716463"/>
              <a:ext cx="723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l-GR" sz="2200">
                  <a:solidFill>
                    <a:srgbClr val="00B050"/>
                  </a:solidFill>
                </a:rPr>
                <a:t>Θ</a:t>
              </a:r>
              <a:r>
                <a:rPr lang="en-US" sz="2200" baseline="-25000">
                  <a:solidFill>
                    <a:srgbClr val="00B050"/>
                  </a:solidFill>
                </a:rPr>
                <a:t>22</a:t>
              </a:r>
              <a:endParaRPr lang="en-US" sz="2200">
                <a:solidFill>
                  <a:srgbClr val="00B050"/>
                </a:solidFill>
              </a:endParaRPr>
            </a:p>
          </p:txBody>
        </p:sp>
        <p:sp>
          <p:nvSpPr>
            <p:cNvPr id="142" name="TextBox 28"/>
            <p:cNvSpPr txBox="1">
              <a:spLocks noChangeArrowheads="1"/>
            </p:cNvSpPr>
            <p:nvPr/>
          </p:nvSpPr>
          <p:spPr bwMode="auto">
            <a:xfrm>
              <a:off x="5348288" y="3692525"/>
              <a:ext cx="6858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900"/>
                <a:t>P</a:t>
              </a:r>
              <a:r>
                <a:rPr lang="en-US" sz="1900" baseline="-25000"/>
                <a:t>22</a:t>
              </a:r>
              <a:endParaRPr lang="en-US" sz="1900"/>
            </a:p>
          </p:txBody>
        </p:sp>
        <p:sp>
          <p:nvSpPr>
            <p:cNvPr id="143" name="TextBox 30"/>
            <p:cNvSpPr txBox="1">
              <a:spLocks noChangeArrowheads="1"/>
            </p:cNvSpPr>
            <p:nvPr/>
          </p:nvSpPr>
          <p:spPr bwMode="auto">
            <a:xfrm>
              <a:off x="4976813" y="3376613"/>
              <a:ext cx="6858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900"/>
                <a:t>P</a:t>
              </a:r>
              <a:r>
                <a:rPr lang="en-US" sz="1900" baseline="-25000"/>
                <a:t>21</a:t>
              </a:r>
              <a:endParaRPr lang="en-US" sz="1900"/>
            </a:p>
          </p:txBody>
        </p:sp>
        <p:sp>
          <p:nvSpPr>
            <p:cNvPr id="144" name="TextBox 31"/>
            <p:cNvSpPr txBox="1">
              <a:spLocks noChangeArrowheads="1"/>
            </p:cNvSpPr>
            <p:nvPr/>
          </p:nvSpPr>
          <p:spPr bwMode="auto">
            <a:xfrm>
              <a:off x="5375275" y="2279650"/>
              <a:ext cx="6858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900"/>
                <a:t>P</a:t>
              </a:r>
              <a:r>
                <a:rPr lang="en-US" sz="1900" baseline="-25000"/>
                <a:t>12</a:t>
              </a:r>
              <a:endParaRPr lang="en-US" sz="1900"/>
            </a:p>
          </p:txBody>
        </p:sp>
        <p:sp>
          <p:nvSpPr>
            <p:cNvPr id="145" name="TextBox 32"/>
            <p:cNvSpPr txBox="1">
              <a:spLocks noChangeArrowheads="1"/>
            </p:cNvSpPr>
            <p:nvPr/>
          </p:nvSpPr>
          <p:spPr bwMode="auto">
            <a:xfrm>
              <a:off x="4724400" y="1752600"/>
              <a:ext cx="6858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900"/>
                <a:t>P</a:t>
              </a:r>
              <a:r>
                <a:rPr lang="en-US" sz="1900" baseline="-25000"/>
                <a:t>11</a:t>
              </a:r>
              <a:endParaRPr lang="en-US" sz="1900"/>
            </a:p>
          </p:txBody>
        </p:sp>
        <p:sp>
          <p:nvSpPr>
            <p:cNvPr id="147" name="Rectangle 21"/>
            <p:cNvSpPr>
              <a:spLocks noChangeArrowheads="1"/>
            </p:cNvSpPr>
            <p:nvPr/>
          </p:nvSpPr>
          <p:spPr bwMode="auto">
            <a:xfrm>
              <a:off x="2286000" y="4953000"/>
              <a:ext cx="685800" cy="304800"/>
            </a:xfrm>
            <a:prstGeom prst="rect">
              <a:avLst/>
            </a:prstGeom>
            <a:solidFill>
              <a:schemeClr val="tx1"/>
            </a:solidFill>
            <a:ln w="9525" algn="ctr">
              <a:solidFill>
                <a:schemeClr val="tx1"/>
              </a:solidFill>
              <a:round/>
              <a:headEnd/>
              <a:tailEnd/>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48" name="Oval 22"/>
            <p:cNvSpPr>
              <a:spLocks noChangeArrowheads="1"/>
            </p:cNvSpPr>
            <p:nvPr/>
          </p:nvSpPr>
          <p:spPr bwMode="auto">
            <a:xfrm>
              <a:off x="2971800" y="5029200"/>
              <a:ext cx="76200" cy="152400"/>
            </a:xfrm>
            <a:prstGeom prst="ellipse">
              <a:avLst/>
            </a:prstGeom>
            <a:solidFill>
              <a:srgbClr val="FF0000"/>
            </a:solidFill>
            <a:ln w="9525" algn="ctr">
              <a:solidFill>
                <a:srgbClr val="FF0000"/>
              </a:solidFill>
              <a:round/>
              <a:headEnd/>
              <a:tailEnd/>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49" name="TextBox 23"/>
            <p:cNvSpPr txBox="1">
              <a:spLocks noChangeArrowheads="1"/>
            </p:cNvSpPr>
            <p:nvPr/>
          </p:nvSpPr>
          <p:spPr bwMode="auto">
            <a:xfrm>
              <a:off x="3886200" y="2895600"/>
              <a:ext cx="457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600">
                  <a:solidFill>
                    <a:srgbClr val="00B050"/>
                  </a:solidFill>
                </a:rPr>
                <a:t>d</a:t>
              </a:r>
              <a:r>
                <a:rPr lang="en-US" sz="1600" baseline="-25000">
                  <a:solidFill>
                    <a:srgbClr val="00B050"/>
                  </a:solidFill>
                </a:rPr>
                <a:t>11</a:t>
              </a:r>
              <a:endParaRPr lang="en-US" sz="1600">
                <a:solidFill>
                  <a:srgbClr val="00B050"/>
                </a:solidFill>
              </a:endParaRPr>
            </a:p>
          </p:txBody>
        </p:sp>
        <p:sp>
          <p:nvSpPr>
            <p:cNvPr id="150" name="TextBox 24"/>
            <p:cNvSpPr txBox="1">
              <a:spLocks noChangeArrowheads="1"/>
            </p:cNvSpPr>
            <p:nvPr/>
          </p:nvSpPr>
          <p:spPr bwMode="auto">
            <a:xfrm>
              <a:off x="4495800" y="2743200"/>
              <a:ext cx="457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600">
                  <a:solidFill>
                    <a:srgbClr val="00B050"/>
                  </a:solidFill>
                </a:rPr>
                <a:t>d</a:t>
              </a:r>
              <a:r>
                <a:rPr lang="en-US" sz="1600" baseline="-25000">
                  <a:solidFill>
                    <a:srgbClr val="00B050"/>
                  </a:solidFill>
                </a:rPr>
                <a:t>12</a:t>
              </a:r>
              <a:endParaRPr lang="en-US" sz="1600">
                <a:solidFill>
                  <a:srgbClr val="00B050"/>
                </a:solidFill>
              </a:endParaRPr>
            </a:p>
          </p:txBody>
        </p:sp>
        <p:sp>
          <p:nvSpPr>
            <p:cNvPr id="151" name="TextBox 25"/>
            <p:cNvSpPr txBox="1">
              <a:spLocks noChangeArrowheads="1"/>
            </p:cNvSpPr>
            <p:nvPr/>
          </p:nvSpPr>
          <p:spPr bwMode="auto">
            <a:xfrm>
              <a:off x="4495800" y="3429000"/>
              <a:ext cx="457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600">
                  <a:solidFill>
                    <a:srgbClr val="00B050"/>
                  </a:solidFill>
                </a:rPr>
                <a:t>d</a:t>
              </a:r>
              <a:r>
                <a:rPr lang="en-US" sz="1600" baseline="-25000">
                  <a:solidFill>
                    <a:srgbClr val="00B050"/>
                  </a:solidFill>
                </a:rPr>
                <a:t>21</a:t>
              </a:r>
              <a:endParaRPr lang="en-US" sz="1600">
                <a:solidFill>
                  <a:srgbClr val="00B050"/>
                </a:solidFill>
              </a:endParaRPr>
            </a:p>
          </p:txBody>
        </p:sp>
        <p:sp>
          <p:nvSpPr>
            <p:cNvPr id="152" name="TextBox 28"/>
            <p:cNvSpPr txBox="1">
              <a:spLocks noChangeArrowheads="1"/>
            </p:cNvSpPr>
            <p:nvPr/>
          </p:nvSpPr>
          <p:spPr bwMode="auto">
            <a:xfrm>
              <a:off x="4648200" y="4114800"/>
              <a:ext cx="457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600">
                  <a:solidFill>
                    <a:srgbClr val="00B050"/>
                  </a:solidFill>
                </a:rPr>
                <a:t>d</a:t>
              </a:r>
              <a:r>
                <a:rPr lang="en-US" sz="1600" baseline="-25000">
                  <a:solidFill>
                    <a:srgbClr val="00B050"/>
                  </a:solidFill>
                </a:rPr>
                <a:t>22</a:t>
              </a:r>
              <a:endParaRPr lang="en-US" sz="1600">
                <a:solidFill>
                  <a:srgbClr val="00B050"/>
                </a:solidFill>
              </a:endParaRPr>
            </a:p>
          </p:txBody>
        </p:sp>
        <p:cxnSp>
          <p:nvCxnSpPr>
            <p:cNvPr id="153" name="Straight Connector 30"/>
            <p:cNvCxnSpPr>
              <a:cxnSpLocks noChangeShapeType="1"/>
            </p:cNvCxnSpPr>
            <p:nvPr/>
          </p:nvCxnSpPr>
          <p:spPr bwMode="auto">
            <a:xfrm>
              <a:off x="4953000" y="2182813"/>
              <a:ext cx="849313" cy="11112"/>
            </a:xfrm>
            <a:prstGeom prst="line">
              <a:avLst/>
            </a:prstGeom>
            <a:noFill/>
            <a:ln w="9525" algn="ctr">
              <a:solidFill>
                <a:srgbClr val="030EEB"/>
              </a:solidFill>
              <a:prstDash val="sysDot"/>
              <a:round/>
              <a:headEnd/>
              <a:tailEnd/>
            </a:ln>
            <a:extLst>
              <a:ext uri="{909E8E84-426E-40DD-AFC4-6F175D3DCCD1}">
                <a14:hiddenFill xmlns:a14="http://schemas.microsoft.com/office/drawing/2010/main">
                  <a:noFill/>
                </a14:hiddenFill>
              </a:ext>
            </a:extLst>
          </p:spPr>
        </p:cxnSp>
        <p:sp>
          <p:nvSpPr>
            <p:cNvPr id="154" name="TextBox 31"/>
            <p:cNvSpPr txBox="1">
              <a:spLocks noChangeArrowheads="1"/>
            </p:cNvSpPr>
            <p:nvPr/>
          </p:nvSpPr>
          <p:spPr bwMode="auto">
            <a:xfrm>
              <a:off x="5105400" y="2133600"/>
              <a:ext cx="457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l-GR" sz="800">
                  <a:solidFill>
                    <a:srgbClr val="030EEB"/>
                  </a:solidFill>
                </a:rPr>
                <a:t>θ</a:t>
              </a:r>
              <a:r>
                <a:rPr lang="en-US" sz="800" baseline="-25000">
                  <a:solidFill>
                    <a:srgbClr val="030EEB"/>
                  </a:solidFill>
                </a:rPr>
                <a:t>T</a:t>
              </a:r>
              <a:endParaRPr lang="en-US" sz="800">
                <a:solidFill>
                  <a:srgbClr val="030EEB"/>
                </a:solidFill>
              </a:endParaRPr>
            </a:p>
          </p:txBody>
        </p:sp>
        <p:sp>
          <p:nvSpPr>
            <p:cNvPr id="155" name="Arc 154"/>
            <p:cNvSpPr/>
            <p:nvPr/>
          </p:nvSpPr>
          <p:spPr bwMode="auto">
            <a:xfrm rot="989813">
              <a:off x="4876800" y="2133600"/>
              <a:ext cx="228600" cy="304800"/>
            </a:xfrm>
            <a:prstGeom prst="arc">
              <a:avLst>
                <a:gd name="adj1" fmla="val 18217621"/>
                <a:gd name="adj2" fmla="val 0"/>
              </a:avLst>
            </a:prstGeom>
            <a:noFill/>
            <a:ln w="9525" cap="flat" cmpd="sng" algn="ctr">
              <a:solidFill>
                <a:srgbClr val="030EEB"/>
              </a:solidFill>
              <a:prstDash val="solid"/>
              <a:round/>
              <a:headEnd type="none" w="med" len="med"/>
              <a:tailEnd type="none" w="med" len="med"/>
            </a:ln>
            <a:effectLst/>
          </p:spPr>
          <p:txBody>
            <a:bodyPr/>
            <a:lstStyle/>
            <a:p>
              <a:pPr>
                <a:defRPr/>
              </a:pPr>
              <a:endParaRPr lang="en-US" dirty="0">
                <a:latin typeface="Times"/>
              </a:endParaRPr>
            </a:p>
          </p:txBody>
        </p:sp>
        <p:sp>
          <p:nvSpPr>
            <p:cNvPr id="156" name="TextBox 35"/>
            <p:cNvSpPr txBox="1">
              <a:spLocks noChangeArrowheads="1"/>
            </p:cNvSpPr>
            <p:nvPr/>
          </p:nvSpPr>
          <p:spPr bwMode="auto">
            <a:xfrm>
              <a:off x="7924800" y="4953000"/>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t>X</a:t>
              </a:r>
            </a:p>
            <a:p>
              <a:r>
                <a:rPr lang="en-US" sz="1200"/>
                <a:t>(to  blade)</a:t>
              </a:r>
            </a:p>
          </p:txBody>
        </p:sp>
        <p:sp>
          <p:nvSpPr>
            <p:cNvPr id="157" name="TextBox 36"/>
            <p:cNvSpPr txBox="1">
              <a:spLocks noChangeArrowheads="1"/>
            </p:cNvSpPr>
            <p:nvPr/>
          </p:nvSpPr>
          <p:spPr bwMode="auto">
            <a:xfrm>
              <a:off x="2667000" y="11430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sz="1200"/>
                <a:t>Y</a:t>
              </a:r>
            </a:p>
            <a:p>
              <a:r>
                <a:rPr lang="en-US" sz="1200"/>
                <a:t>(to  sky)</a:t>
              </a:r>
            </a:p>
          </p:txBody>
        </p:sp>
        <p:cxnSp>
          <p:nvCxnSpPr>
            <p:cNvPr id="158" name="Straight Connector 157"/>
            <p:cNvCxnSpPr/>
            <p:nvPr/>
          </p:nvCxnSpPr>
          <p:spPr bwMode="auto">
            <a:xfrm>
              <a:off x="4913313" y="2211388"/>
              <a:ext cx="3175" cy="466725"/>
            </a:xfrm>
            <a:prstGeom prst="line">
              <a:avLst/>
            </a:prstGeom>
            <a:solidFill>
              <a:schemeClr val="accent1"/>
            </a:solidFill>
            <a:ln w="9525" cap="flat" cmpd="sng" algn="ctr">
              <a:solidFill>
                <a:schemeClr val="accent6">
                  <a:lumMod val="60000"/>
                  <a:lumOff val="40000"/>
                </a:schemeClr>
              </a:solidFill>
              <a:prstDash val="sysDot"/>
              <a:round/>
              <a:headEnd type="none" w="med" len="med"/>
              <a:tailEnd type="none" w="med" len="med"/>
            </a:ln>
            <a:effectLst/>
          </p:spPr>
        </p:cxnSp>
        <p:sp>
          <p:nvSpPr>
            <p:cNvPr id="159" name="Arc 158"/>
            <p:cNvSpPr/>
            <p:nvPr/>
          </p:nvSpPr>
          <p:spPr bwMode="auto">
            <a:xfrm rot="3511015">
              <a:off x="4745038" y="2097088"/>
              <a:ext cx="228600" cy="304800"/>
            </a:xfrm>
            <a:prstGeom prst="arc">
              <a:avLst>
                <a:gd name="adj1" fmla="val 18217621"/>
                <a:gd name="adj2" fmla="val 0"/>
              </a:avLst>
            </a:prstGeom>
            <a:noFill/>
            <a:ln w="9525" cap="flat" cmpd="sng" algn="ctr">
              <a:solidFill>
                <a:schemeClr val="accent6">
                  <a:lumMod val="60000"/>
                  <a:lumOff val="40000"/>
                </a:schemeClr>
              </a:solidFill>
              <a:prstDash val="solid"/>
              <a:round/>
              <a:headEnd type="none" w="med" len="med"/>
              <a:tailEnd type="none" w="med" len="med"/>
            </a:ln>
            <a:effectLst/>
          </p:spPr>
          <p:txBody>
            <a:bodyPr/>
            <a:lstStyle/>
            <a:p>
              <a:pPr>
                <a:defRPr/>
              </a:pPr>
              <a:endParaRPr lang="en-US" dirty="0">
                <a:latin typeface="Times"/>
              </a:endParaRPr>
            </a:p>
          </p:txBody>
        </p:sp>
        <p:sp>
          <p:nvSpPr>
            <p:cNvPr id="160" name="TextBox 31"/>
            <p:cNvSpPr txBox="1">
              <a:spLocks noChangeArrowheads="1"/>
            </p:cNvSpPr>
            <p:nvPr/>
          </p:nvSpPr>
          <p:spPr bwMode="auto">
            <a:xfrm>
              <a:off x="4860925" y="2251075"/>
              <a:ext cx="457200" cy="200025"/>
            </a:xfrm>
            <a:prstGeom prst="rect">
              <a:avLst/>
            </a:prstGeom>
            <a:noFill/>
            <a:ln>
              <a:noFill/>
            </a:ln>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l-GR" sz="700" dirty="0" smtClean="0">
                  <a:solidFill>
                    <a:schemeClr val="accent6">
                      <a:lumMod val="60000"/>
                      <a:lumOff val="40000"/>
                    </a:schemeClr>
                  </a:solidFill>
                </a:rPr>
                <a:t>φ</a:t>
              </a:r>
              <a:r>
                <a:rPr lang="en-US" sz="700" baseline="-25000" dirty="0" smtClean="0">
                  <a:solidFill>
                    <a:schemeClr val="accent6">
                      <a:lumMod val="60000"/>
                      <a:lumOff val="40000"/>
                    </a:schemeClr>
                  </a:solidFill>
                </a:rPr>
                <a:t>c</a:t>
              </a:r>
              <a:endParaRPr lang="en-US" sz="700" dirty="0" smtClean="0">
                <a:solidFill>
                  <a:schemeClr val="accent6">
                    <a:lumMod val="60000"/>
                    <a:lumOff val="40000"/>
                  </a:schemeClr>
                </a:solidFill>
              </a:endParaRPr>
            </a:p>
          </p:txBody>
        </p:sp>
        <p:cxnSp>
          <p:nvCxnSpPr>
            <p:cNvPr id="161" name="Straight Connector 5"/>
            <p:cNvCxnSpPr>
              <a:cxnSpLocks noChangeShapeType="1"/>
              <a:stCxn id="112" idx="4"/>
            </p:cNvCxnSpPr>
            <p:nvPr/>
          </p:nvCxnSpPr>
          <p:spPr bwMode="auto">
            <a:xfrm>
              <a:off x="4914900" y="2209800"/>
              <a:ext cx="2095500" cy="1409700"/>
            </a:xfrm>
            <a:prstGeom prst="line">
              <a:avLst/>
            </a:prstGeom>
            <a:noFill/>
            <a:ln w="6350" algn="ctr">
              <a:solidFill>
                <a:srgbClr val="FF0000"/>
              </a:solidFill>
              <a:round/>
              <a:headEnd/>
              <a:tailEnd/>
            </a:ln>
            <a:extLst>
              <a:ext uri="{909E8E84-426E-40DD-AFC4-6F175D3DCCD1}">
                <a14:hiddenFill xmlns:a14="http://schemas.microsoft.com/office/drawing/2010/main">
                  <a:noFill/>
                </a14:hiddenFill>
              </a:ext>
            </a:extLst>
          </p:spPr>
        </p:cxnSp>
        <p:sp>
          <p:nvSpPr>
            <p:cNvPr id="162" name="Oval 13"/>
            <p:cNvSpPr>
              <a:spLocks noChangeArrowheads="1"/>
            </p:cNvSpPr>
            <p:nvPr/>
          </p:nvSpPr>
          <p:spPr bwMode="auto">
            <a:xfrm>
              <a:off x="6986588" y="3590925"/>
              <a:ext cx="76200" cy="76200"/>
            </a:xfrm>
            <a:prstGeom prst="ellipse">
              <a:avLst/>
            </a:prstGeom>
            <a:solidFill>
              <a:srgbClr val="FF0000"/>
            </a:solidFill>
            <a:ln w="9525" algn="ctr">
              <a:solidFill>
                <a:srgbClr val="FF0000"/>
              </a:solidFill>
              <a:round/>
              <a:headEnd/>
              <a:tailEnd/>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63" name="TextBox 6"/>
            <p:cNvSpPr txBox="1">
              <a:spLocks noChangeArrowheads="1"/>
            </p:cNvSpPr>
            <p:nvPr/>
          </p:nvSpPr>
          <p:spPr bwMode="auto">
            <a:xfrm>
              <a:off x="6097588" y="2835275"/>
              <a:ext cx="8620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dirty="0">
                  <a:solidFill>
                    <a:srgbClr val="FE1610"/>
                  </a:solidFill>
                </a:rPr>
                <a:t>BH</a:t>
              </a:r>
            </a:p>
          </p:txBody>
        </p:sp>
        <p:sp>
          <p:nvSpPr>
            <p:cNvPr id="164" name="Right Brace 163"/>
            <p:cNvSpPr/>
            <p:nvPr/>
          </p:nvSpPr>
          <p:spPr bwMode="auto">
            <a:xfrm>
              <a:off x="7062788" y="3652838"/>
              <a:ext cx="328612" cy="1452562"/>
            </a:xfrm>
            <a:prstGeom prst="rightBrace">
              <a:avLst/>
            </a:prstGeom>
            <a:noFill/>
            <a:ln w="9525" cap="flat" cmpd="sng" algn="ctr">
              <a:solidFill>
                <a:schemeClr val="accent5">
                  <a:lumMod val="50000"/>
                </a:schemeClr>
              </a:solidFill>
              <a:prstDash val="solid"/>
              <a:round/>
              <a:headEnd type="none" w="med" len="med"/>
              <a:tailEnd type="none" w="med" len="med"/>
            </a:ln>
            <a:effectLst/>
          </p:spPr>
          <p:txBody>
            <a:bodyPr/>
            <a:lstStyle/>
            <a:p>
              <a:pPr>
                <a:defRPr/>
              </a:pPr>
              <a:endParaRPr lang="en-US">
                <a:solidFill>
                  <a:schemeClr val="accent5">
                    <a:lumMod val="50000"/>
                  </a:schemeClr>
                </a:solidFill>
                <a:latin typeface="Times"/>
              </a:endParaRPr>
            </a:p>
          </p:txBody>
        </p:sp>
        <p:sp>
          <p:nvSpPr>
            <p:cNvPr id="165" name="TextBox 164"/>
            <p:cNvSpPr txBox="1">
              <a:spLocks noRot="1" noChangeAspect="1" noMove="1" noResize="1" noEditPoints="1" noAdjustHandles="1" noChangeArrowheads="1" noChangeShapeType="1" noTextEdit="1"/>
            </p:cNvSpPr>
            <p:nvPr/>
          </p:nvSpPr>
          <p:spPr>
            <a:xfrm>
              <a:off x="7116762" y="4247763"/>
              <a:ext cx="862013" cy="276999"/>
            </a:xfrm>
            <a:prstGeom prst="rect">
              <a:avLst/>
            </a:prstGeom>
            <a:blipFill rotWithShape="0">
              <a:blip r:embed="rId4" cstate="print"/>
              <a:stretch>
                <a:fillRect/>
              </a:stretch>
            </a:blipFill>
          </p:spPr>
          <p:txBody>
            <a:bodyPr/>
            <a:lstStyle/>
            <a:p>
              <a:pPr>
                <a:defRPr/>
              </a:pPr>
              <a:r>
                <a:rPr lang="en-US">
                  <a:noFill/>
                </a:rPr>
                <a:t> </a:t>
              </a:r>
            </a:p>
          </p:txBody>
        </p:sp>
        <p:cxnSp>
          <p:nvCxnSpPr>
            <p:cNvPr id="166" name="Straight Connector 12"/>
            <p:cNvCxnSpPr>
              <a:cxnSpLocks noChangeShapeType="1"/>
            </p:cNvCxnSpPr>
            <p:nvPr/>
          </p:nvCxnSpPr>
          <p:spPr bwMode="auto">
            <a:xfrm>
              <a:off x="7239000" y="5148263"/>
              <a:ext cx="0" cy="1095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67" name="Straight Connector 14"/>
            <p:cNvCxnSpPr>
              <a:cxnSpLocks noChangeShapeType="1"/>
            </p:cNvCxnSpPr>
            <p:nvPr/>
          </p:nvCxnSpPr>
          <p:spPr bwMode="auto">
            <a:xfrm>
              <a:off x="685800" y="6096000"/>
              <a:ext cx="8229600" cy="0"/>
            </a:xfrm>
            <a:prstGeom prst="line">
              <a:avLst/>
            </a:prstGeom>
            <a:noFill/>
            <a:ln w="38100" algn="ctr">
              <a:solidFill>
                <a:srgbClr val="92D050"/>
              </a:solidFill>
              <a:round/>
              <a:headEnd/>
              <a:tailEnd/>
            </a:ln>
            <a:extLst>
              <a:ext uri="{909E8E84-426E-40DD-AFC4-6F175D3DCCD1}">
                <a14:hiddenFill xmlns:a14="http://schemas.microsoft.com/office/drawing/2010/main">
                  <a:noFill/>
                </a14:hiddenFill>
              </a:ext>
            </a:extLst>
          </p:spPr>
        </p:cxnSp>
        <p:cxnSp>
          <p:nvCxnSpPr>
            <p:cNvPr id="168" name="Straight Connector 51"/>
            <p:cNvCxnSpPr>
              <a:cxnSpLocks noChangeShapeType="1"/>
            </p:cNvCxnSpPr>
            <p:nvPr/>
          </p:nvCxnSpPr>
          <p:spPr bwMode="auto">
            <a:xfrm>
              <a:off x="7239000" y="5257800"/>
              <a:ext cx="0" cy="61277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69" name="Straight Connector 55"/>
            <p:cNvCxnSpPr>
              <a:cxnSpLocks noChangeShapeType="1"/>
            </p:cNvCxnSpPr>
            <p:nvPr/>
          </p:nvCxnSpPr>
          <p:spPr bwMode="auto">
            <a:xfrm>
              <a:off x="7239000" y="5870575"/>
              <a:ext cx="0" cy="2254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70" name="TextBox 169"/>
            <p:cNvSpPr txBox="1">
              <a:spLocks noRot="1" noChangeAspect="1" noMove="1" noResize="1" noEditPoints="1" noAdjustHandles="1" noChangeArrowheads="1" noChangeShapeType="1" noTextEdit="1"/>
            </p:cNvSpPr>
            <p:nvPr/>
          </p:nvSpPr>
          <p:spPr>
            <a:xfrm>
              <a:off x="7037387" y="5439588"/>
              <a:ext cx="862013" cy="276999"/>
            </a:xfrm>
            <a:prstGeom prst="rect">
              <a:avLst/>
            </a:prstGeom>
            <a:blipFill rotWithShape="0">
              <a:blip r:embed="rId5" cstate="print"/>
              <a:stretch>
                <a:fillRect/>
              </a:stretch>
            </a:blipFill>
          </p:spPr>
          <p:txBody>
            <a:bodyPr/>
            <a:lstStyle/>
            <a:p>
              <a:pPr>
                <a:defRPr/>
              </a:pPr>
              <a:r>
                <a:rPr lang="en-US">
                  <a:noFill/>
                </a:rPr>
                <a:t> </a:t>
              </a:r>
            </a:p>
          </p:txBody>
        </p:sp>
      </p:grpSp>
      <p:pic>
        <p:nvPicPr>
          <p:cNvPr id="171" name="Picture 2" descr="C:\Users\chris costello\Downloads\IMG_20140328_082607_506.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7353" t="15751" r="22868" b="3826"/>
          <a:stretch/>
        </p:blipFill>
        <p:spPr bwMode="auto">
          <a:xfrm>
            <a:off x="27766712" y="17331028"/>
            <a:ext cx="3364031" cy="2552122"/>
          </a:xfrm>
          <a:prstGeom prst="rect">
            <a:avLst/>
          </a:prstGeom>
          <a:noFill/>
          <a:extLst>
            <a:ext uri="{909E8E84-426E-40DD-AFC4-6F175D3DCCD1}">
              <a14:hiddenFill xmlns:a14="http://schemas.microsoft.com/office/drawing/2010/main">
                <a:solidFill>
                  <a:srgbClr val="FFFFFF"/>
                </a:solidFill>
              </a14:hiddenFill>
            </a:ext>
          </a:extLst>
        </p:spPr>
      </p:pic>
      <p:sp>
        <p:nvSpPr>
          <p:cNvPr id="172" name="TextBox 171"/>
          <p:cNvSpPr txBox="1"/>
          <p:nvPr/>
        </p:nvSpPr>
        <p:spPr>
          <a:xfrm>
            <a:off x="19359909" y="20497862"/>
            <a:ext cx="6224324" cy="707886"/>
          </a:xfrm>
          <a:prstGeom prst="rect">
            <a:avLst/>
          </a:prstGeom>
          <a:noFill/>
        </p:spPr>
        <p:txBody>
          <a:bodyPr wrap="square" rtlCol="0">
            <a:spAutoFit/>
          </a:bodyPr>
          <a:lstStyle/>
          <a:p>
            <a:pPr algn="ctr"/>
            <a:r>
              <a:rPr lang="en-US" sz="2000" dirty="0" smtClean="0"/>
              <a:t>Figure 2: 2 Dimensional representation of blade position using the LDS system </a:t>
            </a:r>
            <a:endParaRPr lang="en-US" sz="2000" dirty="0"/>
          </a:p>
        </p:txBody>
      </p:sp>
      <p:sp>
        <p:nvSpPr>
          <p:cNvPr id="173" name="TextBox 172"/>
          <p:cNvSpPr txBox="1"/>
          <p:nvPr/>
        </p:nvSpPr>
        <p:spPr>
          <a:xfrm>
            <a:off x="15393691" y="24714875"/>
            <a:ext cx="13021789" cy="2031325"/>
          </a:xfrm>
          <a:prstGeom prst="rect">
            <a:avLst/>
          </a:prstGeom>
          <a:noFill/>
        </p:spPr>
        <p:txBody>
          <a:bodyPr wrap="square" rtlCol="0">
            <a:spAutoFit/>
          </a:bodyPr>
          <a:lstStyle/>
          <a:p>
            <a:pPr algn="ctr"/>
            <a:r>
              <a:rPr lang="en-US" sz="5400" b="1" dirty="0" smtClean="0"/>
              <a:t>Benefits and Drawbacks</a:t>
            </a:r>
          </a:p>
          <a:p>
            <a:pPr algn="just"/>
            <a:r>
              <a:rPr lang="en-US" sz="3600" dirty="0" smtClean="0"/>
              <a:t>The following outlines the pros and cons of each design from a marketing perspective</a:t>
            </a:r>
            <a:endParaRPr lang="en-US" sz="3600" b="1" dirty="0"/>
          </a:p>
        </p:txBody>
      </p:sp>
      <p:sp>
        <p:nvSpPr>
          <p:cNvPr id="33" name="TextBox 32"/>
          <p:cNvSpPr txBox="1"/>
          <p:nvPr/>
        </p:nvSpPr>
        <p:spPr>
          <a:xfrm>
            <a:off x="15539567" y="26746200"/>
            <a:ext cx="3646768" cy="615553"/>
          </a:xfrm>
          <a:prstGeom prst="rect">
            <a:avLst/>
          </a:prstGeom>
          <a:noFill/>
        </p:spPr>
        <p:txBody>
          <a:bodyPr wrap="none" rtlCol="0">
            <a:spAutoFit/>
          </a:bodyPr>
          <a:lstStyle/>
          <a:p>
            <a:r>
              <a:rPr lang="en-US" sz="3400" i="1" dirty="0" smtClean="0"/>
              <a:t>Wheel and Encoder</a:t>
            </a:r>
            <a:endParaRPr lang="en-US" sz="3400" i="1" dirty="0"/>
          </a:p>
        </p:txBody>
      </p:sp>
      <p:sp>
        <p:nvSpPr>
          <p:cNvPr id="174" name="TextBox 173"/>
          <p:cNvSpPr txBox="1"/>
          <p:nvPr/>
        </p:nvSpPr>
        <p:spPr>
          <a:xfrm>
            <a:off x="15442140" y="29254847"/>
            <a:ext cx="832279" cy="615553"/>
          </a:xfrm>
          <a:prstGeom prst="rect">
            <a:avLst/>
          </a:prstGeom>
          <a:noFill/>
        </p:spPr>
        <p:txBody>
          <a:bodyPr wrap="none" rtlCol="0">
            <a:spAutoFit/>
          </a:bodyPr>
          <a:lstStyle/>
          <a:p>
            <a:r>
              <a:rPr lang="en-US" sz="3400" i="1" dirty="0" smtClean="0"/>
              <a:t>LDS</a:t>
            </a:r>
            <a:endParaRPr lang="en-US" sz="3400" i="1" dirty="0"/>
          </a:p>
        </p:txBody>
      </p:sp>
      <p:sp>
        <p:nvSpPr>
          <p:cNvPr id="103" name="TextBox 102"/>
          <p:cNvSpPr txBox="1"/>
          <p:nvPr/>
        </p:nvSpPr>
        <p:spPr>
          <a:xfrm>
            <a:off x="17244044" y="19233271"/>
            <a:ext cx="1692774" cy="707886"/>
          </a:xfrm>
          <a:prstGeom prst="rect">
            <a:avLst/>
          </a:prstGeom>
          <a:noFill/>
        </p:spPr>
        <p:txBody>
          <a:bodyPr wrap="square" rtlCol="0">
            <a:spAutoFit/>
          </a:bodyPr>
          <a:lstStyle/>
          <a:p>
            <a:pPr algn="ctr"/>
            <a:r>
              <a:rPr lang="en-US" sz="2000" dirty="0" smtClean="0"/>
              <a:t>LDS Mounted on Tractor</a:t>
            </a:r>
            <a:endParaRPr lang="en-US" sz="2000" dirty="0"/>
          </a:p>
        </p:txBody>
      </p:sp>
      <p:cxnSp>
        <p:nvCxnSpPr>
          <p:cNvPr id="3" name="Straight Arrow Connector 2"/>
          <p:cNvCxnSpPr>
            <a:stCxn id="103" idx="3"/>
          </p:cNvCxnSpPr>
          <p:nvPr/>
        </p:nvCxnSpPr>
        <p:spPr>
          <a:xfrm>
            <a:off x="18936818" y="19587214"/>
            <a:ext cx="3373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5" name="Rectangle 104"/>
              <p:cNvSpPr/>
              <p:nvPr/>
            </p:nvSpPr>
            <p:spPr>
              <a:xfrm>
                <a:off x="33468464" y="18234420"/>
                <a:ext cx="5234253" cy="1200329"/>
              </a:xfrm>
              <a:prstGeom prst="rect">
                <a:avLst/>
              </a:prstGeom>
            </p:spPr>
            <p:txBody>
              <a:bodyPr wrap="none">
                <a:spAutoFit/>
              </a:bodyPr>
              <a:lstStyle/>
              <a:p>
                <a:pPr algn="ctr"/>
                <a:r>
                  <a:rPr lang="en-US" sz="3600" dirty="0" smtClean="0"/>
                  <a:t>Rotational to linear motion</a:t>
                </a:r>
              </a:p>
              <a:p>
                <a:pPr algn="ctr"/>
                <a14:m>
                  <m:oMathPara xmlns:m="http://schemas.openxmlformats.org/officeDocument/2006/math">
                    <m:oMathParaPr>
                      <m:jc m:val="centerGroup"/>
                    </m:oMathParaPr>
                    <m:oMath xmlns:m="http://schemas.openxmlformats.org/officeDocument/2006/math">
                      <m:r>
                        <a:rPr lang="en-US" sz="3600" i="1">
                          <a:latin typeface="Cambria Math"/>
                        </a:rPr>
                        <m:t>𝑑</m:t>
                      </m:r>
                      <m:r>
                        <a:rPr lang="en-US" sz="3600" i="1">
                          <a:latin typeface="Cambria Math"/>
                        </a:rPr>
                        <m:t>=</m:t>
                      </m:r>
                      <m:r>
                        <a:rPr lang="en-US" sz="3600" i="1">
                          <a:latin typeface="Cambria Math"/>
                        </a:rPr>
                        <m:t>𝑟</m:t>
                      </m:r>
                      <m:r>
                        <a:rPr lang="en-US" sz="3600" i="1">
                          <a:latin typeface="Cambria Math"/>
                        </a:rPr>
                        <m:t>∗</m:t>
                      </m:r>
                      <m:r>
                        <a:rPr lang="en-US" sz="3600" i="1">
                          <a:latin typeface="Cambria Math"/>
                        </a:rPr>
                        <m:t>𝜑</m:t>
                      </m:r>
                    </m:oMath>
                  </m:oMathPara>
                </a14:m>
                <a:endParaRPr lang="en-US" sz="8800" dirty="0"/>
              </a:p>
            </p:txBody>
          </p:sp>
        </mc:Choice>
        <mc:Fallback xmlns="">
          <p:sp>
            <p:nvSpPr>
              <p:cNvPr id="105" name="Rectangle 104"/>
              <p:cNvSpPr>
                <a:spLocks noRot="1" noChangeAspect="1" noMove="1" noResize="1" noEditPoints="1" noAdjustHandles="1" noChangeArrowheads="1" noChangeShapeType="1" noTextEdit="1"/>
              </p:cNvSpPr>
              <p:nvPr/>
            </p:nvSpPr>
            <p:spPr>
              <a:xfrm>
                <a:off x="33468464" y="18234420"/>
                <a:ext cx="5234253" cy="1200329"/>
              </a:xfrm>
              <a:prstGeom prst="rect">
                <a:avLst/>
              </a:prstGeom>
              <a:blipFill rotWithShape="1">
                <a:blip r:embed="rId7"/>
                <a:stretch>
                  <a:fillRect l="-3143" t="-7614" r="-3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6" name="Rectangle 105"/>
              <p:cNvSpPr/>
              <p:nvPr/>
            </p:nvSpPr>
            <p:spPr>
              <a:xfrm>
                <a:off x="33560830" y="19537324"/>
                <a:ext cx="5038752" cy="1878976"/>
              </a:xfrm>
              <a:prstGeom prst="rect">
                <a:avLst/>
              </a:prstGeom>
            </p:spPr>
            <p:txBody>
              <a:bodyPr wrap="none">
                <a:spAutoFit/>
              </a:bodyPr>
              <a:lstStyle/>
              <a:p>
                <a:pPr algn="ctr"/>
                <a:r>
                  <a:rPr lang="en-US" sz="3600" dirty="0" smtClean="0"/>
                  <a:t>Slip analysis of the system</a:t>
                </a:r>
              </a:p>
              <a:p>
                <a:pPr algn="ctr"/>
                <a14:m>
                  <m:oMathPara xmlns:m="http://schemas.openxmlformats.org/officeDocument/2006/math">
                    <m:oMathParaPr>
                      <m:jc m:val="center"/>
                    </m:oMathParaPr>
                    <m:oMath xmlns:m="http://schemas.openxmlformats.org/officeDocument/2006/math">
                      <m:sSub>
                        <m:sSubPr>
                          <m:ctrlPr>
                            <a:rPr lang="en-US" sz="3600" i="1" smtClean="0">
                              <a:latin typeface="Cambria Math" panose="02040503050406030204" pitchFamily="18" charset="0"/>
                            </a:rPr>
                          </m:ctrlPr>
                        </m:sSubPr>
                        <m:e>
                          <m:r>
                            <a:rPr lang="en-US" sz="3600" i="1">
                              <a:latin typeface="Cambria Math"/>
                            </a:rPr>
                            <m:t>𝐹</m:t>
                          </m:r>
                        </m:e>
                        <m:sub>
                          <m:r>
                            <a:rPr lang="en-US" sz="3600" i="1">
                              <a:latin typeface="Cambria Math"/>
                            </a:rPr>
                            <m:t>𝑐</m:t>
                          </m:r>
                        </m:sub>
                      </m:sSub>
                      <m:r>
                        <a:rPr lang="en-US" sz="3600" i="1">
                          <a:latin typeface="Cambria Math"/>
                        </a:rPr>
                        <m:t>≥</m:t>
                      </m:r>
                      <m:d>
                        <m:dPr>
                          <m:begChr m:val="|"/>
                          <m:endChr m:val="|"/>
                          <m:ctrlPr>
                            <a:rPr lang="en-US" sz="3600" i="1">
                              <a:latin typeface="Cambria Math" panose="02040503050406030204" pitchFamily="18" charset="0"/>
                            </a:rPr>
                          </m:ctrlPr>
                        </m:dPr>
                        <m:e>
                          <m:f>
                            <m:fPr>
                              <m:ctrlPr>
                                <a:rPr lang="en-US" sz="3600" i="1">
                                  <a:latin typeface="Cambria Math" panose="02040503050406030204" pitchFamily="18" charset="0"/>
                                </a:rPr>
                              </m:ctrlPr>
                            </m:fPr>
                            <m:num>
                              <m:r>
                                <a:rPr lang="en-US" sz="3600" i="1">
                                  <a:latin typeface="Cambria Math"/>
                                </a:rPr>
                                <m:t>𝑚</m:t>
                              </m:r>
                              <m:r>
                                <a:rPr lang="en-US" sz="3600" i="1">
                                  <a:latin typeface="Cambria Math"/>
                                </a:rPr>
                                <m:t>∗</m:t>
                              </m:r>
                              <m:r>
                                <a:rPr lang="en-US" sz="3600" i="1">
                                  <a:latin typeface="Cambria Math"/>
                                </a:rPr>
                                <m:t>𝑟</m:t>
                              </m:r>
                              <m:r>
                                <a:rPr lang="en-US" sz="3600" i="1">
                                  <a:latin typeface="Cambria Math"/>
                                </a:rPr>
                                <m:t>∗</m:t>
                              </m:r>
                              <m:sSub>
                                <m:sSubPr>
                                  <m:ctrlPr>
                                    <a:rPr lang="en-US" sz="3600" i="1">
                                      <a:latin typeface="Cambria Math" panose="02040503050406030204" pitchFamily="18" charset="0"/>
                                    </a:rPr>
                                  </m:ctrlPr>
                                </m:sSubPr>
                                <m:e>
                                  <m:r>
                                    <a:rPr lang="en-US" sz="3600" i="1">
                                      <a:latin typeface="Cambria Math"/>
                                    </a:rPr>
                                    <m:t>𝑎</m:t>
                                  </m:r>
                                </m:e>
                                <m:sub>
                                  <m:r>
                                    <a:rPr lang="en-US" sz="3600" i="1">
                                      <a:latin typeface="Cambria Math"/>
                                    </a:rPr>
                                    <m:t>𝑐</m:t>
                                  </m:r>
                                </m:sub>
                              </m:sSub>
                              <m:r>
                                <a:rPr lang="en-US" sz="3600" i="1">
                                  <a:latin typeface="Cambria Math"/>
                                </a:rPr>
                                <m:t>+</m:t>
                              </m:r>
                              <m:sSub>
                                <m:sSubPr>
                                  <m:ctrlPr>
                                    <a:rPr lang="en-US" sz="3600" i="1">
                                      <a:latin typeface="Cambria Math" panose="02040503050406030204" pitchFamily="18" charset="0"/>
                                    </a:rPr>
                                  </m:ctrlPr>
                                </m:sSubPr>
                                <m:e>
                                  <m:r>
                                    <a:rPr lang="en-US" sz="3600" i="1">
                                      <a:latin typeface="Cambria Math"/>
                                    </a:rPr>
                                    <m:t>𝑇</m:t>
                                  </m:r>
                                </m:e>
                                <m:sub>
                                  <m:r>
                                    <a:rPr lang="en-US" sz="3600" i="1">
                                      <a:latin typeface="Cambria Math"/>
                                    </a:rPr>
                                    <m:t>𝑓</m:t>
                                  </m:r>
                                </m:sub>
                              </m:sSub>
                            </m:num>
                            <m:den>
                              <m:r>
                                <a:rPr lang="en-US" sz="3600" i="1">
                                  <a:latin typeface="Cambria Math"/>
                                </a:rPr>
                                <m:t>𝜇</m:t>
                              </m:r>
                              <m:r>
                                <a:rPr lang="en-US" sz="3600" i="1">
                                  <a:latin typeface="Cambria Math"/>
                                </a:rPr>
                                <m:t>∗</m:t>
                              </m:r>
                              <m:r>
                                <a:rPr lang="en-US" sz="3600" i="1">
                                  <a:latin typeface="Cambria Math"/>
                                </a:rPr>
                                <m:t>𝑟</m:t>
                              </m:r>
                            </m:den>
                          </m:f>
                        </m:e>
                      </m:d>
                    </m:oMath>
                  </m:oMathPara>
                </a14:m>
                <a:endParaRPr lang="en-US" sz="3600" dirty="0"/>
              </a:p>
            </p:txBody>
          </p:sp>
        </mc:Choice>
        <mc:Fallback xmlns="">
          <p:sp>
            <p:nvSpPr>
              <p:cNvPr id="106" name="Rectangle 105"/>
              <p:cNvSpPr>
                <a:spLocks noRot="1" noChangeAspect="1" noMove="1" noResize="1" noEditPoints="1" noAdjustHandles="1" noChangeArrowheads="1" noChangeShapeType="1" noTextEdit="1"/>
              </p:cNvSpPr>
              <p:nvPr/>
            </p:nvSpPr>
            <p:spPr>
              <a:xfrm>
                <a:off x="33560830" y="19537324"/>
                <a:ext cx="5038752" cy="1878976"/>
              </a:xfrm>
              <a:prstGeom prst="rect">
                <a:avLst/>
              </a:prstGeom>
              <a:blipFill rotWithShape="1">
                <a:blip r:embed="rId8"/>
                <a:stretch>
                  <a:fillRect l="-3144" t="-4870" r="-3023"/>
                </a:stretch>
              </a:blipFill>
            </p:spPr>
            <p:txBody>
              <a:bodyPr/>
              <a:lstStyle/>
              <a:p>
                <a:r>
                  <a:rPr lang="en-US">
                    <a:noFill/>
                  </a:rPr>
                  <a:t> </a:t>
                </a:r>
              </a:p>
            </p:txBody>
          </p:sp>
        </mc:Fallback>
      </mc:AlternateContent>
      <p:sp>
        <p:nvSpPr>
          <p:cNvPr id="113" name="Rectangle 112"/>
          <p:cNvSpPr/>
          <p:nvPr/>
        </p:nvSpPr>
        <p:spPr>
          <a:xfrm>
            <a:off x="32792525" y="17734659"/>
            <a:ext cx="10515600" cy="646331"/>
          </a:xfrm>
          <a:prstGeom prst="rect">
            <a:avLst/>
          </a:prstGeom>
        </p:spPr>
        <p:txBody>
          <a:bodyPr wrap="square">
            <a:spAutoFit/>
          </a:bodyPr>
          <a:lstStyle/>
          <a:p>
            <a:pPr eaLnBrk="0" fontAlgn="base" hangingPunct="0">
              <a:spcBef>
                <a:spcPct val="0"/>
              </a:spcBef>
              <a:spcAft>
                <a:spcPct val="0"/>
              </a:spcAft>
            </a:pPr>
            <a:r>
              <a:rPr lang="en-US" sz="3600" i="1" dirty="0" smtClean="0">
                <a:ea typeface="Calibri" pitchFamily="34" charset="0"/>
                <a:cs typeface="Aharoni" panose="02010803020104030203" pitchFamily="2" charset="-79"/>
              </a:rPr>
              <a:t>Equations</a:t>
            </a:r>
            <a:endParaRPr lang="en-US" sz="3600" dirty="0">
              <a:ea typeface="Calibri" pitchFamily="34" charset="0"/>
              <a:cs typeface="Aharoni" panose="02010803020104030203" pitchFamily="2" charset="-79"/>
            </a:endParaRPr>
          </a:p>
        </p:txBody>
      </p:sp>
    </p:spTree>
    <p:extLst>
      <p:ext uri="{BB962C8B-B14F-4D97-AF65-F5344CB8AC3E}">
        <p14:creationId xmlns:p14="http://schemas.microsoft.com/office/powerpoint/2010/main" val="302724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5437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2664</TotalTime>
  <Words>994</Words>
  <Application>Microsoft Office PowerPoint</Application>
  <PresentationFormat>Custom</PresentationFormat>
  <Paragraphs>98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Aharoni</vt:lpstr>
      <vt:lpstr>Arial</vt:lpstr>
      <vt:lpstr>Calibri</vt:lpstr>
      <vt:lpstr>Cambria Math</vt:lpstr>
      <vt:lpstr>Times</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costello</dc:creator>
  <cp:lastModifiedBy>lvernon</cp:lastModifiedBy>
  <cp:revision>88</cp:revision>
  <cp:lastPrinted>2014-04-07T19:06:39Z</cp:lastPrinted>
  <dcterms:created xsi:type="dcterms:W3CDTF">2014-04-01T17:51:34Z</dcterms:created>
  <dcterms:modified xsi:type="dcterms:W3CDTF">2014-04-16T01:39:54Z</dcterms:modified>
</cp:coreProperties>
</file>