
<file path=[Content_Types].xml><?xml version="1.0" encoding="utf-8"?>
<Types xmlns="http://schemas.openxmlformats.org/package/2006/content-types">
  <Default Extension="jpg" ContentType="image/jpeg"/>
  <Default Extension="rels" ContentType="application/vnd.openxmlformats-package.relationships+xml"/>
  <Default Extension="png" ContentType="image/png"/>
  <Default Extension="xml" ContentType="application/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9.xml" ContentType="application/vnd.openxmlformats-officedocument.presentationml.notesSlide+xml"/>
  <Override PartName="/ppt/notesSlides/notesSlide33.xml" ContentType="application/vnd.openxmlformats-officedocument.presentationml.notesSlide+xml"/>
  <Override PartName="/ppt/notesSlides/notesSlide10.xml" ContentType="application/vnd.openxmlformats-officedocument.presentationml.notesSlide+xml"/>
  <Override PartName="/ppt/notesSlides/notesSlide43.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35.xml" ContentType="application/vnd.openxmlformats-officedocument.presentationml.notesSlide+xml"/>
  <Override PartName="/ppt/notesSlides/notesSlide22.xml" ContentType="application/vnd.openxmlformats-officedocument.presentationml.notesSlide+xml"/>
  <Override PartName="/ppt/notesSlides/notesSlide13.xml" ContentType="application/vnd.openxmlformats-officedocument.presentationml.notesSlide+xml"/>
  <Override PartName="/ppt/notesSlides/notesSlide27.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15.xml" ContentType="application/vnd.openxmlformats-officedocument.presentationml.notesSlide+xml"/>
  <Override PartName="/ppt/notesSlides/notesSlide1.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42.xml" ContentType="application/vnd.openxmlformats-officedocument.presentationml.notesSlide+xml"/>
  <Override PartName="/ppt/notesSlides/notesSlide26.xml" ContentType="application/vnd.openxmlformats-officedocument.presentationml.notesSlide+xml"/>
  <Override PartName="/ppt/notesSlides/notesSlide40.xml" ContentType="application/vnd.openxmlformats-officedocument.presentationml.notesSlide+xml"/>
  <Override PartName="/ppt/notesSlides/notesSlide11.xml" ContentType="application/vnd.openxmlformats-officedocument.presentationml.notesSlide+xml"/>
  <Override PartName="/ppt/notesSlides/notesSlide23.xml" ContentType="application/vnd.openxmlformats-officedocument.presentationml.notesSlide+xml"/>
  <Override PartName="/ppt/notesSlides/notesSlide29.xml" ContentType="application/vnd.openxmlformats-officedocument.presentationml.notesSlide+xml"/>
  <Override PartName="/ppt/notesSlides/notesSlide46.xml" ContentType="application/vnd.openxmlformats-officedocument.presentationml.notesSlide+xml"/>
  <Override PartName="/ppt/notesSlides/notesSlide18.xml" ContentType="application/vnd.openxmlformats-officedocument.presentationml.notesSlide+xml"/>
  <Override PartName="/ppt/notesSlides/notesSlide39.xml" ContentType="application/vnd.openxmlformats-officedocument.presentationml.notesSlide+xml"/>
  <Override PartName="/ppt/notesSlides/notesSlide20.xml" ContentType="application/vnd.openxmlformats-officedocument.presentationml.notesSlide+xml"/>
  <Override PartName="/ppt/notesSlides/notesSlide24.xml" ContentType="application/vnd.openxmlformats-officedocument.presentationml.notesSlide+xml"/>
  <Override PartName="/ppt/notesSlides/notesSlide48.xml" ContentType="application/vnd.openxmlformats-officedocument.presentationml.notesSlide+xml"/>
  <Override PartName="/ppt/notesSlides/notesSlide17.xml" ContentType="application/vnd.openxmlformats-officedocument.presentationml.notesSlide+xml"/>
  <Override PartName="/ppt/notesSlides/notesSlide25.xml" ContentType="application/vnd.openxmlformats-officedocument.presentationml.notesSlide+xml"/>
  <Override PartName="/ppt/notesSlides/notesSlide14.xml" ContentType="application/vnd.openxmlformats-officedocument.presentationml.notesSlide+xml"/>
  <Override PartName="/ppt/notesSlides/notesSlide47.xml" ContentType="application/vnd.openxmlformats-officedocument.presentationml.notesSlide+xml"/>
  <Override PartName="/ppt/notesSlides/notesSlide32.xml" ContentType="application/vnd.openxmlformats-officedocument.presentationml.notesSlide+xml"/>
  <Override PartName="/ppt/notesSlides/notesSlide37.xml" ContentType="application/vnd.openxmlformats-officedocument.presentationml.notesSlide+xml"/>
  <Override PartName="/ppt/notesSlides/notesSlide31.xml" ContentType="application/vnd.openxmlformats-officedocument.presentationml.notesSlide+xml"/>
  <Override PartName="/ppt/notesSlides/notesSlide16.xml" ContentType="application/vnd.openxmlformats-officedocument.presentationml.notesSlide+xml"/>
  <Override PartName="/ppt/notesSlides/notesSlide3.xml" ContentType="application/vnd.openxmlformats-officedocument.presentationml.notesSlide+xml"/>
  <Override PartName="/ppt/notesSlides/notesSlide6.xml" ContentType="application/vnd.openxmlformats-officedocument.presentationml.notesSlide+xml"/>
  <Override PartName="/ppt/notesSlides/notesSlide28.xml" ContentType="application/vnd.openxmlformats-officedocument.presentationml.notesSlide+xml"/>
  <Override PartName="/ppt/notesSlides/notesSlide38.xml" ContentType="application/vnd.openxmlformats-officedocument.presentationml.notesSlide+xml"/>
  <Override PartName="/ppt/notesSlides/notesSlide8.xml" ContentType="application/vnd.openxmlformats-officedocument.presentationml.notesSlide+xml"/>
  <Override PartName="/ppt/notesSlides/notesSlide45.xml" ContentType="application/vnd.openxmlformats-officedocument.presentationml.notesSlide+xml"/>
  <Override PartName="/ppt/notesSlides/notesSlide44.xml" ContentType="application/vnd.openxmlformats-officedocument.presentationml.notesSlide+xml"/>
  <Override PartName="/ppt/notesSlides/notesSlide19.xml" ContentType="application/vnd.openxmlformats-officedocument.presentationml.notesSlide+xml"/>
  <Override PartName="/ppt/notesSlides/notesSlide30.xml" ContentType="application/vnd.openxmlformats-officedocument.presentationml.notesSlide+xml"/>
  <Override PartName="/ppt/notesSlides/notesSlide34.xml" ContentType="application/vnd.openxmlformats-officedocument.presentationml.notesSlide+xml"/>
  <Override PartName="/ppt/notesSlides/notesSlide21.xml" ContentType="application/vnd.openxmlformats-officedocument.presentationml.notesSlide+xml"/>
  <Override PartName="/ppt/notesSlides/notesSlide36.xml" ContentType="application/vnd.openxmlformats-officedocument.presentationml.notesSlide+xml"/>
  <Override PartName="/ppt/notesMasters/notesMaster1.xml" ContentType="application/vnd.openxmlformats-officedocument.presentationml.notesMaster+xml"/>
  <Override PartName="/ppt/comments/comment7.xml" ContentType="application/vnd.openxmlformats-officedocument.presentationml.comments+xml"/>
  <Override PartName="/ppt/comments/comment6.xml" ContentType="application/vnd.openxmlformats-officedocument.presentationml.comments+xml"/>
  <Override PartName="/ppt/comments/comment3.xml" ContentType="application/vnd.openxmlformats-officedocument.presentationml.comments+xml"/>
  <Override PartName="/ppt/comments/comment1.xml" ContentType="application/vnd.openxmlformats-officedocument.presentationml.comments+xml"/>
  <Override PartName="/ppt/comments/comment8.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2.xml" ContentType="application/vnd.openxmlformats-officedocument.presentationml.comments+xml"/>
  <Override PartName="/ppt/presentation.xml" ContentType="application/vnd.openxmlformats-officedocument.presentationml.presentation.main+xml"/>
  <Override PartName="/ppt/presProps.xml" ContentType="application/vnd.openxmlformats-officedocument.presentationml.presProps+xml"/>
  <Override PartName="/ppt/commentAuthors.xml" ContentType="application/vnd.openxmlformats-officedocument.presentationml.commentAuthor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37.xml" ContentType="application/vnd.openxmlformats-officedocument.presentationml.slide+xml"/>
  <Override PartName="/ppt/slides/slide47.xml" ContentType="application/vnd.openxmlformats-officedocument.presentationml.slide+xml"/>
  <Override PartName="/ppt/slides/slide45.xml" ContentType="application/vnd.openxmlformats-officedocument.presentationml.slide+xml"/>
  <Override PartName="/ppt/slides/slide6.xml" ContentType="application/vnd.openxmlformats-officedocument.presentationml.slide+xml"/>
  <Override PartName="/ppt/slides/slide33.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24.xml" ContentType="application/vnd.openxmlformats-officedocument.presentationml.slide+xml"/>
  <Override PartName="/ppt/slides/slide50.xml" ContentType="application/vnd.openxmlformats-officedocument.presentationml.slide+xml"/>
  <Override PartName="/ppt/slides/slide11.xml" ContentType="application/vnd.openxmlformats-officedocument.presentationml.slide+xml"/>
  <Override PartName="/ppt/slides/slide42.xml" ContentType="application/vnd.openxmlformats-officedocument.presentationml.slide+xml"/>
  <Override PartName="/ppt/slides/slide40.xml" ContentType="application/vnd.openxmlformats-officedocument.presentationml.slide+xml"/>
  <Override PartName="/ppt/slides/slide1.xml" ContentType="application/vnd.openxmlformats-officedocument.presentationml.slide+xml"/>
  <Override PartName="/ppt/slides/slide44.xml" ContentType="application/vnd.openxmlformats-officedocument.presentationml.slide+xml"/>
  <Override PartName="/ppt/slides/slide46.xml" ContentType="application/vnd.openxmlformats-officedocument.presentationml.slide+xml"/>
  <Override PartName="/ppt/slides/slide39.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30.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28.xml" ContentType="application/vnd.openxmlformats-officedocument.presentationml.slide+xml"/>
  <Override PartName="/ppt/slides/slide49.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6.xml" ContentType="application/vnd.openxmlformats-officedocument.presentationml.slide+xml"/>
  <Override PartName="/ppt/slides/slide48.xml" ContentType="application/vnd.openxmlformats-officedocument.presentationml.slide+xml"/>
  <Override PartName="/ppt/slides/slide2.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23.xml" ContentType="application/vnd.openxmlformats-officedocument.presentationml.slide+xml"/>
  <Override PartName="/ppt/slides/slide34.xml" ContentType="application/vnd.openxmlformats-officedocument.presentationml.slide+xml"/>
  <Override PartName="/ppt/slides/slide10.xml" ContentType="application/vnd.openxmlformats-officedocument.presentationml.slide+xml"/>
  <Override PartName="/ppt/slides/slide31.xml" ContentType="application/vnd.openxmlformats-officedocument.presentationml.slide+xml"/>
  <Override PartName="/ppt/slides/slide43.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38.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9.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27.xml" ContentType="application/vnd.openxmlformats-officedocument.presentationml.slide+xml"/>
  <Override PartName="/ppt/slides/slide19.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mc:PreserveAttributes="mv:*" mc:Ignorable="mv">
  <p:sldMasterIdLst>
    <p:sldMasterId id="214748365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Lst>
  <p:sldSz cy="68580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Author id="0" initials="" name="Anton Volkov" lastIdx="11" clrIdx="0"/>
  <p:cmAuthor id="1" initials="" name="Aleksey Lykov" lastIdx="2" clrIdx="1"/>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BAA69F31-BCFD-43D1-899E-0D9FEBF833F8}">
  <a:tblStyle styleName="Table_0" styleId="{BAA69F31-BCFD-43D1-899E-0D9FEBF833F8}">
    <a:wholeTbl>
      <a:tcStyle>
        <a:tcBdr>
          <a:left>
            <a:ln w="9525" cap="flat">
              <a:solidFill>
                <a:srgbClr val="000000"/>
              </a:solidFill>
              <a:prstDash val="solid"/>
              <a:round/>
              <a:headEnd w="med" len="med" type="none"/>
              <a:tailEnd w="med" len="med" type="none"/>
            </a:ln>
          </a:left>
          <a:right>
            <a:ln w="9525" cap="flat">
              <a:solidFill>
                <a:srgbClr val="000000"/>
              </a:solidFill>
              <a:prstDash val="solid"/>
              <a:round/>
              <a:headEnd w="med" len="med" type="none"/>
              <a:tailEnd w="med" len="med" type="none"/>
            </a:ln>
          </a:right>
          <a:top>
            <a:ln w="9525" cap="flat">
              <a:solidFill>
                <a:srgbClr val="000000"/>
              </a:solidFill>
              <a:prstDash val="solid"/>
              <a:round/>
              <a:headEnd w="med" len="med" type="none"/>
              <a:tailEnd w="med" len="med" type="none"/>
            </a:ln>
          </a:top>
          <a:bottom>
            <a:ln w="9525" cap="flat">
              <a:solidFill>
                <a:srgbClr val="000000"/>
              </a:solidFill>
              <a:prstDash val="solid"/>
              <a:round/>
              <a:headEnd w="med" len="med" type="none"/>
              <a:tailEnd w="med" len="med" type="none"/>
            </a:ln>
          </a:bottom>
          <a:insideH>
            <a:ln w="9525" cap="flat">
              <a:solidFill>
                <a:srgbClr val="000000"/>
              </a:solidFill>
              <a:prstDash val="solid"/>
              <a:round/>
              <a:headEnd w="med" len="med" type="none"/>
              <a:tailEnd w="med" len="med" type="none"/>
            </a:ln>
          </a:insideH>
          <a:insideV>
            <a:ln w="9525" cap="flat">
              <a:solidFill>
                <a:srgbClr val="000000"/>
              </a:solidFill>
              <a:prstDash val="solid"/>
              <a:round/>
              <a:headEnd w="med" len="med" type="none"/>
              <a:tailEnd w="med" len="med" type="none"/>
            </a:ln>
          </a:insideV>
        </a:tcBdr>
      </a:tcStyle>
    </a:wholeTbl>
  </a:tblStyle>
  <a:tblStyle styleName="Table_1" styleId="{BB4E6FD4-CCAF-4365-909E-D84673C43021}">
    <a:wholeTbl>
      <a:tcStyle>
        <a:tcBdr>
          <a:left>
            <a:ln w="9525" cap="flat">
              <a:solidFill>
                <a:srgbClr val="000000"/>
              </a:solidFill>
              <a:prstDash val="solid"/>
              <a:round/>
              <a:headEnd w="med" len="med" type="none"/>
              <a:tailEnd w="med" len="med" type="none"/>
            </a:ln>
          </a:left>
          <a:right>
            <a:ln w="9525" cap="flat">
              <a:solidFill>
                <a:srgbClr val="000000"/>
              </a:solidFill>
              <a:prstDash val="solid"/>
              <a:round/>
              <a:headEnd w="med" len="med" type="none"/>
              <a:tailEnd w="med" len="med" type="none"/>
            </a:ln>
          </a:right>
          <a:top>
            <a:ln w="9525" cap="flat">
              <a:solidFill>
                <a:srgbClr val="000000"/>
              </a:solidFill>
              <a:prstDash val="solid"/>
              <a:round/>
              <a:headEnd w="med" len="med" type="none"/>
              <a:tailEnd w="med" len="med" type="none"/>
            </a:ln>
          </a:top>
          <a:bottom>
            <a:ln w="9525" cap="flat">
              <a:solidFill>
                <a:srgbClr val="000000"/>
              </a:solidFill>
              <a:prstDash val="solid"/>
              <a:round/>
              <a:headEnd w="med" len="med" type="none"/>
              <a:tailEnd w="med" len="med" type="none"/>
            </a:ln>
          </a:bottom>
          <a:insideH>
            <a:ln w="9525" cap="flat">
              <a:solidFill>
                <a:srgbClr val="000000"/>
              </a:solidFill>
              <a:prstDash val="solid"/>
              <a:round/>
              <a:headEnd w="med" len="med" type="none"/>
              <a:tailEnd w="med" len="med" type="none"/>
            </a:ln>
          </a:insideH>
          <a:insideV>
            <a:ln w="9525" cap="flat">
              <a:solidFill>
                <a:srgbClr val="000000"/>
              </a:solidFill>
              <a:prstDash val="solid"/>
              <a:round/>
              <a:headEnd w="med" len="med" type="none"/>
              <a:tailEnd w="med" len="med" type="none"/>
            </a:ln>
          </a:insideV>
        </a:tcBdr>
      </a:tcStyle>
    </a:wholeTbl>
  </a:tblStyle>
  <a:tblStyle styleName="Table_2" styleId="{D8E463E0-CBDB-4D62-ABD5-3CB8652A425A}">
    <a:wholeTbl>
      <a:tcStyle>
        <a:tcBdr>
          <a:left>
            <a:ln w="9525" cap="flat">
              <a:solidFill>
                <a:srgbClr val="000000"/>
              </a:solidFill>
              <a:prstDash val="solid"/>
              <a:round/>
              <a:headEnd w="med" len="med" type="none"/>
              <a:tailEnd w="med" len="med" type="none"/>
            </a:ln>
          </a:left>
          <a:right>
            <a:ln w="9525" cap="flat">
              <a:solidFill>
                <a:srgbClr val="000000"/>
              </a:solidFill>
              <a:prstDash val="solid"/>
              <a:round/>
              <a:headEnd w="med" len="med" type="none"/>
              <a:tailEnd w="med" len="med" type="none"/>
            </a:ln>
          </a:right>
          <a:top>
            <a:ln w="9525" cap="flat">
              <a:solidFill>
                <a:srgbClr val="000000"/>
              </a:solidFill>
              <a:prstDash val="solid"/>
              <a:round/>
              <a:headEnd w="med" len="med" type="none"/>
              <a:tailEnd w="med" len="med" type="none"/>
            </a:ln>
          </a:top>
          <a:bottom>
            <a:ln w="9525" cap="flat">
              <a:solidFill>
                <a:srgbClr val="000000"/>
              </a:solidFill>
              <a:prstDash val="solid"/>
              <a:round/>
              <a:headEnd w="med" len="med" type="none"/>
              <a:tailEnd w="med" len="med" type="none"/>
            </a:ln>
          </a:bottom>
          <a:insideH>
            <a:ln w="9525" cap="flat">
              <a:solidFill>
                <a:srgbClr val="000000"/>
              </a:solidFill>
              <a:prstDash val="solid"/>
              <a:round/>
              <a:headEnd w="med" len="med" type="none"/>
              <a:tailEnd w="med" len="med" type="none"/>
            </a:ln>
          </a:insideH>
          <a:insideV>
            <a:ln w="9525" cap="flat">
              <a:solidFill>
                <a:srgbClr val="000000"/>
              </a:solidFill>
              <a:prstDash val="solid"/>
              <a:round/>
              <a:headEnd w="med" len="med" type="none"/>
              <a:tailEnd w="med" len="med" type="none"/>
            </a:ln>
          </a:insideV>
        </a:tcBdr>
      </a:tcStyle>
    </a:wholeTbl>
  </a:tblStyle>
</a:tblStyleLst>
</file>

<file path=ppt/_rels/presentation.xml.rels><?xml version="1.0" encoding="UTF-8" standalone="yes"?><Relationships xmlns="http://schemas.openxmlformats.org/package/2006/relationships"><Relationship Target="slides/slide33.xml" Type="http://schemas.openxmlformats.org/officeDocument/2006/relationships/slide" Id="rId39"/><Relationship Target="slides/slide32.xml" Type="http://schemas.openxmlformats.org/officeDocument/2006/relationships/slide" Id="rId38"/><Relationship Target="slides/slide31.xml" Type="http://schemas.openxmlformats.org/officeDocument/2006/relationships/slide" Id="rId37"/><Relationship Target="slides/slide30.xml" Type="http://schemas.openxmlformats.org/officeDocument/2006/relationships/slide" Id="rId36"/><Relationship Target="slides/slide24.xml" Type="http://schemas.openxmlformats.org/officeDocument/2006/relationships/slide" Id="rId30"/><Relationship Target="slides/slide25.xml" Type="http://schemas.openxmlformats.org/officeDocument/2006/relationships/slide" Id="rId31"/><Relationship Target="slides/slide28.xml" Type="http://schemas.openxmlformats.org/officeDocument/2006/relationships/slide" Id="rId34"/><Relationship Target="slides/slide29.xml" Type="http://schemas.openxmlformats.org/officeDocument/2006/relationships/slide" Id="rId35"/><Relationship Target="slides/slide26.xml" Type="http://schemas.openxmlformats.org/officeDocument/2006/relationships/slide" Id="rId32"/><Relationship Target="slides/slide27.xml" Type="http://schemas.openxmlformats.org/officeDocument/2006/relationships/slide" Id="rId33"/><Relationship Target="slides/slide42.xml" Type="http://schemas.openxmlformats.org/officeDocument/2006/relationships/slide" Id="rId48"/><Relationship Target="slides/slide41.xml" Type="http://schemas.openxmlformats.org/officeDocument/2006/relationships/slide" Id="rId47"/><Relationship Target="slides/slide43.xml" Type="http://schemas.openxmlformats.org/officeDocument/2006/relationships/slide" Id="rId49"/><Relationship Target="presProps.xml" Type="http://schemas.openxmlformats.org/officeDocument/2006/relationships/presProps" Id="rId2"/><Relationship Target="theme/theme2.xml" Type="http://schemas.openxmlformats.org/officeDocument/2006/relationships/theme" Id="rId1"/><Relationship Target="slides/slide34.xml" Type="http://schemas.openxmlformats.org/officeDocument/2006/relationships/slide" Id="rId40"/><Relationship Target="commentAuthors.xml" Type="http://schemas.openxmlformats.org/officeDocument/2006/relationships/commentAuthors" Id="rId4"/><Relationship Target="slides/slide35.xml" Type="http://schemas.openxmlformats.org/officeDocument/2006/relationships/slide" Id="rId41"/><Relationship Target="tableStyles.xml" Type="http://schemas.openxmlformats.org/officeDocument/2006/relationships/tableStyles" Id="rId3"/><Relationship Target="slides/slide36.xml" Type="http://schemas.openxmlformats.org/officeDocument/2006/relationships/slide" Id="rId42"/><Relationship Target="slides/slide37.xml" Type="http://schemas.openxmlformats.org/officeDocument/2006/relationships/slide" Id="rId43"/><Relationship Target="slides/slide38.xml" Type="http://schemas.openxmlformats.org/officeDocument/2006/relationships/slide" Id="rId44"/><Relationship Target="slides/slide39.xml" Type="http://schemas.openxmlformats.org/officeDocument/2006/relationships/slide" Id="rId45"/><Relationship Target="slides/slide40.xml" Type="http://schemas.openxmlformats.org/officeDocument/2006/relationships/slide" Id="rId46"/><Relationship Target="slides/slide3.xml" Type="http://schemas.openxmlformats.org/officeDocument/2006/relationships/slide" Id="rId9"/><Relationship Target="notesMasters/notesMaster1.xml" Type="http://schemas.openxmlformats.org/officeDocument/2006/relationships/notesMaster" Id="rId6"/><Relationship Target="slideMasters/slideMaster1.xml" Type="http://schemas.openxmlformats.org/officeDocument/2006/relationships/slideMaster" Id="rId5"/><Relationship Target="slides/slide2.xml" Type="http://schemas.openxmlformats.org/officeDocument/2006/relationships/slide" Id="rId8"/><Relationship Target="slides/slide1.xml" Type="http://schemas.openxmlformats.org/officeDocument/2006/relationships/slide" Id="rId7"/><Relationship Target="slides/slide13.xml" Type="http://schemas.openxmlformats.org/officeDocument/2006/relationships/slide" Id="rId19"/><Relationship Target="slides/slide12.xml" Type="http://schemas.openxmlformats.org/officeDocument/2006/relationships/slide" Id="rId18"/><Relationship Target="slides/slide11.xml" Type="http://schemas.openxmlformats.org/officeDocument/2006/relationships/slide" Id="rId17"/><Relationship Target="slides/slide10.xml" Type="http://schemas.openxmlformats.org/officeDocument/2006/relationships/slide" Id="rId16"/><Relationship Target="slides/slide9.xml" Type="http://schemas.openxmlformats.org/officeDocument/2006/relationships/slide" Id="rId15"/><Relationship Target="slides/slide8.xml" Type="http://schemas.openxmlformats.org/officeDocument/2006/relationships/slide" Id="rId14"/><Relationship Target="slides/slide6.xml" Type="http://schemas.openxmlformats.org/officeDocument/2006/relationships/slide" Id="rId12"/><Relationship Target="slides/slide7.xml" Type="http://schemas.openxmlformats.org/officeDocument/2006/relationships/slide" Id="rId13"/><Relationship Target="slides/slide4.xml" Type="http://schemas.openxmlformats.org/officeDocument/2006/relationships/slide" Id="rId10"/><Relationship Target="slides/slide5.xml" Type="http://schemas.openxmlformats.org/officeDocument/2006/relationships/slide" Id="rId11"/><Relationship Target="slides/slide50.xml" Type="http://schemas.openxmlformats.org/officeDocument/2006/relationships/slide" Id="rId56"/><Relationship Target="slides/slide49.xml" Type="http://schemas.openxmlformats.org/officeDocument/2006/relationships/slide" Id="rId55"/><Relationship Target="slides/slide48.xml" Type="http://schemas.openxmlformats.org/officeDocument/2006/relationships/slide" Id="rId54"/><Relationship Target="slides/slide47.xml" Type="http://schemas.openxmlformats.org/officeDocument/2006/relationships/slide" Id="rId53"/><Relationship Target="slides/slide46.xml" Type="http://schemas.openxmlformats.org/officeDocument/2006/relationships/slide" Id="rId52"/><Relationship Target="slides/slide45.xml" Type="http://schemas.openxmlformats.org/officeDocument/2006/relationships/slide" Id="rId51"/><Relationship Target="slides/slide44.xml" Type="http://schemas.openxmlformats.org/officeDocument/2006/relationships/slide" Id="rId50"/><Relationship Target="slides/slide23.xml" Type="http://schemas.openxmlformats.org/officeDocument/2006/relationships/slide" Id="rId29"/><Relationship Target="slides/slide20.xml" Type="http://schemas.openxmlformats.org/officeDocument/2006/relationships/slide" Id="rId26"/><Relationship Target="slides/slide19.xml" Type="http://schemas.openxmlformats.org/officeDocument/2006/relationships/slide" Id="rId25"/><Relationship Target="slides/slide22.xml" Type="http://schemas.openxmlformats.org/officeDocument/2006/relationships/slide" Id="rId28"/><Relationship Target="slides/slide21.xml" Type="http://schemas.openxmlformats.org/officeDocument/2006/relationships/slide" Id="rId27"/><Relationship Target="slides/slide15.xml" Type="http://schemas.openxmlformats.org/officeDocument/2006/relationships/slide" Id="rId21"/><Relationship Target="slides/slide16.xml" Type="http://schemas.openxmlformats.org/officeDocument/2006/relationships/slide" Id="rId22"/><Relationship Target="slides/slide17.xml" Type="http://schemas.openxmlformats.org/officeDocument/2006/relationships/slide" Id="rId23"/><Relationship Target="slides/slide18.xml" Type="http://schemas.openxmlformats.org/officeDocument/2006/relationships/slide" Id="rId24"/><Relationship Target="slides/slide14.xml" Type="http://schemas.openxmlformats.org/officeDocument/2006/relationships/slide" Id="rId20"/></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idx="4" authorId="0">
    <p:pos y="0" x="6000"/>
    <p:text>Probably delete if Aleksey is ok with this as slide 24</p:text>
  </p:cm>
  <p:cm idx="6" authorId="0">
    <p:pos y="100" x="6000"/>
    <p:text>Possibly Delete this slide. What do you think?</p:text>
  </p:cm>
  <p:cm idx="2" authorId="1">
    <p:pos y="200" x="6000"/>
    <p:text>After today's practice. Yeah...I feel like this slide just rehashes what we already said. But if we are going to stick to the idea of saying what we already said as a refresher/wrapup, it is still a viable slide</p:text>
  </p:cm>
  <p:cm idx="7" authorId="0">
    <p:pos y="300" x="6000"/>
    <p:text>It's your call. I can see it working out. If we're keeping it, we may want to update the image to a higher res one for the final presentation, though.</p:text>
  </p:cm>
  <p:cm idx="8" authorId="0">
    <p:pos y="400" x="6000"/>
    <p:text>This will be covered in slide 18</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idx="11" authorId="0">
    <p:pos y="0" x="6000"/>
    <p:text>Maybe a screenshot of the text file with arrows pointing to XYZ accel graph, GPS X-Y plot, Barometer Altitude Plot</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idx="10" authorId="0">
    <p:pos y="0" x="6000"/>
    <p:text>Emphasis on Multithreaded Development pushing everything else back (~1 month?)
I changed delays from red to blue to seem less bad. And added dotted lines around them because it looks cool.</p:tex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idx="9" authorId="0">
    <p:pos y="0" x="6000"/>
    <p:text>Maybe change to just:
- Findings from Testing
- Final System Specifications and Signal Diagram</p:text>
  </p:cm>
</p:cmLst>
</file>

<file path=ppt/comments/comment5.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idx="5" authorId="0">
    <p:pos y="0" x="6000"/>
    <p:text>What do you think of this slide here? I think it has a much greater impact after the slide showing poor linear acceleration data.
Your call. It is quite wordy, and all of this could be said during slide 23.</p:text>
  </p:cm>
  <p:cm idx="1" authorId="1">
    <p:pos y="100" x="6000"/>
    <p:text>It is a good explanation. Might be better used as notes for what to say rather than a slide in itself.</p:text>
  </p:cm>
</p:cmLst>
</file>

<file path=ppt/comments/comment6.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idx="3" authorId="0">
    <p:pos y="0" x="6000"/>
    <p:text>A post-questions slide that I think turned out good enough to show in presentation</p:text>
  </p:cm>
</p:cmLst>
</file>

<file path=ppt/comments/comment7.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idx="1" authorId="0">
    <p:pos y="0" x="6000"/>
    <p:text>Dr. Ahn requested some sort of itemized conclusion here. I don't know whether it's necessary as long as you definitely do not skim over this talking point. That's how we're left with "no conclusion".</p:text>
  </p:cm>
</p:cmLst>
</file>

<file path=ppt/comments/comment8.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idx="2" authorId="0">
    <p:pos y="0" x="6000"/>
    <p:text>Another post-questions slide that I think turned out good enough to show in presentation.
If we include it, I think we should convert it to very simple bullet points (too wordy as-is)</p:text>
  </p:cm>
</p:cmLst>
</file>

<file path=ppt/notesMasters/_rels/notesMaster1.xml.rels><?xml version="1.0" encoding="UTF-8" standalone="yes"?><Relationships xmlns="http://schemas.openxmlformats.org/package/2006/relationships"><Relationship Target="../theme/theme1.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3" name="Shape 3"/>
          <p:cNvSpPr txBox="1"/>
          <p:nvPr>
            <p:ph idx="1" type="body"/>
          </p:nvPr>
        </p:nvSpPr>
        <p:spPr>
          <a:xfrm>
            <a:off y="4343400" x="685800"/>
            <a:ext cy="4114800" cx="5486399"/>
          </a:xfrm>
          <a:prstGeom prst="rect">
            <a:avLst/>
          </a:prstGeom>
        </p:spPr>
        <p:txBody>
          <a:bodyPr bIns="91425" rIns="91425" lIns="91425" t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2" name="Shape 42"/>
        <p:cNvGrpSpPr/>
        <p:nvPr/>
      </p:nvGrpSpPr>
      <p:grpSpPr>
        <a:xfrm>
          <a:off y="0" x="0"/>
          <a:ext cy="0" cx="0"/>
          <a:chOff y="0" x="0"/>
          <a:chExt cy="0" cx="0"/>
        </a:xfrm>
      </p:grpSpPr>
      <p:sp>
        <p:nvSpPr>
          <p:cNvPr id="43" name="Shape 43"/>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44" name="Shape 44"/>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0" name="Shape 160"/>
        <p:cNvGrpSpPr/>
        <p:nvPr/>
      </p:nvGrpSpPr>
      <p:grpSpPr>
        <a:xfrm>
          <a:off y="0" x="0"/>
          <a:ext cy="0" cx="0"/>
          <a:chOff y="0" x="0"/>
          <a:chExt cy="0" cx="0"/>
        </a:xfrm>
      </p:grpSpPr>
      <p:sp>
        <p:nvSpPr>
          <p:cNvPr id="161" name="Shape 161"/>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62" name="Shape 162"/>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Clr>
                <a:schemeClr val="dk1"/>
              </a:buClr>
              <a:buSzPct val="100000"/>
              <a:buFont typeface="Arial"/>
              <a:buNone/>
            </a:pPr>
            <a:r>
              <a:rPr lang="en">
                <a:solidFill>
                  <a:schemeClr val="dk1"/>
                </a:solidFill>
              </a:rPr>
              <a:t>Applications:</a:t>
            </a:r>
          </a:p>
          <a:p>
            <a:pPr rtl="0" lvl="0" indent="457200">
              <a:spcBef>
                <a:spcPts val="0"/>
              </a:spcBef>
              <a:buClr>
                <a:schemeClr val="dk1"/>
              </a:buClr>
              <a:buSzPct val="100000"/>
              <a:buFont typeface="Arial"/>
              <a:buNone/>
            </a:pPr>
            <a:r>
              <a:rPr lang="en">
                <a:solidFill>
                  <a:schemeClr val="dk1"/>
                </a:solidFill>
              </a:rPr>
              <a:t>Indoor Navigation</a:t>
            </a:r>
          </a:p>
          <a:p>
            <a:pPr rtl="0" lvl="0" indent="457200">
              <a:spcBef>
                <a:spcPts val="0"/>
              </a:spcBef>
              <a:buClr>
                <a:schemeClr val="dk1"/>
              </a:buClr>
              <a:buSzPct val="100000"/>
              <a:buFont typeface="Arial"/>
              <a:buNone/>
            </a:pPr>
            <a:r>
              <a:rPr lang="en">
                <a:solidFill>
                  <a:schemeClr val="dk1"/>
                </a:solidFill>
              </a:rPr>
              <a:t>Mapping/Navigating Terrain Underground</a:t>
            </a:r>
          </a:p>
          <a:p>
            <a:pPr rtl="0" lvl="0" indent="457200">
              <a:spcBef>
                <a:spcPts val="0"/>
              </a:spcBef>
              <a:buNone/>
            </a:pPr>
            <a:r>
              <a:rPr lang="en">
                <a:solidFill>
                  <a:schemeClr val="dk1"/>
                </a:solidFill>
              </a:rPr>
              <a:t>Improving GPS Accuracy</a:t>
            </a:r>
          </a:p>
          <a:p>
            <a:pPr lvl="0" indent="0" marL="0">
              <a:spcBef>
                <a:spcPts val="0"/>
              </a:spcBef>
              <a:buClr>
                <a:schemeClr val="dk1"/>
              </a:buClr>
              <a:buSzPct val="100000"/>
              <a:buFont typeface="Arial"/>
              <a:buNone/>
            </a:pPr>
            <a:r>
              <a:rPr lang="en">
                <a:solidFill>
                  <a:schemeClr val="dk1"/>
                </a:solidFill>
              </a:rPr>
              <a:t>Notes: change pictures?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7" name="Shape 167"/>
        <p:cNvGrpSpPr/>
        <p:nvPr/>
      </p:nvGrpSpPr>
      <p:grpSpPr>
        <a:xfrm>
          <a:off y="0" x="0"/>
          <a:ext cy="0" cx="0"/>
          <a:chOff y="0" x="0"/>
          <a:chExt cy="0" cx="0"/>
        </a:xfrm>
      </p:grpSpPr>
      <p:sp>
        <p:nvSpPr>
          <p:cNvPr id="168" name="Shape 168"/>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69" name="Shape 16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4" name="Shape 174"/>
        <p:cNvGrpSpPr/>
        <p:nvPr/>
      </p:nvGrpSpPr>
      <p:grpSpPr>
        <a:xfrm>
          <a:off y="0" x="0"/>
          <a:ext cy="0" cx="0"/>
          <a:chOff y="0" x="0"/>
          <a:chExt cy="0" cx="0"/>
        </a:xfrm>
      </p:grpSpPr>
      <p:sp>
        <p:nvSpPr>
          <p:cNvPr id="175" name="Shape 175"/>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76" name="Shape 176"/>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rPr lang="en"/>
              <a:t>Accel/Gyro values come in</a:t>
            </a:r>
          </a:p>
          <a:p>
            <a:pPr rtl="0" lvl="0">
              <a:spcBef>
                <a:spcPts val="0"/>
              </a:spcBef>
              <a:buNone/>
            </a:pPr>
            <a:r>
              <a:rPr lang="en"/>
              <a:t>Accel X/Y/Z rotated to World Reference Frame via the MPU-9150’s DMP based on Gyro (Questions: Quaternions, how to rotate Accel XYZ)</a:t>
            </a:r>
          </a:p>
          <a:p>
            <a:pPr rtl="0" lvl="0">
              <a:spcBef>
                <a:spcPts val="0"/>
              </a:spcBef>
              <a:buNone/>
            </a:pPr>
            <a:r>
              <a:rPr lang="en"/>
              <a:t>World Reference Frame accelerations are integrated to determine velocity and position data</a:t>
            </a:r>
          </a:p>
          <a:p>
            <a:pPr>
              <a:spcBef>
                <a:spcPts val="0"/>
              </a:spcBef>
              <a:buNone/>
            </a:pPr>
            <a:r>
              <a:rPr lang="en"/>
              <a:t>GPS and Barometer data is used to correct calculated velocity and position through a sensor fusion algorithm (such as a Kalman Filter)</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3" name="Shape 183"/>
        <p:cNvGrpSpPr/>
        <p:nvPr/>
      </p:nvGrpSpPr>
      <p:grpSpPr>
        <a:xfrm>
          <a:off y="0" x="0"/>
          <a:ext cy="0" cx="0"/>
          <a:chOff y="0" x="0"/>
          <a:chExt cy="0" cx="0"/>
        </a:xfrm>
      </p:grpSpPr>
      <p:sp>
        <p:nvSpPr>
          <p:cNvPr id="184" name="Shape 184"/>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85" name="Shape 185"/>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rPr lang="en"/>
              <a:t>Gyro/Mag relationship - possible to Kalman filter (talk about later)</a:t>
            </a:r>
          </a:p>
          <a:p>
            <a:pPr rtl="0" lvl="0">
              <a:spcBef>
                <a:spcPts val="0"/>
              </a:spcBef>
              <a:buNone/>
            </a:pPr>
            <a:r>
              <a:rPr lang="en"/>
              <a:t>Accel/GPS relationship - Accel values are good in the very short term, GPS are good in long term (no cumulative error)</a:t>
            </a:r>
          </a:p>
          <a:p>
            <a:pPr>
              <a:spcBef>
                <a:spcPts val="0"/>
              </a:spcBef>
              <a:buNone/>
            </a:pPr>
            <a:r>
              <a:rPr lang="en"/>
              <a:t>Barometer provides Z-axis data in situations when GPS altitude reading is unavailable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2" name="Shape 192"/>
        <p:cNvGrpSpPr/>
        <p:nvPr/>
      </p:nvGrpSpPr>
      <p:grpSpPr>
        <a:xfrm>
          <a:off y="0" x="0"/>
          <a:ext cy="0" cx="0"/>
          <a:chOff y="0" x="0"/>
          <a:chExt cy="0" cx="0"/>
        </a:xfrm>
      </p:grpSpPr>
      <p:sp>
        <p:nvSpPr>
          <p:cNvPr id="193" name="Shape 193"/>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94" name="Shape 194"/>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rPr lang="en"/>
              <a:t>Application for this project:</a:t>
            </a:r>
          </a:p>
          <a:p>
            <a:pPr rtl="0" lvl="0">
              <a:spcBef>
                <a:spcPts val="0"/>
              </a:spcBef>
              <a:buNone/>
            </a:pPr>
            <a:r>
              <a:t/>
            </a:r>
            <a:endParaRPr/>
          </a:p>
          <a:p>
            <a:pPr rtl="0" lvl="0">
              <a:spcBef>
                <a:spcPts val="0"/>
              </a:spcBef>
              <a:buNone/>
            </a:pPr>
            <a:r>
              <a:rPr lang="en"/>
              <a:t>Gyro/Mag Kalman filtering &lt;- good for pose data</a:t>
            </a:r>
          </a:p>
          <a:p>
            <a:pPr>
              <a:spcBef>
                <a:spcPts val="0"/>
              </a:spcBef>
              <a:buNone/>
            </a:pPr>
            <a:r>
              <a:rPr lang="en"/>
              <a:t>GPS/Accel Kalman filtering &lt;- unavailable indoors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9" name="Shape 199"/>
        <p:cNvGrpSpPr/>
        <p:nvPr/>
      </p:nvGrpSpPr>
      <p:grpSpPr>
        <a:xfrm>
          <a:off y="0" x="0"/>
          <a:ext cy="0" cx="0"/>
          <a:chOff y="0" x="0"/>
          <a:chExt cy="0" cx="0"/>
        </a:xfrm>
      </p:grpSpPr>
      <p:sp>
        <p:nvSpPr>
          <p:cNvPr id="200" name="Shape 200"/>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01" name="Shape 201"/>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8" name="Shape 208"/>
        <p:cNvGrpSpPr/>
        <p:nvPr/>
      </p:nvGrpSpPr>
      <p:grpSpPr>
        <a:xfrm>
          <a:off y="0" x="0"/>
          <a:ext cy="0" cx="0"/>
          <a:chOff y="0" x="0"/>
          <a:chExt cy="0" cx="0"/>
        </a:xfrm>
      </p:grpSpPr>
      <p:sp>
        <p:nvSpPr>
          <p:cNvPr id="209" name="Shape 209"/>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10" name="Shape 210"/>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8" name="Shape 218"/>
        <p:cNvGrpSpPr/>
        <p:nvPr/>
      </p:nvGrpSpPr>
      <p:grpSpPr>
        <a:xfrm>
          <a:off y="0" x="0"/>
          <a:ext cy="0" cx="0"/>
          <a:chOff y="0" x="0"/>
          <a:chExt cy="0" cx="0"/>
        </a:xfrm>
      </p:grpSpPr>
      <p:sp>
        <p:nvSpPr>
          <p:cNvPr id="219" name="Shape 219"/>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20" name="Shape 220"/>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27" name="Shape 227"/>
        <p:cNvGrpSpPr/>
        <p:nvPr/>
      </p:nvGrpSpPr>
      <p:grpSpPr>
        <a:xfrm>
          <a:off y="0" x="0"/>
          <a:ext cy="0" cx="0"/>
          <a:chOff y="0" x="0"/>
          <a:chExt cy="0" cx="0"/>
        </a:xfrm>
      </p:grpSpPr>
      <p:sp>
        <p:nvSpPr>
          <p:cNvPr id="228" name="Shape 228"/>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29" name="Shape 22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40" name="Shape 240"/>
        <p:cNvGrpSpPr/>
        <p:nvPr/>
      </p:nvGrpSpPr>
      <p:grpSpPr>
        <a:xfrm>
          <a:off y="0" x="0"/>
          <a:ext cy="0" cx="0"/>
          <a:chOff y="0" x="0"/>
          <a:chExt cy="0" cx="0"/>
        </a:xfrm>
      </p:grpSpPr>
      <p:sp>
        <p:nvSpPr>
          <p:cNvPr id="241" name="Shape 241"/>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42" name="Shape 242"/>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9" name="Shape 49"/>
        <p:cNvGrpSpPr/>
        <p:nvPr/>
      </p:nvGrpSpPr>
      <p:grpSpPr>
        <a:xfrm>
          <a:off y="0" x="0"/>
          <a:ext cy="0" cx="0"/>
          <a:chOff y="0" x="0"/>
          <a:chExt cy="0" cx="0"/>
        </a:xfrm>
      </p:grpSpPr>
      <p:sp>
        <p:nvSpPr>
          <p:cNvPr id="50" name="Shape 50"/>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51" name="Shape 51"/>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51" name="Shape 251"/>
        <p:cNvGrpSpPr/>
        <p:nvPr/>
      </p:nvGrpSpPr>
      <p:grpSpPr>
        <a:xfrm>
          <a:off y="0" x="0"/>
          <a:ext cy="0" cx="0"/>
          <a:chOff y="0" x="0"/>
          <a:chExt cy="0" cx="0"/>
        </a:xfrm>
      </p:grpSpPr>
      <p:sp>
        <p:nvSpPr>
          <p:cNvPr id="252" name="Shape 25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53" name="Shape 253"/>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58" name="Shape 258"/>
        <p:cNvGrpSpPr/>
        <p:nvPr/>
      </p:nvGrpSpPr>
      <p:grpSpPr>
        <a:xfrm>
          <a:off y="0" x="0"/>
          <a:ext cy="0" cx="0"/>
          <a:chOff y="0" x="0"/>
          <a:chExt cy="0" cx="0"/>
        </a:xfrm>
      </p:grpSpPr>
      <p:sp>
        <p:nvSpPr>
          <p:cNvPr id="259" name="Shape 259"/>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60" name="Shape 260"/>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84" name="Shape 284"/>
        <p:cNvGrpSpPr/>
        <p:nvPr/>
      </p:nvGrpSpPr>
      <p:grpSpPr>
        <a:xfrm>
          <a:off y="0" x="0"/>
          <a:ext cy="0" cx="0"/>
          <a:chOff y="0" x="0"/>
          <a:chExt cy="0" cx="0"/>
        </a:xfrm>
      </p:grpSpPr>
      <p:sp>
        <p:nvSpPr>
          <p:cNvPr id="285" name="Shape 285"/>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86" name="Shape 286"/>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99" name="Shape 299"/>
        <p:cNvGrpSpPr/>
        <p:nvPr/>
      </p:nvGrpSpPr>
      <p:grpSpPr>
        <a:xfrm>
          <a:off y="0" x="0"/>
          <a:ext cy="0" cx="0"/>
          <a:chOff y="0" x="0"/>
          <a:chExt cy="0" cx="0"/>
        </a:xfrm>
      </p:grpSpPr>
      <p:sp>
        <p:nvSpPr>
          <p:cNvPr id="300" name="Shape 300"/>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301" name="Shape 301"/>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06" name="Shape 306"/>
        <p:cNvGrpSpPr/>
        <p:nvPr/>
      </p:nvGrpSpPr>
      <p:grpSpPr>
        <a:xfrm>
          <a:off y="0" x="0"/>
          <a:ext cy="0" cx="0"/>
          <a:chOff y="0" x="0"/>
          <a:chExt cy="0" cx="0"/>
        </a:xfrm>
      </p:grpSpPr>
      <p:sp>
        <p:nvSpPr>
          <p:cNvPr id="307" name="Shape 307"/>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308" name="Shape 308"/>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22" name="Shape 322"/>
        <p:cNvGrpSpPr/>
        <p:nvPr/>
      </p:nvGrpSpPr>
      <p:grpSpPr>
        <a:xfrm>
          <a:off y="0" x="0"/>
          <a:ext cy="0" cx="0"/>
          <a:chOff y="0" x="0"/>
          <a:chExt cy="0" cx="0"/>
        </a:xfrm>
      </p:grpSpPr>
      <p:sp>
        <p:nvSpPr>
          <p:cNvPr id="323" name="Shape 323"/>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324" name="Shape 324"/>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39" name="Shape 339"/>
        <p:cNvGrpSpPr/>
        <p:nvPr/>
      </p:nvGrpSpPr>
      <p:grpSpPr>
        <a:xfrm>
          <a:off y="0" x="0"/>
          <a:ext cy="0" cx="0"/>
          <a:chOff y="0" x="0"/>
          <a:chExt cy="0" cx="0"/>
        </a:xfrm>
      </p:grpSpPr>
      <p:sp>
        <p:nvSpPr>
          <p:cNvPr id="340" name="Shape 340"/>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341" name="Shape 341"/>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46" name="Shape 346"/>
        <p:cNvGrpSpPr/>
        <p:nvPr/>
      </p:nvGrpSpPr>
      <p:grpSpPr>
        <a:xfrm>
          <a:off y="0" x="0"/>
          <a:ext cy="0" cx="0"/>
          <a:chOff y="0" x="0"/>
          <a:chExt cy="0" cx="0"/>
        </a:xfrm>
      </p:grpSpPr>
      <p:sp>
        <p:nvSpPr>
          <p:cNvPr id="347" name="Shape 347"/>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348" name="Shape 348"/>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53" name="Shape 353"/>
        <p:cNvGrpSpPr/>
        <p:nvPr/>
      </p:nvGrpSpPr>
      <p:grpSpPr>
        <a:xfrm>
          <a:off y="0" x="0"/>
          <a:ext cy="0" cx="0"/>
          <a:chOff y="0" x="0"/>
          <a:chExt cy="0" cx="0"/>
        </a:xfrm>
      </p:grpSpPr>
      <p:sp>
        <p:nvSpPr>
          <p:cNvPr id="354" name="Shape 354"/>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355" name="Shape 355"/>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60" name="Shape 360"/>
        <p:cNvGrpSpPr/>
        <p:nvPr/>
      </p:nvGrpSpPr>
      <p:grpSpPr>
        <a:xfrm>
          <a:off y="0" x="0"/>
          <a:ext cy="0" cx="0"/>
          <a:chOff y="0" x="0"/>
          <a:chExt cy="0" cx="0"/>
        </a:xfrm>
      </p:grpSpPr>
      <p:sp>
        <p:nvSpPr>
          <p:cNvPr id="361" name="Shape 361"/>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362" name="Shape 362"/>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6" name="Shape 56"/>
        <p:cNvGrpSpPr/>
        <p:nvPr/>
      </p:nvGrpSpPr>
      <p:grpSpPr>
        <a:xfrm>
          <a:off y="0" x="0"/>
          <a:ext cy="0" cx="0"/>
          <a:chOff y="0" x="0"/>
          <a:chExt cy="0" cx="0"/>
        </a:xfrm>
      </p:grpSpPr>
      <p:sp>
        <p:nvSpPr>
          <p:cNvPr id="57" name="Shape 57"/>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58" name="Shape 58"/>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rPr lang="en"/>
              <a:t>Low Cost inertial navigation system based on the Raspberry Pi with attached Accel/Gyro/Magn</a:t>
            </a:r>
            <a:r>
              <a:rPr baseline="30000" lang="en"/>
              <a:t>et</a:t>
            </a:r>
            <a:r>
              <a:rPr lang="en"/>
              <a:t>ometer and Barometer to work with or without GPS signal...</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67" name="Shape 367"/>
        <p:cNvGrpSpPr/>
        <p:nvPr/>
      </p:nvGrpSpPr>
      <p:grpSpPr>
        <a:xfrm>
          <a:off y="0" x="0"/>
          <a:ext cy="0" cx="0"/>
          <a:chOff y="0" x="0"/>
          <a:chExt cy="0" cx="0"/>
        </a:xfrm>
      </p:grpSpPr>
      <p:sp>
        <p:nvSpPr>
          <p:cNvPr id="368" name="Shape 368"/>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369" name="Shape 36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74" name="Shape 374"/>
        <p:cNvGrpSpPr/>
        <p:nvPr/>
      </p:nvGrpSpPr>
      <p:grpSpPr>
        <a:xfrm>
          <a:off y="0" x="0"/>
          <a:ext cy="0" cx="0"/>
          <a:chOff y="0" x="0"/>
          <a:chExt cy="0" cx="0"/>
        </a:xfrm>
      </p:grpSpPr>
      <p:sp>
        <p:nvSpPr>
          <p:cNvPr id="375" name="Shape 375"/>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376" name="Shape 376"/>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85" name="Shape 385"/>
        <p:cNvGrpSpPr/>
        <p:nvPr/>
      </p:nvGrpSpPr>
      <p:grpSpPr>
        <a:xfrm>
          <a:off y="0" x="0"/>
          <a:ext cy="0" cx="0"/>
          <a:chOff y="0" x="0"/>
          <a:chExt cy="0" cx="0"/>
        </a:xfrm>
      </p:grpSpPr>
      <p:sp>
        <p:nvSpPr>
          <p:cNvPr id="386" name="Shape 386"/>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387" name="Shape 387"/>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92" name="Shape 392"/>
        <p:cNvGrpSpPr/>
        <p:nvPr/>
      </p:nvGrpSpPr>
      <p:grpSpPr>
        <a:xfrm>
          <a:off y="0" x="0"/>
          <a:ext cy="0" cx="0"/>
          <a:chOff y="0" x="0"/>
          <a:chExt cy="0" cx="0"/>
        </a:xfrm>
      </p:grpSpPr>
      <p:sp>
        <p:nvSpPr>
          <p:cNvPr id="393" name="Shape 393"/>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394" name="Shape 394"/>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99" name="Shape 399"/>
        <p:cNvGrpSpPr/>
        <p:nvPr/>
      </p:nvGrpSpPr>
      <p:grpSpPr>
        <a:xfrm>
          <a:off y="0" x="0"/>
          <a:ext cy="0" cx="0"/>
          <a:chOff y="0" x="0"/>
          <a:chExt cy="0" cx="0"/>
        </a:xfrm>
      </p:grpSpPr>
      <p:sp>
        <p:nvSpPr>
          <p:cNvPr id="400" name="Shape 400"/>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401" name="Shape 401"/>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06" name="Shape 406"/>
        <p:cNvGrpSpPr/>
        <p:nvPr/>
      </p:nvGrpSpPr>
      <p:grpSpPr>
        <a:xfrm>
          <a:off y="0" x="0"/>
          <a:ext cy="0" cx="0"/>
          <a:chOff y="0" x="0"/>
          <a:chExt cy="0" cx="0"/>
        </a:xfrm>
      </p:grpSpPr>
      <p:sp>
        <p:nvSpPr>
          <p:cNvPr id="407" name="Shape 407"/>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408" name="Shape 408"/>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38" name="Shape 438"/>
        <p:cNvGrpSpPr/>
        <p:nvPr/>
      </p:nvGrpSpPr>
      <p:grpSpPr>
        <a:xfrm>
          <a:off y="0" x="0"/>
          <a:ext cy="0" cx="0"/>
          <a:chOff y="0" x="0"/>
          <a:chExt cy="0" cx="0"/>
        </a:xfrm>
      </p:grpSpPr>
      <p:sp>
        <p:nvSpPr>
          <p:cNvPr id="439" name="Shape 439"/>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440" name="Shape 440"/>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45" name="Shape 445"/>
        <p:cNvGrpSpPr/>
        <p:nvPr/>
      </p:nvGrpSpPr>
      <p:grpSpPr>
        <a:xfrm>
          <a:off y="0" x="0"/>
          <a:ext cy="0" cx="0"/>
          <a:chOff y="0" x="0"/>
          <a:chExt cy="0" cx="0"/>
        </a:xfrm>
      </p:grpSpPr>
      <p:sp>
        <p:nvSpPr>
          <p:cNvPr id="446" name="Shape 446"/>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447" name="Shape 447"/>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rPr lang="en"/>
              <a:t>Some outcomes of this project included:</a:t>
            </a:r>
          </a:p>
          <a:p>
            <a:pPr rtl="0" lvl="0">
              <a:spcBef>
                <a:spcPts val="0"/>
              </a:spcBef>
              <a:buNone/>
            </a:pPr>
            <a:r>
              <a:rPr lang="en"/>
              <a:t>	Familiarization with Linux environment</a:t>
            </a:r>
          </a:p>
          <a:p>
            <a:pPr rtl="0" lvl="0">
              <a:spcBef>
                <a:spcPts val="0"/>
              </a:spcBef>
              <a:buNone/>
            </a:pPr>
            <a:r>
              <a:rPr lang="en"/>
              <a:t>	Experience with multithreaded programming </a:t>
            </a:r>
          </a:p>
          <a:p>
            <a:pPr rtl="0" lvl="0" indent="457200">
              <a:spcBef>
                <a:spcPts val="0"/>
              </a:spcBef>
              <a:buNone/>
            </a:pPr>
            <a:r>
              <a:rPr lang="en"/>
              <a:t>Experience interfacing external sensors with single-board computer</a:t>
            </a:r>
          </a:p>
          <a:p>
            <a:pPr rtl="0" lvl="0" indent="457200">
              <a:spcBef>
                <a:spcPts val="0"/>
              </a:spcBef>
              <a:buNone/>
            </a:pPr>
            <a:r>
              <a:rPr lang="en"/>
              <a:t>Determined </a:t>
            </a:r>
            <a:r>
              <a:rPr lang="en">
                <a:solidFill>
                  <a:schemeClr val="dk1"/>
                </a:solidFill>
              </a:rPr>
              <a:t>strengths and </a:t>
            </a:r>
            <a:r>
              <a:rPr lang="en"/>
              <a:t>shortcomings of current-gen MEMS sensors</a:t>
            </a:r>
          </a:p>
          <a:p>
            <a:pPr>
              <a:spcBef>
                <a:spcPts val="0"/>
              </a:spcBef>
              <a:buNone/>
            </a:pPr>
            <a:r>
              <a:rPr lang="en"/>
              <a:t>	A fully-functional data acquisition platform for any future development</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52" name="Shape 452"/>
        <p:cNvGrpSpPr/>
        <p:nvPr/>
      </p:nvGrpSpPr>
      <p:grpSpPr>
        <a:xfrm>
          <a:off y="0" x="0"/>
          <a:ext cy="0" cx="0"/>
          <a:chOff y="0" x="0"/>
          <a:chExt cy="0" cx="0"/>
        </a:xfrm>
      </p:grpSpPr>
      <p:sp>
        <p:nvSpPr>
          <p:cNvPr id="453" name="Shape 453"/>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454" name="Shape 454"/>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indent="0" marL="190500">
              <a:spcBef>
                <a:spcPts val="0"/>
              </a:spcBef>
              <a:buClr>
                <a:schemeClr val="dk1"/>
              </a:buClr>
              <a:buSzPct val="91666"/>
              <a:buFont typeface="Arial"/>
              <a:buNone/>
            </a:pPr>
            <a:r>
              <a:rPr sz="1200" lang="en">
                <a:solidFill>
                  <a:schemeClr val="dk1"/>
                </a:solidFill>
              </a:rPr>
              <a:t>Future project work in this project area could include further investigation into:</a:t>
            </a:r>
          </a:p>
          <a:p>
            <a:pPr rtl="0" lvl="0" indent="-406400" marL="838200">
              <a:spcBef>
                <a:spcPts val="0"/>
              </a:spcBef>
              <a:buClr>
                <a:schemeClr val="dk1"/>
              </a:buClr>
              <a:buSzPct val="100000"/>
              <a:buFont typeface="Arial"/>
              <a:buChar char="●"/>
            </a:pPr>
            <a:r>
              <a:rPr sz="1200" lang="en">
                <a:solidFill>
                  <a:schemeClr val="dk1"/>
                </a:solidFill>
              </a:rPr>
              <a:t>Improving MEMS accelerometer accuracy via hardware or software changes</a:t>
            </a:r>
          </a:p>
          <a:p>
            <a:pPr rtl="0" lvl="0" indent="-406400" marL="838200">
              <a:spcBef>
                <a:spcPts val="0"/>
              </a:spcBef>
              <a:buClr>
                <a:schemeClr val="dk1"/>
              </a:buClr>
              <a:buSzPct val="100000"/>
              <a:buFont typeface="Arial"/>
              <a:buChar char="●"/>
            </a:pPr>
            <a:r>
              <a:rPr sz="1200" lang="en">
                <a:solidFill>
                  <a:schemeClr val="dk1"/>
                </a:solidFill>
              </a:rPr>
              <a:t>Adding an additional sensor to give positioning data indoors</a:t>
            </a:r>
          </a:p>
          <a:p>
            <a:pPr lvl="0" indent="-406400" marL="838200">
              <a:spcBef>
                <a:spcPts val="0"/>
              </a:spcBef>
              <a:buClr>
                <a:schemeClr val="dk1"/>
              </a:buClr>
              <a:buSzPct val="100000"/>
              <a:buFont typeface="Arial"/>
              <a:buChar char="●"/>
            </a:pPr>
            <a:r>
              <a:rPr sz="1200" lang="en">
                <a:solidFill>
                  <a:schemeClr val="dk1"/>
                </a:solidFill>
              </a:rPr>
              <a:t>Setting up a Differential GPS antenna to provide accurate GPS positioning indoors</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59" name="Shape 459"/>
        <p:cNvGrpSpPr/>
        <p:nvPr/>
      </p:nvGrpSpPr>
      <p:grpSpPr>
        <a:xfrm>
          <a:off y="0" x="0"/>
          <a:ext cy="0" cx="0"/>
          <a:chOff y="0" x="0"/>
          <a:chExt cy="0" cx="0"/>
        </a:xfrm>
      </p:grpSpPr>
      <p:sp>
        <p:nvSpPr>
          <p:cNvPr id="460" name="Shape 460"/>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461" name="Shape 461"/>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0" name="Shape 70"/>
        <p:cNvGrpSpPr/>
        <p:nvPr/>
      </p:nvGrpSpPr>
      <p:grpSpPr>
        <a:xfrm>
          <a:off y="0" x="0"/>
          <a:ext cy="0" cx="0"/>
          <a:chOff y="0" x="0"/>
          <a:chExt cy="0" cx="0"/>
        </a:xfrm>
      </p:grpSpPr>
      <p:sp>
        <p:nvSpPr>
          <p:cNvPr id="71" name="Shape 71"/>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72" name="Shape 72"/>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rPr lang="en"/>
              <a:t>Connections via I2C, Serial</a:t>
            </a:r>
          </a:p>
          <a:p>
            <a:pPr rtl="0" lvl="0">
              <a:spcBef>
                <a:spcPts val="0"/>
              </a:spcBef>
              <a:buNone/>
            </a:pPr>
            <a:r>
              <a:rPr lang="en"/>
              <a:t>Notes: Larger labels on bus protocols</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68" name="Shape 468"/>
        <p:cNvGrpSpPr/>
        <p:nvPr/>
      </p:nvGrpSpPr>
      <p:grpSpPr>
        <a:xfrm>
          <a:off y="0" x="0"/>
          <a:ext cy="0" cx="0"/>
          <a:chOff y="0" x="0"/>
          <a:chExt cy="0" cx="0"/>
        </a:xfrm>
      </p:grpSpPr>
      <p:sp>
        <p:nvSpPr>
          <p:cNvPr id="469" name="Shape 469"/>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470" name="Shape 470"/>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75" name="Shape 475"/>
        <p:cNvGrpSpPr/>
        <p:nvPr/>
      </p:nvGrpSpPr>
      <p:grpSpPr>
        <a:xfrm>
          <a:off y="0" x="0"/>
          <a:ext cy="0" cx="0"/>
          <a:chOff y="0" x="0"/>
          <a:chExt cy="0" cx="0"/>
        </a:xfrm>
      </p:grpSpPr>
      <p:sp>
        <p:nvSpPr>
          <p:cNvPr id="476" name="Shape 476"/>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477" name="Shape 477"/>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86" name="Shape 486"/>
        <p:cNvGrpSpPr/>
        <p:nvPr/>
      </p:nvGrpSpPr>
      <p:grpSpPr>
        <a:xfrm>
          <a:off y="0" x="0"/>
          <a:ext cy="0" cx="0"/>
          <a:chOff y="0" x="0"/>
          <a:chExt cy="0" cx="0"/>
        </a:xfrm>
      </p:grpSpPr>
      <p:sp>
        <p:nvSpPr>
          <p:cNvPr id="487" name="Shape 487"/>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488" name="Shape 488"/>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93" name="Shape 493"/>
        <p:cNvGrpSpPr/>
        <p:nvPr/>
      </p:nvGrpSpPr>
      <p:grpSpPr>
        <a:xfrm>
          <a:off y="0" x="0"/>
          <a:ext cy="0" cx="0"/>
          <a:chOff y="0" x="0"/>
          <a:chExt cy="0" cx="0"/>
        </a:xfrm>
      </p:grpSpPr>
      <p:sp>
        <p:nvSpPr>
          <p:cNvPr id="494" name="Shape 494"/>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495" name="Shape 495"/>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00" name="Shape 500"/>
        <p:cNvGrpSpPr/>
        <p:nvPr/>
      </p:nvGrpSpPr>
      <p:grpSpPr>
        <a:xfrm>
          <a:off y="0" x="0"/>
          <a:ext cy="0" cx="0"/>
          <a:chOff y="0" x="0"/>
          <a:chExt cy="0" cx="0"/>
        </a:xfrm>
      </p:grpSpPr>
      <p:sp>
        <p:nvSpPr>
          <p:cNvPr id="501" name="Shape 501"/>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502" name="Shape 502"/>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07" name="Shape 507"/>
        <p:cNvGrpSpPr/>
        <p:nvPr/>
      </p:nvGrpSpPr>
      <p:grpSpPr>
        <a:xfrm>
          <a:off y="0" x="0"/>
          <a:ext cy="0" cx="0"/>
          <a:chOff y="0" x="0"/>
          <a:chExt cy="0" cx="0"/>
        </a:xfrm>
      </p:grpSpPr>
      <p:sp>
        <p:nvSpPr>
          <p:cNvPr id="508" name="Shape 508"/>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509" name="Shape 50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14" name="Shape 514"/>
        <p:cNvGrpSpPr/>
        <p:nvPr/>
      </p:nvGrpSpPr>
      <p:grpSpPr>
        <a:xfrm>
          <a:off y="0" x="0"/>
          <a:ext cy="0" cx="0"/>
          <a:chOff y="0" x="0"/>
          <a:chExt cy="0" cx="0"/>
        </a:xfrm>
      </p:grpSpPr>
      <p:sp>
        <p:nvSpPr>
          <p:cNvPr id="515" name="Shape 515"/>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516" name="Shape 516"/>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23" name="Shape 523"/>
        <p:cNvGrpSpPr/>
        <p:nvPr/>
      </p:nvGrpSpPr>
      <p:grpSpPr>
        <a:xfrm>
          <a:off y="0" x="0"/>
          <a:ext cy="0" cx="0"/>
          <a:chOff y="0" x="0"/>
          <a:chExt cy="0" cx="0"/>
        </a:xfrm>
      </p:grpSpPr>
      <p:sp>
        <p:nvSpPr>
          <p:cNvPr id="524" name="Shape 524"/>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525" name="Shape 525"/>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32" name="Shape 532"/>
        <p:cNvGrpSpPr/>
        <p:nvPr/>
      </p:nvGrpSpPr>
      <p:grpSpPr>
        <a:xfrm>
          <a:off y="0" x="0"/>
          <a:ext cy="0" cx="0"/>
          <a:chOff y="0" x="0"/>
          <a:chExt cy="0" cx="0"/>
        </a:xfrm>
      </p:grpSpPr>
      <p:sp>
        <p:nvSpPr>
          <p:cNvPr id="533" name="Shape 533"/>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534" name="Shape 534"/>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41" name="Shape 541"/>
        <p:cNvGrpSpPr/>
        <p:nvPr/>
      </p:nvGrpSpPr>
      <p:grpSpPr>
        <a:xfrm>
          <a:off y="0" x="0"/>
          <a:ext cy="0" cx="0"/>
          <a:chOff y="0" x="0"/>
          <a:chExt cy="0" cx="0"/>
        </a:xfrm>
      </p:grpSpPr>
      <p:sp>
        <p:nvSpPr>
          <p:cNvPr id="542" name="Shape 54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543" name="Shape 543"/>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8" name="Shape 88"/>
        <p:cNvGrpSpPr/>
        <p:nvPr/>
      </p:nvGrpSpPr>
      <p:grpSpPr>
        <a:xfrm>
          <a:off y="0" x="0"/>
          <a:ext cy="0" cx="0"/>
          <a:chOff y="0" x="0"/>
          <a:chExt cy="0" cx="0"/>
        </a:xfrm>
      </p:grpSpPr>
      <p:sp>
        <p:nvSpPr>
          <p:cNvPr id="89" name="Shape 89"/>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90" name="Shape 90"/>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rPr lang="en"/>
              <a:t>Connections via I2C, Serial</a:t>
            </a:r>
          </a:p>
          <a:p>
            <a:pPr rtl="0" lvl="0">
              <a:spcBef>
                <a:spcPts val="0"/>
              </a:spcBef>
              <a:buNone/>
            </a:pPr>
            <a:r>
              <a:rPr lang="en"/>
              <a:t>Notes: Larger labels on bus protocols</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49" name="Shape 549"/>
        <p:cNvGrpSpPr/>
        <p:nvPr/>
      </p:nvGrpSpPr>
      <p:grpSpPr>
        <a:xfrm>
          <a:off y="0" x="0"/>
          <a:ext cy="0" cx="0"/>
          <a:chOff y="0" x="0"/>
          <a:chExt cy="0" cx="0"/>
        </a:xfrm>
      </p:grpSpPr>
      <p:sp>
        <p:nvSpPr>
          <p:cNvPr id="550" name="Shape 550"/>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551" name="Shape 551"/>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6" name="Shape 106"/>
        <p:cNvGrpSpPr/>
        <p:nvPr/>
      </p:nvGrpSpPr>
      <p:grpSpPr>
        <a:xfrm>
          <a:off y="0" x="0"/>
          <a:ext cy="0" cx="0"/>
          <a:chOff y="0" x="0"/>
          <a:chExt cy="0" cx="0"/>
        </a:xfrm>
      </p:grpSpPr>
      <p:sp>
        <p:nvSpPr>
          <p:cNvPr id="107" name="Shape 107"/>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08" name="Shape 108"/>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rPr lang="en"/>
              <a:t>Connections via I2C, Serial</a:t>
            </a:r>
          </a:p>
          <a:p>
            <a:pPr rtl="0" lvl="0">
              <a:spcBef>
                <a:spcPts val="0"/>
              </a:spcBef>
              <a:buNone/>
            </a:pPr>
            <a:r>
              <a:rPr lang="en"/>
              <a:t>Notes: Larger labels on bus protocols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2" name="Shape 122"/>
        <p:cNvGrpSpPr/>
        <p:nvPr/>
      </p:nvGrpSpPr>
      <p:grpSpPr>
        <a:xfrm>
          <a:off y="0" x="0"/>
          <a:ext cy="0" cx="0"/>
          <a:chOff y="0" x="0"/>
          <a:chExt cy="0" cx="0"/>
        </a:xfrm>
      </p:grpSpPr>
      <p:sp>
        <p:nvSpPr>
          <p:cNvPr id="123" name="Shape 123"/>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24" name="Shape 124"/>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rPr lang="en"/>
              <a:t>Connections via I2C, Serial</a:t>
            </a:r>
          </a:p>
          <a:p>
            <a:pPr rtl="0" lvl="0">
              <a:spcBef>
                <a:spcPts val="0"/>
              </a:spcBef>
              <a:buNone/>
            </a:pPr>
            <a:r>
              <a:rPr lang="en"/>
              <a:t>Notes: Larger labels on bus protocols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7" name="Shape 137"/>
        <p:cNvGrpSpPr/>
        <p:nvPr/>
      </p:nvGrpSpPr>
      <p:grpSpPr>
        <a:xfrm>
          <a:off y="0" x="0"/>
          <a:ext cy="0" cx="0"/>
          <a:chOff y="0" x="0"/>
          <a:chExt cy="0" cx="0"/>
        </a:xfrm>
      </p:grpSpPr>
      <p:sp>
        <p:nvSpPr>
          <p:cNvPr id="138" name="Shape 138"/>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39" name="Shape 139"/>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rPr lang="en"/>
              <a:t>Connections via I2C, Serial</a:t>
            </a:r>
          </a:p>
          <a:p>
            <a:pPr rtl="0" lvl="0">
              <a:spcBef>
                <a:spcPts val="0"/>
              </a:spcBef>
              <a:buNone/>
            </a:pPr>
            <a:r>
              <a:rPr lang="en"/>
              <a:t>Notes: Larger labels on bus protocols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3" name="Shape 153"/>
        <p:cNvGrpSpPr/>
        <p:nvPr/>
      </p:nvGrpSpPr>
      <p:grpSpPr>
        <a:xfrm>
          <a:off y="0" x="0"/>
          <a:ext cy="0" cx="0"/>
          <a:chOff y="0" x="0"/>
          <a:chExt cy="0" cx="0"/>
        </a:xfrm>
      </p:grpSpPr>
      <p:sp>
        <p:nvSpPr>
          <p:cNvPr id="154" name="Shape 154"/>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55" name="Shape 155"/>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rPr lang="en"/>
              <a:t>All sensors and overall system are compact in size and simple to connect</a:t>
            </a:r>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7" name="Shape 7"/>
        <p:cNvGrpSpPr/>
        <p:nvPr/>
      </p:nvGrpSpPr>
      <p:grpSpPr>
        <a:xfrm>
          <a:off y="0" x="0"/>
          <a:ext cy="0" cx="0"/>
          <a:chOff y="0" x="0"/>
          <a:chExt cy="0" cx="0"/>
        </a:xfrm>
      </p:grpSpPr>
      <p:sp>
        <p:nvSpPr>
          <p:cNvPr id="8" name="Shape 8"/>
          <p:cNvSpPr/>
          <p:nvPr/>
        </p:nvSpPr>
        <p:spPr>
          <a:xfrm rot="10800000" flipH="1">
            <a:off y="3980100" x="0"/>
            <a:ext cy="2877899" cx="9144000"/>
          </a:xfrm>
          <a:prstGeom prst="rect">
            <a:avLst/>
          </a:prstGeom>
          <a:solidFill>
            <a:schemeClr val="lt1"/>
          </a:solidFill>
          <a:ln>
            <a:noFill/>
          </a:ln>
        </p:spPr>
        <p:txBody>
          <a:bodyPr bIns="45700" rIns="91425" lIns="91425" tIns="45700" anchor="ctr" anchorCtr="0">
            <a:noAutofit/>
          </a:bodyPr>
          <a:lstStyle/>
          <a:p>
            <a:pPr>
              <a:spcBef>
                <a:spcPts val="0"/>
              </a:spcBef>
              <a:buNone/>
            </a:pPr>
            <a:r>
              <a:t/>
            </a:r>
            <a:endParaRPr/>
          </a:p>
        </p:txBody>
      </p:sp>
      <p:sp>
        <p:nvSpPr>
          <p:cNvPr id="9" name="Shape 9"/>
          <p:cNvSpPr/>
          <p:nvPr/>
        </p:nvSpPr>
        <p:spPr>
          <a:xfrm>
            <a:off y="3190900" x="0"/>
            <a:ext cy="787336" cx="4617372"/>
          </a:xfrm>
          <a:custGeom>
            <a:pathLst>
              <a:path w="4617373" extrusionOk="0" h="1108924">
                <a:moveTo>
                  <a:pt y="1108924" x="1199"/>
                </a:moveTo>
                <a:lnTo>
                  <a:pt y="1108924" x="4617373"/>
                </a:lnTo>
                <a:lnTo>
                  <a:pt y="0" x="0"/>
                </a:lnTo>
                <a:cubicBezTo>
                  <a:pt y="369641" x="400"/>
                  <a:pt y="739283" x="799"/>
                  <a:pt y="1108924" x="1199"/>
                </a:cubicBezTo>
                <a:close/>
              </a:path>
            </a:pathLst>
          </a:custGeom>
          <a:solidFill>
            <a:srgbClr val="FFFFFF">
              <a:alpha val="6666"/>
            </a:srgbClr>
          </a:solidFill>
          <a:ln>
            <a:noFill/>
          </a:ln>
        </p:spPr>
        <p:txBody>
          <a:bodyPr bIns="45700" rIns="91425" lIns="91425" tIns="45700" anchor="ctr" anchorCtr="0">
            <a:noAutofit/>
          </a:bodyPr>
          <a:lstStyle/>
          <a:p>
            <a:pPr>
              <a:spcBef>
                <a:spcPts val="0"/>
              </a:spcBef>
              <a:buNone/>
            </a:pPr>
            <a:r>
              <a:t/>
            </a:r>
            <a:endParaRPr/>
          </a:p>
        </p:txBody>
      </p:sp>
      <p:sp>
        <p:nvSpPr>
          <p:cNvPr id="10" name="Shape 10"/>
          <p:cNvSpPr/>
          <p:nvPr/>
        </p:nvSpPr>
        <p:spPr>
          <a:xfrm rot="10800000" flipH="1">
            <a:off y="3977686" x="0"/>
            <a:ext cy="762385" cx="4617372"/>
          </a:xfrm>
          <a:custGeom>
            <a:pathLst>
              <a:path w="4617373" extrusionOk="0" h="1108924">
                <a:moveTo>
                  <a:pt y="1108924" x="1199"/>
                </a:moveTo>
                <a:lnTo>
                  <a:pt y="1108924" x="4617373"/>
                </a:lnTo>
                <a:lnTo>
                  <a:pt y="0" x="0"/>
                </a:lnTo>
                <a:cubicBezTo>
                  <a:pt y="369641" x="400"/>
                  <a:pt y="739283" x="799"/>
                  <a:pt y="1108924" x="1199"/>
                </a:cubicBezTo>
                <a:close/>
              </a:path>
            </a:pathLst>
          </a:custGeom>
          <a:solidFill>
            <a:schemeClr val="dk1">
              <a:alpha val="7843"/>
            </a:schemeClr>
          </a:solidFill>
          <a:ln>
            <a:noFill/>
          </a:ln>
        </p:spPr>
        <p:txBody>
          <a:bodyPr bIns="45700" rIns="91425" lIns="91425" tIns="45700" anchor="ctr" anchorCtr="0">
            <a:noAutofit/>
          </a:bodyPr>
          <a:lstStyle/>
          <a:p>
            <a:pPr>
              <a:spcBef>
                <a:spcPts val="0"/>
              </a:spcBef>
              <a:buNone/>
            </a:pPr>
            <a:r>
              <a:t/>
            </a:r>
            <a:endParaRPr/>
          </a:p>
        </p:txBody>
      </p:sp>
      <p:sp>
        <p:nvSpPr>
          <p:cNvPr id="11" name="Shape 11"/>
          <p:cNvSpPr txBox="1"/>
          <p:nvPr>
            <p:ph type="ctrTitle"/>
          </p:nvPr>
        </p:nvSpPr>
        <p:spPr>
          <a:xfrm>
            <a:off y="2329190" x="685800"/>
            <a:ext cy="1650900" cx="7772400"/>
          </a:xfrm>
          <a:prstGeom prst="rect">
            <a:avLst/>
          </a:prstGeom>
        </p:spPr>
        <p:txBody>
          <a:bodyPr bIns="91425" rIns="91425" lIns="91425" tIns="91425" anchor="b" anchorCtr="0"/>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p:txBody>
      </p:sp>
      <p:sp>
        <p:nvSpPr>
          <p:cNvPr id="12" name="Shape 12"/>
          <p:cNvSpPr txBox="1"/>
          <p:nvPr>
            <p:ph idx="1" type="subTitle"/>
          </p:nvPr>
        </p:nvSpPr>
        <p:spPr>
          <a:xfrm>
            <a:off y="4124476" x="685800"/>
            <a:ext cy="888899" cx="7772400"/>
          </a:xfrm>
          <a:prstGeom prst="rect">
            <a:avLst/>
          </a:prstGeom>
        </p:spPr>
        <p:txBody>
          <a:bodyPr bIns="91425" rIns="91425" lIns="91425" tIns="91425" anchor="t" anchorCtr="0"/>
          <a:lstStyle>
            <a:lvl1pPr algn="ctr" indent="152400" marL="0">
              <a:spcBef>
                <a:spcPts val="0"/>
              </a:spcBef>
              <a:buClr>
                <a:schemeClr val="dk2"/>
              </a:buClr>
              <a:buSzPct val="100000"/>
              <a:buNone/>
              <a:defRPr sz="2400" i="1">
                <a:solidFill>
                  <a:schemeClr val="dk2"/>
                </a:solidFill>
              </a:defRPr>
            </a:lvl1pPr>
            <a:lvl2pPr algn="ctr" indent="152400" marL="0">
              <a:spcBef>
                <a:spcPts val="0"/>
              </a:spcBef>
              <a:buClr>
                <a:schemeClr val="dk2"/>
              </a:buClr>
              <a:buNone/>
              <a:defRPr i="1">
                <a:solidFill>
                  <a:schemeClr val="dk2"/>
                </a:solidFill>
              </a:defRPr>
            </a:lvl2pPr>
            <a:lvl3pPr algn="ctr" indent="152400" marL="0">
              <a:spcBef>
                <a:spcPts val="0"/>
              </a:spcBef>
              <a:buClr>
                <a:schemeClr val="dk2"/>
              </a:buClr>
              <a:buNone/>
              <a:defRPr i="1">
                <a:solidFill>
                  <a:schemeClr val="dk2"/>
                </a:solidFill>
              </a:defRPr>
            </a:lvl3pPr>
            <a:lvl4pPr algn="ctr" indent="152400" marL="0">
              <a:spcBef>
                <a:spcPts val="0"/>
              </a:spcBef>
              <a:buClr>
                <a:schemeClr val="dk2"/>
              </a:buClr>
              <a:buSzPct val="100000"/>
              <a:buNone/>
              <a:defRPr sz="2400" i="1">
                <a:solidFill>
                  <a:schemeClr val="dk2"/>
                </a:solidFill>
              </a:defRPr>
            </a:lvl4pPr>
            <a:lvl5pPr algn="ctr" indent="152400" marL="0">
              <a:spcBef>
                <a:spcPts val="0"/>
              </a:spcBef>
              <a:buClr>
                <a:schemeClr val="dk2"/>
              </a:buClr>
              <a:buSzPct val="100000"/>
              <a:buNone/>
              <a:defRPr sz="2400" i="1">
                <a:solidFill>
                  <a:schemeClr val="dk2"/>
                </a:solidFill>
              </a:defRPr>
            </a:lvl5pPr>
            <a:lvl6pPr algn="ctr" indent="152400" marL="0">
              <a:spcBef>
                <a:spcPts val="0"/>
              </a:spcBef>
              <a:buClr>
                <a:schemeClr val="dk2"/>
              </a:buClr>
              <a:buSzPct val="100000"/>
              <a:buNone/>
              <a:defRPr sz="2400" i="1">
                <a:solidFill>
                  <a:schemeClr val="dk2"/>
                </a:solidFill>
              </a:defRPr>
            </a:lvl6pPr>
            <a:lvl7pPr algn="ctr" indent="152400" marL="0">
              <a:spcBef>
                <a:spcPts val="0"/>
              </a:spcBef>
              <a:buClr>
                <a:schemeClr val="dk2"/>
              </a:buClr>
              <a:buSzPct val="100000"/>
              <a:buNone/>
              <a:defRPr sz="2400" i="1">
                <a:solidFill>
                  <a:schemeClr val="dk2"/>
                </a:solidFill>
              </a:defRPr>
            </a:lvl7pPr>
            <a:lvl8pPr algn="ctr" indent="152400" marL="0">
              <a:spcBef>
                <a:spcPts val="0"/>
              </a:spcBef>
              <a:buClr>
                <a:schemeClr val="dk2"/>
              </a:buClr>
              <a:buSzPct val="100000"/>
              <a:buNone/>
              <a:defRPr sz="2400" i="1">
                <a:solidFill>
                  <a:schemeClr val="dk2"/>
                </a:solidFill>
              </a:defRPr>
            </a:lvl8pPr>
            <a:lvl9pPr algn="ctr" indent="152400" marL="0">
              <a:spcBef>
                <a:spcPts val="0"/>
              </a:spcBef>
              <a:buClr>
                <a:schemeClr val="dk2"/>
              </a:buClr>
              <a:buSzPct val="100000"/>
              <a:buNone/>
              <a:defRPr sz="2400" i="1">
                <a:solidFill>
                  <a:schemeClr val="dk2"/>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3" name="Shape 13"/>
        <p:cNvGrpSpPr/>
        <p:nvPr/>
      </p:nvGrpSpPr>
      <p:grpSpPr>
        <a:xfrm>
          <a:off y="0" x="0"/>
          <a:ext cy="0" cx="0"/>
          <a:chOff y="0" x="0"/>
          <a:chExt cy="0" cx="0"/>
        </a:xfrm>
      </p:grpSpPr>
      <p:sp>
        <p:nvSpPr>
          <p:cNvPr id="14" name="Shape 14"/>
          <p:cNvSpPr/>
          <p:nvPr/>
        </p:nvSpPr>
        <p:spPr>
          <a:xfrm rot="10800000" flipH="1">
            <a:off y="1550700" x="0"/>
            <a:ext cy="5307299" cx="9144000"/>
          </a:xfrm>
          <a:prstGeom prst="rect">
            <a:avLst/>
          </a:prstGeom>
          <a:solidFill>
            <a:schemeClr val="lt1"/>
          </a:solidFill>
          <a:ln>
            <a:noFill/>
          </a:ln>
        </p:spPr>
        <p:txBody>
          <a:bodyPr bIns="45700" rIns="91425" lIns="91425" tIns="45700" anchor="ctr" anchorCtr="0">
            <a:noAutofit/>
          </a:bodyPr>
          <a:lstStyle/>
          <a:p>
            <a:pPr>
              <a:spcBef>
                <a:spcPts val="0"/>
              </a:spcBef>
              <a:buNone/>
            </a:pPr>
            <a:r>
              <a:t/>
            </a:r>
            <a:endParaRPr/>
          </a:p>
        </p:txBody>
      </p:sp>
      <p:sp>
        <p:nvSpPr>
          <p:cNvPr id="15" name="Shape 15"/>
          <p:cNvSpPr/>
          <p:nvPr/>
        </p:nvSpPr>
        <p:spPr>
          <a:xfrm flipH="1">
            <a:off y="761799" x="4526627"/>
            <a:ext cy="787336" cx="4617372"/>
          </a:xfrm>
          <a:custGeom>
            <a:pathLst>
              <a:path w="4617373" extrusionOk="0" h="1108924">
                <a:moveTo>
                  <a:pt y="1108924" x="1199"/>
                </a:moveTo>
                <a:lnTo>
                  <a:pt y="1108924" x="4617373"/>
                </a:lnTo>
                <a:lnTo>
                  <a:pt y="0" x="0"/>
                </a:lnTo>
                <a:cubicBezTo>
                  <a:pt y="369641" x="400"/>
                  <a:pt y="739283" x="799"/>
                  <a:pt y="1108924" x="1199"/>
                </a:cubicBezTo>
                <a:close/>
              </a:path>
            </a:pathLst>
          </a:custGeom>
          <a:solidFill>
            <a:srgbClr val="FFFFFF">
              <a:alpha val="6666"/>
            </a:srgbClr>
          </a:solidFill>
          <a:ln>
            <a:noFill/>
          </a:ln>
        </p:spPr>
        <p:txBody>
          <a:bodyPr bIns="45700" rIns="91425" lIns="91425" tIns="45700" anchor="ctr" anchorCtr="0">
            <a:noAutofit/>
          </a:bodyPr>
          <a:lstStyle/>
          <a:p>
            <a:pPr>
              <a:spcBef>
                <a:spcPts val="0"/>
              </a:spcBef>
              <a:buNone/>
            </a:pPr>
            <a:r>
              <a:t/>
            </a:r>
            <a:endParaRPr/>
          </a:p>
        </p:txBody>
      </p:sp>
      <p:sp>
        <p:nvSpPr>
          <p:cNvPr id="16" name="Shape 16"/>
          <p:cNvSpPr/>
          <p:nvPr/>
        </p:nvSpPr>
        <p:spPr>
          <a:xfrm rot="10800000">
            <a:off y="1548585" x="4526627"/>
            <a:ext cy="762385" cx="4617372"/>
          </a:xfrm>
          <a:custGeom>
            <a:pathLst>
              <a:path w="4617373" extrusionOk="0" h="1108924">
                <a:moveTo>
                  <a:pt y="1108924" x="1199"/>
                </a:moveTo>
                <a:lnTo>
                  <a:pt y="1108924" x="4617373"/>
                </a:lnTo>
                <a:lnTo>
                  <a:pt y="0" x="0"/>
                </a:lnTo>
                <a:cubicBezTo>
                  <a:pt y="369641" x="400"/>
                  <a:pt y="739283" x="799"/>
                  <a:pt y="1108924" x="1199"/>
                </a:cubicBezTo>
                <a:close/>
              </a:path>
            </a:pathLst>
          </a:custGeom>
          <a:solidFill>
            <a:schemeClr val="dk1">
              <a:alpha val="7843"/>
            </a:schemeClr>
          </a:solidFill>
          <a:ln>
            <a:noFill/>
          </a:ln>
        </p:spPr>
        <p:txBody>
          <a:bodyPr bIns="45700" rIns="91425" lIns="91425" tIns="45700" anchor="ctr" anchorCtr="0">
            <a:noAutofit/>
          </a:bodyPr>
          <a:lstStyle/>
          <a:p>
            <a:pPr>
              <a:spcBef>
                <a:spcPts val="0"/>
              </a:spcBef>
              <a:buNone/>
            </a:pPr>
            <a:r>
              <a:t/>
            </a:r>
            <a:endParaRPr/>
          </a:p>
        </p:txBody>
      </p:sp>
      <p:sp>
        <p:nvSpPr>
          <p:cNvPr id="17" name="Shape 17"/>
          <p:cNvSpPr txBox="1"/>
          <p:nvPr>
            <p:ph type="title"/>
          </p:nvPr>
        </p:nvSpPr>
        <p:spPr>
          <a:xfrm>
            <a:off y="274637" x="457200"/>
            <a:ext cy="1143299" cx="8229600"/>
          </a:xfrm>
          <a:prstGeom prst="rect">
            <a:avLst/>
          </a:prstGeom>
        </p:spPr>
        <p:txBody>
          <a:bodyPr bIns="91425" rIns="91425" lIns="91425" t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8" name="Shape 18"/>
          <p:cNvSpPr txBox="1"/>
          <p:nvPr>
            <p:ph idx="1" type="body"/>
          </p:nvPr>
        </p:nvSpPr>
        <p:spPr>
          <a:xfrm>
            <a:off y="1600200" x="457200"/>
            <a:ext cy="4967700" cx="82296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9" name="Shape 19"/>
        <p:cNvGrpSpPr/>
        <p:nvPr/>
      </p:nvGrpSpPr>
      <p:grpSpPr>
        <a:xfrm>
          <a:off y="0" x="0"/>
          <a:ext cy="0" cx="0"/>
          <a:chOff y="0" x="0"/>
          <a:chExt cy="0" cx="0"/>
        </a:xfrm>
      </p:grpSpPr>
      <p:sp>
        <p:nvSpPr>
          <p:cNvPr id="20" name="Shape 20"/>
          <p:cNvSpPr/>
          <p:nvPr/>
        </p:nvSpPr>
        <p:spPr>
          <a:xfrm rot="10800000" flipH="1">
            <a:off y="1550700" x="0"/>
            <a:ext cy="5307299" cx="9144000"/>
          </a:xfrm>
          <a:prstGeom prst="rect">
            <a:avLst/>
          </a:prstGeom>
          <a:solidFill>
            <a:schemeClr val="lt1"/>
          </a:solidFill>
          <a:ln>
            <a:noFill/>
          </a:ln>
        </p:spPr>
        <p:txBody>
          <a:bodyPr bIns="45700" rIns="91425" lIns="91425" tIns="45700" anchor="ctr" anchorCtr="0">
            <a:noAutofit/>
          </a:bodyPr>
          <a:lstStyle/>
          <a:p>
            <a:pPr>
              <a:spcBef>
                <a:spcPts val="0"/>
              </a:spcBef>
              <a:buNone/>
            </a:pPr>
            <a:r>
              <a:t/>
            </a:r>
            <a:endParaRPr/>
          </a:p>
        </p:txBody>
      </p:sp>
      <p:sp>
        <p:nvSpPr>
          <p:cNvPr id="21" name="Shape 21"/>
          <p:cNvSpPr/>
          <p:nvPr/>
        </p:nvSpPr>
        <p:spPr>
          <a:xfrm rot="10800000">
            <a:off y="1548585" x="4526627"/>
            <a:ext cy="762385" cx="4617372"/>
          </a:xfrm>
          <a:custGeom>
            <a:pathLst>
              <a:path w="4617373" extrusionOk="0" h="1108924">
                <a:moveTo>
                  <a:pt y="1108924" x="1199"/>
                </a:moveTo>
                <a:lnTo>
                  <a:pt y="1108924" x="4617373"/>
                </a:lnTo>
                <a:lnTo>
                  <a:pt y="0" x="0"/>
                </a:lnTo>
                <a:cubicBezTo>
                  <a:pt y="369641" x="400"/>
                  <a:pt y="739283" x="799"/>
                  <a:pt y="1108924" x="1199"/>
                </a:cubicBezTo>
                <a:close/>
              </a:path>
            </a:pathLst>
          </a:custGeom>
          <a:solidFill>
            <a:schemeClr val="dk1">
              <a:alpha val="7843"/>
            </a:schemeClr>
          </a:solidFill>
          <a:ln>
            <a:noFill/>
          </a:ln>
        </p:spPr>
        <p:txBody>
          <a:bodyPr bIns="45700" rIns="91425" lIns="91425" tIns="45700" anchor="ctr" anchorCtr="0">
            <a:noAutofit/>
          </a:bodyPr>
          <a:lstStyle/>
          <a:p>
            <a:pPr>
              <a:spcBef>
                <a:spcPts val="0"/>
              </a:spcBef>
              <a:buNone/>
            </a:pPr>
            <a:r>
              <a:t/>
            </a:r>
            <a:endParaRPr/>
          </a:p>
        </p:txBody>
      </p:sp>
      <p:sp>
        <p:nvSpPr>
          <p:cNvPr id="22" name="Shape 22"/>
          <p:cNvSpPr txBox="1"/>
          <p:nvPr>
            <p:ph type="title"/>
          </p:nvPr>
        </p:nvSpPr>
        <p:spPr>
          <a:xfrm>
            <a:off y="274637" x="457200"/>
            <a:ext cy="1143299" cx="8229600"/>
          </a:xfrm>
          <a:prstGeom prst="rect">
            <a:avLst/>
          </a:prstGeom>
        </p:spPr>
        <p:txBody>
          <a:bodyPr bIns="91425" rIns="91425" lIns="91425" t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3" name="Shape 23"/>
          <p:cNvSpPr txBox="1"/>
          <p:nvPr>
            <p:ph idx="1" type="body"/>
          </p:nvPr>
        </p:nvSpPr>
        <p:spPr>
          <a:xfrm>
            <a:off y="1600200" x="457200"/>
            <a:ext cy="4967700" cx="39945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4" name="Shape 24"/>
          <p:cNvSpPr/>
          <p:nvPr/>
        </p:nvSpPr>
        <p:spPr>
          <a:xfrm flipH="1">
            <a:off y="761799" x="4526627"/>
            <a:ext cy="787336" cx="4617372"/>
          </a:xfrm>
          <a:custGeom>
            <a:pathLst>
              <a:path w="4617373" extrusionOk="0" h="1108924">
                <a:moveTo>
                  <a:pt y="1108924" x="1199"/>
                </a:moveTo>
                <a:lnTo>
                  <a:pt y="1108924" x="4617373"/>
                </a:lnTo>
                <a:lnTo>
                  <a:pt y="0" x="0"/>
                </a:lnTo>
                <a:cubicBezTo>
                  <a:pt y="369641" x="400"/>
                  <a:pt y="739283" x="799"/>
                  <a:pt y="1108924" x="1199"/>
                </a:cubicBezTo>
                <a:close/>
              </a:path>
            </a:pathLst>
          </a:custGeom>
          <a:solidFill>
            <a:srgbClr val="FFFFFF">
              <a:alpha val="6666"/>
            </a:srgbClr>
          </a:solidFill>
          <a:ln>
            <a:noFill/>
          </a:ln>
        </p:spPr>
        <p:txBody>
          <a:bodyPr bIns="45700" rIns="91425" lIns="91425" tIns="45700" anchor="ctr" anchorCtr="0">
            <a:noAutofit/>
          </a:bodyPr>
          <a:lstStyle/>
          <a:p>
            <a:pPr>
              <a:spcBef>
                <a:spcPts val="0"/>
              </a:spcBef>
              <a:buNone/>
            </a:pPr>
            <a:r>
              <a:t/>
            </a:r>
            <a:endParaRPr/>
          </a:p>
        </p:txBody>
      </p:sp>
      <p:sp>
        <p:nvSpPr>
          <p:cNvPr id="25" name="Shape 25"/>
          <p:cNvSpPr txBox="1"/>
          <p:nvPr>
            <p:ph idx="2" type="body"/>
          </p:nvPr>
        </p:nvSpPr>
        <p:spPr>
          <a:xfrm>
            <a:off y="1600200" x="4692273"/>
            <a:ext cy="4967700" cx="39945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6" name="Shape 26"/>
        <p:cNvGrpSpPr/>
        <p:nvPr/>
      </p:nvGrpSpPr>
      <p:grpSpPr>
        <a:xfrm>
          <a:off y="0" x="0"/>
          <a:ext cy="0" cx="0"/>
          <a:chOff y="0" x="0"/>
          <a:chExt cy="0" cx="0"/>
        </a:xfrm>
      </p:grpSpPr>
      <p:sp>
        <p:nvSpPr>
          <p:cNvPr id="27" name="Shape 27"/>
          <p:cNvSpPr/>
          <p:nvPr/>
        </p:nvSpPr>
        <p:spPr>
          <a:xfrm rot="10800000" flipH="1">
            <a:off y="1550700" x="0"/>
            <a:ext cy="5307299" cx="9144000"/>
          </a:xfrm>
          <a:prstGeom prst="rect">
            <a:avLst/>
          </a:prstGeom>
          <a:solidFill>
            <a:schemeClr val="lt1"/>
          </a:solidFill>
          <a:ln>
            <a:noFill/>
          </a:ln>
        </p:spPr>
        <p:txBody>
          <a:bodyPr bIns="45700" rIns="91425" lIns="91425" tIns="45700" anchor="ctr" anchorCtr="0">
            <a:noAutofit/>
          </a:bodyPr>
          <a:lstStyle/>
          <a:p>
            <a:pPr>
              <a:spcBef>
                <a:spcPts val="0"/>
              </a:spcBef>
              <a:buNone/>
            </a:pPr>
            <a:r>
              <a:t/>
            </a:r>
            <a:endParaRPr/>
          </a:p>
        </p:txBody>
      </p:sp>
      <p:sp>
        <p:nvSpPr>
          <p:cNvPr id="28" name="Shape 28"/>
          <p:cNvSpPr/>
          <p:nvPr/>
        </p:nvSpPr>
        <p:spPr>
          <a:xfrm flipH="1">
            <a:off y="761799" x="4526627"/>
            <a:ext cy="787336" cx="4617372"/>
          </a:xfrm>
          <a:custGeom>
            <a:pathLst>
              <a:path w="4617373" extrusionOk="0" h="1108924">
                <a:moveTo>
                  <a:pt y="1108924" x="1199"/>
                </a:moveTo>
                <a:lnTo>
                  <a:pt y="1108924" x="4617373"/>
                </a:lnTo>
                <a:lnTo>
                  <a:pt y="0" x="0"/>
                </a:lnTo>
                <a:cubicBezTo>
                  <a:pt y="369641" x="400"/>
                  <a:pt y="739283" x="799"/>
                  <a:pt y="1108924" x="1199"/>
                </a:cubicBezTo>
                <a:close/>
              </a:path>
            </a:pathLst>
          </a:custGeom>
          <a:solidFill>
            <a:srgbClr val="FFFFFF">
              <a:alpha val="6666"/>
            </a:srgbClr>
          </a:solidFill>
          <a:ln>
            <a:noFill/>
          </a:ln>
        </p:spPr>
        <p:txBody>
          <a:bodyPr bIns="45700" rIns="91425" lIns="91425" tIns="45700" anchor="ctr" anchorCtr="0">
            <a:noAutofit/>
          </a:bodyPr>
          <a:lstStyle/>
          <a:p>
            <a:pPr>
              <a:spcBef>
                <a:spcPts val="0"/>
              </a:spcBef>
              <a:buNone/>
            </a:pPr>
            <a:r>
              <a:t/>
            </a:r>
            <a:endParaRPr/>
          </a:p>
        </p:txBody>
      </p:sp>
      <p:sp>
        <p:nvSpPr>
          <p:cNvPr id="29" name="Shape 29"/>
          <p:cNvSpPr txBox="1"/>
          <p:nvPr>
            <p:ph type="title"/>
          </p:nvPr>
        </p:nvSpPr>
        <p:spPr>
          <a:xfrm>
            <a:off y="274637" x="457200"/>
            <a:ext cy="1143299" cx="8229600"/>
          </a:xfrm>
          <a:prstGeom prst="rect">
            <a:avLst/>
          </a:prstGeom>
        </p:spPr>
        <p:txBody>
          <a:bodyPr bIns="91425" rIns="91425" lIns="91425" t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30" name="Shape 30"/>
          <p:cNvSpPr/>
          <p:nvPr/>
        </p:nvSpPr>
        <p:spPr>
          <a:xfrm rot="10800000">
            <a:off y="1548585" x="4526627"/>
            <a:ext cy="762385" cx="4617372"/>
          </a:xfrm>
          <a:custGeom>
            <a:pathLst>
              <a:path w="4617373" extrusionOk="0" h="1108924">
                <a:moveTo>
                  <a:pt y="1108924" x="1199"/>
                </a:moveTo>
                <a:lnTo>
                  <a:pt y="1108924" x="4617373"/>
                </a:lnTo>
                <a:lnTo>
                  <a:pt y="0" x="0"/>
                </a:lnTo>
                <a:cubicBezTo>
                  <a:pt y="369641" x="400"/>
                  <a:pt y="739283" x="799"/>
                  <a:pt y="1108924" x="1199"/>
                </a:cubicBezTo>
                <a:close/>
              </a:path>
            </a:pathLst>
          </a:custGeom>
          <a:solidFill>
            <a:schemeClr val="dk1">
              <a:alpha val="7843"/>
            </a:schemeClr>
          </a:solidFill>
          <a:ln>
            <a:noFill/>
          </a:ln>
        </p:spPr>
        <p:txBody>
          <a:bodyPr bIns="45700" rIns="91425" lIns="91425" tIns="45700" anchor="ctr" anchorCtr="0">
            <a:noAutofit/>
          </a:bodyPr>
          <a:lstStyle/>
          <a:p>
            <a:pPr>
              <a:spcBef>
                <a:spcPts val="0"/>
              </a:spcBef>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31" name="Shape 31"/>
        <p:cNvGrpSpPr/>
        <p:nvPr/>
      </p:nvGrpSpPr>
      <p:grpSpPr>
        <a:xfrm>
          <a:off y="0" x="0"/>
          <a:ext cy="0" cx="0"/>
          <a:chOff y="0" x="0"/>
          <a:chExt cy="0" cx="0"/>
        </a:xfrm>
      </p:grpSpPr>
      <p:sp>
        <p:nvSpPr>
          <p:cNvPr id="32" name="Shape 32"/>
          <p:cNvSpPr/>
          <p:nvPr/>
        </p:nvSpPr>
        <p:spPr>
          <a:xfrm rot="10800000" flipH="1">
            <a:off y="5883599" x="0"/>
            <a:ext cy="974400" cx="9144000"/>
          </a:xfrm>
          <a:prstGeom prst="rect">
            <a:avLst/>
          </a:prstGeom>
          <a:solidFill>
            <a:schemeClr val="lt1"/>
          </a:solidFill>
          <a:ln>
            <a:noFill/>
          </a:ln>
        </p:spPr>
        <p:txBody>
          <a:bodyPr bIns="45700" rIns="91425" lIns="91425" tIns="45700" anchor="ctr" anchorCtr="0">
            <a:noAutofit/>
          </a:bodyPr>
          <a:lstStyle/>
          <a:p>
            <a:pPr>
              <a:spcBef>
                <a:spcPts val="0"/>
              </a:spcBef>
              <a:buNone/>
            </a:pPr>
            <a:r>
              <a:t/>
            </a:r>
            <a:endParaRPr/>
          </a:p>
        </p:txBody>
      </p:sp>
      <p:sp>
        <p:nvSpPr>
          <p:cNvPr id="33" name="Shape 33"/>
          <p:cNvSpPr/>
          <p:nvPr/>
        </p:nvSpPr>
        <p:spPr>
          <a:xfrm flipH="1">
            <a:off y="5094445" x="4526627"/>
            <a:ext cy="787336" cx="4617372"/>
          </a:xfrm>
          <a:custGeom>
            <a:pathLst>
              <a:path w="4617373" extrusionOk="0" h="1108924">
                <a:moveTo>
                  <a:pt y="1108924" x="1199"/>
                </a:moveTo>
                <a:lnTo>
                  <a:pt y="1108924" x="4617373"/>
                </a:lnTo>
                <a:lnTo>
                  <a:pt y="0" x="0"/>
                </a:lnTo>
                <a:cubicBezTo>
                  <a:pt y="369641" x="400"/>
                  <a:pt y="739283" x="799"/>
                  <a:pt y="1108924" x="1199"/>
                </a:cubicBezTo>
                <a:close/>
              </a:path>
            </a:pathLst>
          </a:custGeom>
          <a:solidFill>
            <a:srgbClr val="FFFFFF">
              <a:alpha val="6666"/>
            </a:srgbClr>
          </a:solidFill>
          <a:ln>
            <a:noFill/>
          </a:ln>
        </p:spPr>
        <p:txBody>
          <a:bodyPr bIns="45700" rIns="91425" lIns="91425" tIns="45700" anchor="ctr" anchorCtr="0">
            <a:noAutofit/>
          </a:bodyPr>
          <a:lstStyle/>
          <a:p>
            <a:pPr>
              <a:spcBef>
                <a:spcPts val="0"/>
              </a:spcBef>
              <a:buNone/>
            </a:pPr>
            <a:r>
              <a:t/>
            </a:r>
            <a:endParaRPr/>
          </a:p>
        </p:txBody>
      </p:sp>
      <p:sp>
        <p:nvSpPr>
          <p:cNvPr id="34" name="Shape 34"/>
          <p:cNvSpPr/>
          <p:nvPr/>
        </p:nvSpPr>
        <p:spPr>
          <a:xfrm rot="10800000">
            <a:off y="5881232" x="4526627"/>
            <a:ext cy="762385" cx="4617372"/>
          </a:xfrm>
          <a:custGeom>
            <a:pathLst>
              <a:path w="4617373" extrusionOk="0" h="1108924">
                <a:moveTo>
                  <a:pt y="1108924" x="1199"/>
                </a:moveTo>
                <a:lnTo>
                  <a:pt y="1108924" x="4617373"/>
                </a:lnTo>
                <a:lnTo>
                  <a:pt y="0" x="0"/>
                </a:lnTo>
                <a:cubicBezTo>
                  <a:pt y="369641" x="400"/>
                  <a:pt y="739283" x="799"/>
                  <a:pt y="1108924" x="1199"/>
                </a:cubicBezTo>
                <a:close/>
              </a:path>
            </a:pathLst>
          </a:custGeom>
          <a:solidFill>
            <a:schemeClr val="dk1">
              <a:alpha val="7843"/>
            </a:schemeClr>
          </a:solidFill>
          <a:ln>
            <a:noFill/>
          </a:ln>
        </p:spPr>
        <p:txBody>
          <a:bodyPr bIns="45700" rIns="91425" lIns="91425" tIns="45700" anchor="ctr" anchorCtr="0">
            <a:noAutofit/>
          </a:bodyPr>
          <a:lstStyle/>
          <a:p>
            <a:pPr>
              <a:spcBef>
                <a:spcPts val="0"/>
              </a:spcBef>
              <a:buNone/>
            </a:pPr>
            <a:r>
              <a:t/>
            </a:r>
            <a:endParaRPr/>
          </a:p>
        </p:txBody>
      </p:sp>
      <p:sp>
        <p:nvSpPr>
          <p:cNvPr id="35" name="Shape 35"/>
          <p:cNvSpPr txBox="1"/>
          <p:nvPr>
            <p:ph idx="1" type="body"/>
          </p:nvPr>
        </p:nvSpPr>
        <p:spPr>
          <a:xfrm>
            <a:off y="5895635" x="457200"/>
            <a:ext cy="673500" cx="8229600"/>
          </a:xfrm>
          <a:prstGeom prst="rect">
            <a:avLst/>
          </a:prstGeom>
        </p:spPr>
        <p:txBody>
          <a:bodyPr bIns="91425" rIns="91425" lIns="91425" tIns="91425" anchor="ctr" anchorCtr="0"/>
          <a:lstStyle>
            <a:lvl1pPr indent="152400">
              <a:spcBef>
                <a:spcPts val="0"/>
              </a:spcBef>
              <a:buClr>
                <a:schemeClr val="dk2"/>
              </a:buClr>
              <a:buSzPct val="100000"/>
              <a:buNone/>
              <a:defRPr sz="2400" i="1">
                <a:solidFill>
                  <a:schemeClr val="dk2"/>
                </a:solidFill>
              </a:defRPr>
            </a:lvl1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36" name="Shape 36"/>
        <p:cNvGrpSpPr/>
        <p:nvPr/>
      </p:nvGrpSpPr>
      <p:grpSpPr>
        <a:xfrm>
          <a:off y="0" x="0"/>
          <a:ext cy="0" cx="0"/>
          <a:chOff y="0" x="0"/>
          <a:chExt cy="0" cx="0"/>
        </a:xfrm>
      </p:grpSpPr>
      <p:sp>
        <p:nvSpPr>
          <p:cNvPr id="37" name="Shape 37"/>
          <p:cNvSpPr/>
          <p:nvPr/>
        </p:nvSpPr>
        <p:spPr>
          <a:xfrm>
            <a:off y="101675" x="6676"/>
            <a:ext cy="6739722" cx="9134130"/>
          </a:xfrm>
          <a:custGeom>
            <a:pathLst>
              <a:path w="9157023" extrusionOk="0" h="6739723">
                <a:moveTo>
                  <a:pt y="0" x="1629"/>
                </a:moveTo>
                <a:lnTo>
                  <a:pt y="4340980" x="9157023"/>
                </a:lnTo>
                <a:lnTo>
                  <a:pt y="6739723" x="1593"/>
                </a:lnTo>
                <a:cubicBezTo>
                  <a:pt y="5123960" x="-3941"/>
                  <a:pt y="1615763" x="7163"/>
                  <a:pt y="0" x="1629"/>
                </a:cubicBezTo>
                <a:close/>
              </a:path>
            </a:pathLst>
          </a:custGeom>
          <a:solidFill>
            <a:srgbClr val="FFFFFF">
              <a:alpha val="6666"/>
            </a:srgbClr>
          </a:solidFill>
          <a:ln>
            <a:noFill/>
          </a:ln>
        </p:spPr>
        <p:txBody>
          <a:bodyPr bIns="45700" rIns="91425" lIns="91425" tIns="45700" anchor="ctr" anchorCtr="0">
            <a:noAutofit/>
          </a:bodyPr>
          <a:lstStyle/>
          <a:p>
            <a:pPr>
              <a:spcBef>
                <a:spcPts val="0"/>
              </a:spcBef>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slideLayouts/slideLayout6.xml" Type="http://schemas.openxmlformats.org/officeDocument/2006/relationships/slideLayout" Id="rId6"/><Relationship Target="../slideLayouts/slideLayout5.xml" Type="http://schemas.openxmlformats.org/officeDocument/2006/relationships/slideLayout" Id="rId5"/><Relationship Target="../theme/theme3.xml" Type="http://schemas.openxmlformats.org/officeDocument/2006/relationships/theme"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accent1"/>
            </a:gs>
            <a:gs pos="100000">
              <a:schemeClr val="dk2"/>
            </a:gs>
          </a:gsLst>
          <a:path path="circle">
            <a:fillToRect t="50%" b="50%" r="50%" l="50%"/>
          </a:path>
          <a:tileRect/>
        </a:gradFill>
      </p:bgPr>
    </p:bg>
    <p:spTree>
      <p:nvGrpSpPr>
        <p:cNvPr id="4" name="Shape 4"/>
        <p:cNvGrpSpPr/>
        <p:nvPr/>
      </p:nvGrpSpPr>
      <p:grpSpPr>
        <a:xfrm>
          <a:off y="0" x="0"/>
          <a:ext cy="0" cx="0"/>
          <a:chOff y="0" x="0"/>
          <a:chExt cy="0" cx="0"/>
        </a:xfrm>
      </p:grpSpPr>
      <p:sp>
        <p:nvSpPr>
          <p:cNvPr id="5" name="Shape 5"/>
          <p:cNvSpPr txBox="1"/>
          <p:nvPr>
            <p:ph type="title"/>
          </p:nvPr>
        </p:nvSpPr>
        <p:spPr>
          <a:xfrm>
            <a:off y="274637" x="457200"/>
            <a:ext cy="1143299" cx="8229600"/>
          </a:xfrm>
          <a:prstGeom prst="rect">
            <a:avLst/>
          </a:prstGeom>
        </p:spPr>
        <p:txBody>
          <a:bodyPr bIns="91425" rIns="91425" lIns="91425" tIns="91425" anchor="ctr" anchorCtr="0"/>
          <a:lstStyle>
            <a:lvl1pPr indent="304800" marL="0">
              <a:spcBef>
                <a:spcPts val="0"/>
              </a:spcBef>
              <a:buClr>
                <a:schemeClr val="lt1"/>
              </a:buClr>
              <a:buSzPct val="100000"/>
              <a:buFont typeface="Georgia"/>
              <a:buNone/>
              <a:defRPr sz="4800">
                <a:solidFill>
                  <a:schemeClr val="lt1"/>
                </a:solidFill>
                <a:latin typeface="Georgia"/>
                <a:ea typeface="Georgia"/>
                <a:cs typeface="Georgia"/>
                <a:sym typeface="Georgia"/>
              </a:defRPr>
            </a:lvl1pPr>
            <a:lvl2pPr indent="304800" marL="0">
              <a:spcBef>
                <a:spcPts val="0"/>
              </a:spcBef>
              <a:buClr>
                <a:schemeClr val="lt1"/>
              </a:buClr>
              <a:buSzPct val="100000"/>
              <a:buFont typeface="Georgia"/>
              <a:buNone/>
              <a:defRPr sz="4800">
                <a:solidFill>
                  <a:schemeClr val="lt1"/>
                </a:solidFill>
                <a:latin typeface="Georgia"/>
                <a:ea typeface="Georgia"/>
                <a:cs typeface="Georgia"/>
                <a:sym typeface="Georgia"/>
              </a:defRPr>
            </a:lvl2pPr>
            <a:lvl3pPr indent="304800" marL="0">
              <a:spcBef>
                <a:spcPts val="0"/>
              </a:spcBef>
              <a:buClr>
                <a:schemeClr val="lt1"/>
              </a:buClr>
              <a:buSzPct val="100000"/>
              <a:buFont typeface="Georgia"/>
              <a:buNone/>
              <a:defRPr sz="4800">
                <a:solidFill>
                  <a:schemeClr val="lt1"/>
                </a:solidFill>
                <a:latin typeface="Georgia"/>
                <a:ea typeface="Georgia"/>
                <a:cs typeface="Georgia"/>
                <a:sym typeface="Georgia"/>
              </a:defRPr>
            </a:lvl3pPr>
            <a:lvl4pPr indent="304800" marL="0">
              <a:spcBef>
                <a:spcPts val="0"/>
              </a:spcBef>
              <a:buClr>
                <a:schemeClr val="lt1"/>
              </a:buClr>
              <a:buSzPct val="100000"/>
              <a:buFont typeface="Georgia"/>
              <a:buNone/>
              <a:defRPr sz="4800">
                <a:solidFill>
                  <a:schemeClr val="lt1"/>
                </a:solidFill>
                <a:latin typeface="Georgia"/>
                <a:ea typeface="Georgia"/>
                <a:cs typeface="Georgia"/>
                <a:sym typeface="Georgia"/>
              </a:defRPr>
            </a:lvl4pPr>
            <a:lvl5pPr indent="304800" marL="0">
              <a:spcBef>
                <a:spcPts val="0"/>
              </a:spcBef>
              <a:buClr>
                <a:schemeClr val="lt1"/>
              </a:buClr>
              <a:buSzPct val="100000"/>
              <a:buFont typeface="Georgia"/>
              <a:buNone/>
              <a:defRPr sz="4800">
                <a:solidFill>
                  <a:schemeClr val="lt1"/>
                </a:solidFill>
                <a:latin typeface="Georgia"/>
                <a:ea typeface="Georgia"/>
                <a:cs typeface="Georgia"/>
                <a:sym typeface="Georgia"/>
              </a:defRPr>
            </a:lvl5pPr>
            <a:lvl6pPr indent="304800" marL="0">
              <a:spcBef>
                <a:spcPts val="0"/>
              </a:spcBef>
              <a:buClr>
                <a:schemeClr val="lt1"/>
              </a:buClr>
              <a:buSzPct val="100000"/>
              <a:buFont typeface="Georgia"/>
              <a:buNone/>
              <a:defRPr sz="4800">
                <a:solidFill>
                  <a:schemeClr val="lt1"/>
                </a:solidFill>
                <a:latin typeface="Georgia"/>
                <a:ea typeface="Georgia"/>
                <a:cs typeface="Georgia"/>
                <a:sym typeface="Georgia"/>
              </a:defRPr>
            </a:lvl6pPr>
            <a:lvl7pPr indent="304800" marL="0">
              <a:spcBef>
                <a:spcPts val="0"/>
              </a:spcBef>
              <a:buClr>
                <a:schemeClr val="lt1"/>
              </a:buClr>
              <a:buSzPct val="100000"/>
              <a:buFont typeface="Georgia"/>
              <a:buNone/>
              <a:defRPr sz="4800">
                <a:solidFill>
                  <a:schemeClr val="lt1"/>
                </a:solidFill>
                <a:latin typeface="Georgia"/>
                <a:ea typeface="Georgia"/>
                <a:cs typeface="Georgia"/>
                <a:sym typeface="Georgia"/>
              </a:defRPr>
            </a:lvl7pPr>
            <a:lvl8pPr indent="304800" marL="0">
              <a:spcBef>
                <a:spcPts val="0"/>
              </a:spcBef>
              <a:buClr>
                <a:schemeClr val="lt1"/>
              </a:buClr>
              <a:buSzPct val="100000"/>
              <a:buFont typeface="Georgia"/>
              <a:buNone/>
              <a:defRPr sz="4800">
                <a:solidFill>
                  <a:schemeClr val="lt1"/>
                </a:solidFill>
                <a:latin typeface="Georgia"/>
                <a:ea typeface="Georgia"/>
                <a:cs typeface="Georgia"/>
                <a:sym typeface="Georgia"/>
              </a:defRPr>
            </a:lvl8pPr>
            <a:lvl9pPr indent="304800" marL="0">
              <a:spcBef>
                <a:spcPts val="0"/>
              </a:spcBef>
              <a:buClr>
                <a:schemeClr val="lt1"/>
              </a:buClr>
              <a:buSzPct val="100000"/>
              <a:buFont typeface="Georgia"/>
              <a:buNone/>
              <a:defRPr sz="4800">
                <a:solidFill>
                  <a:schemeClr val="lt1"/>
                </a:solidFill>
                <a:latin typeface="Georgia"/>
                <a:ea typeface="Georgia"/>
                <a:cs typeface="Georgia"/>
                <a:sym typeface="Georgia"/>
              </a:defRPr>
            </a:lvl9pPr>
          </a:lstStyle>
          <a:p/>
        </p:txBody>
      </p:sp>
      <p:sp>
        <p:nvSpPr>
          <p:cNvPr id="6" name="Shape 6"/>
          <p:cNvSpPr txBox="1"/>
          <p:nvPr>
            <p:ph idx="1" type="body"/>
          </p:nvPr>
        </p:nvSpPr>
        <p:spPr>
          <a:xfrm>
            <a:off y="1600200" x="457200"/>
            <a:ext cy="4967700" cx="8229600"/>
          </a:xfrm>
          <a:prstGeom prst="rect">
            <a:avLst/>
          </a:prstGeom>
        </p:spPr>
        <p:txBody>
          <a:bodyPr bIns="91425" rIns="91425" lIns="91425" tIns="91425" anchor="t" anchorCtr="0"/>
          <a:lstStyle>
            <a:lvl1pPr indent="-152400" marL="342900">
              <a:spcBef>
                <a:spcPts val="600"/>
              </a:spcBef>
              <a:buClr>
                <a:schemeClr val="dk1"/>
              </a:buClr>
              <a:buSzPct val="100000"/>
              <a:buFont typeface="Georgia"/>
              <a:defRPr sz="3000">
                <a:solidFill>
                  <a:schemeClr val="dk1"/>
                </a:solidFill>
                <a:latin typeface="Georgia"/>
                <a:ea typeface="Georgia"/>
                <a:cs typeface="Georgia"/>
                <a:sym typeface="Georgia"/>
              </a:defRPr>
            </a:lvl1pPr>
            <a:lvl2pPr indent="-133350" marL="742950">
              <a:spcBef>
                <a:spcPts val="480"/>
              </a:spcBef>
              <a:buClr>
                <a:schemeClr val="dk1"/>
              </a:buClr>
              <a:buSzPct val="100000"/>
              <a:buFont typeface="Georgia"/>
              <a:defRPr sz="2400">
                <a:solidFill>
                  <a:schemeClr val="dk1"/>
                </a:solidFill>
                <a:latin typeface="Georgia"/>
                <a:ea typeface="Georgia"/>
                <a:cs typeface="Georgia"/>
                <a:sym typeface="Georgia"/>
              </a:defRPr>
            </a:lvl2pPr>
            <a:lvl3pPr indent="-76200" marL="1143000">
              <a:spcBef>
                <a:spcPts val="480"/>
              </a:spcBef>
              <a:buClr>
                <a:schemeClr val="dk1"/>
              </a:buClr>
              <a:buSzPct val="100000"/>
              <a:buFont typeface="Georgia"/>
              <a:defRPr sz="2400">
                <a:solidFill>
                  <a:schemeClr val="dk1"/>
                </a:solidFill>
                <a:latin typeface="Georgia"/>
                <a:ea typeface="Georgia"/>
                <a:cs typeface="Georgia"/>
                <a:sym typeface="Georgia"/>
              </a:defRPr>
            </a:lvl3pPr>
            <a:lvl4pPr indent="-114300" marL="1600200">
              <a:spcBef>
                <a:spcPts val="360"/>
              </a:spcBef>
              <a:buClr>
                <a:schemeClr val="dk1"/>
              </a:buClr>
              <a:buSzPct val="100000"/>
              <a:buFont typeface="Georgia"/>
              <a:defRPr sz="1800">
                <a:solidFill>
                  <a:schemeClr val="dk1"/>
                </a:solidFill>
                <a:latin typeface="Georgia"/>
                <a:ea typeface="Georgia"/>
                <a:cs typeface="Georgia"/>
                <a:sym typeface="Georgia"/>
              </a:defRPr>
            </a:lvl4pPr>
            <a:lvl5pPr indent="-114300" marL="2057400">
              <a:spcBef>
                <a:spcPts val="360"/>
              </a:spcBef>
              <a:buClr>
                <a:schemeClr val="dk1"/>
              </a:buClr>
              <a:buSzPct val="100000"/>
              <a:buFont typeface="Georgia"/>
              <a:defRPr sz="1800">
                <a:solidFill>
                  <a:schemeClr val="dk1"/>
                </a:solidFill>
                <a:latin typeface="Georgia"/>
                <a:ea typeface="Georgia"/>
                <a:cs typeface="Georgia"/>
                <a:sym typeface="Georgia"/>
              </a:defRPr>
            </a:lvl5pPr>
            <a:lvl6pPr indent="-114300" marL="2514600">
              <a:spcBef>
                <a:spcPts val="360"/>
              </a:spcBef>
              <a:buClr>
                <a:schemeClr val="dk1"/>
              </a:buClr>
              <a:buSzPct val="100000"/>
              <a:buFont typeface="Georgia"/>
              <a:defRPr sz="1800">
                <a:solidFill>
                  <a:schemeClr val="dk1"/>
                </a:solidFill>
                <a:latin typeface="Georgia"/>
                <a:ea typeface="Georgia"/>
                <a:cs typeface="Georgia"/>
                <a:sym typeface="Georgia"/>
              </a:defRPr>
            </a:lvl6pPr>
            <a:lvl7pPr indent="-114300" marL="2971800">
              <a:spcBef>
                <a:spcPts val="360"/>
              </a:spcBef>
              <a:buClr>
                <a:schemeClr val="dk1"/>
              </a:buClr>
              <a:buSzPct val="100000"/>
              <a:buFont typeface="Georgia"/>
              <a:defRPr sz="1800">
                <a:solidFill>
                  <a:schemeClr val="dk1"/>
                </a:solidFill>
                <a:latin typeface="Georgia"/>
                <a:ea typeface="Georgia"/>
                <a:cs typeface="Georgia"/>
                <a:sym typeface="Georgia"/>
              </a:defRPr>
            </a:lvl7pPr>
            <a:lvl8pPr indent="-114300" marL="3429000">
              <a:spcBef>
                <a:spcPts val="360"/>
              </a:spcBef>
              <a:buClr>
                <a:schemeClr val="dk1"/>
              </a:buClr>
              <a:buSzPct val="100000"/>
              <a:buFont typeface="Georgia"/>
              <a:defRPr sz="1800">
                <a:solidFill>
                  <a:schemeClr val="dk1"/>
                </a:solidFill>
                <a:latin typeface="Georgia"/>
                <a:ea typeface="Georgia"/>
                <a:cs typeface="Georgia"/>
                <a:sym typeface="Georgia"/>
              </a:defRPr>
            </a:lvl8pPr>
            <a:lvl9pPr indent="-114300" marL="3886200">
              <a:spcBef>
                <a:spcPts val="360"/>
              </a:spcBef>
              <a:buClr>
                <a:schemeClr val="dk1"/>
              </a:buClr>
              <a:buSzPct val="100000"/>
              <a:buFont typeface="Georgia"/>
              <a:defRPr sz="1800">
                <a:solidFill>
                  <a:schemeClr val="dk1"/>
                </a:solidFill>
                <a:latin typeface="Georgia"/>
                <a:ea typeface="Georgia"/>
                <a:cs typeface="Georgia"/>
                <a:sym typeface="Georgia"/>
              </a:defRPr>
            </a:lvl9pPr>
          </a:lstStyle>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 Target="../comments/comment1.xml" Type="http://schemas.openxmlformats.org/officeDocument/2006/relationships/comments" Id="rId3"/></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2.xml" Type="http://schemas.openxmlformats.org/officeDocument/2006/relationships/slideLayout" Id="rId1"/></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2.xml" Type="http://schemas.openxmlformats.org/officeDocument/2006/relationships/slideLayout" Id="rId1"/></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5.xml" Type="http://schemas.openxmlformats.org/officeDocument/2006/relationships/slideLayout" Id="rId1"/><Relationship Target="../media/image04.jpg" Type="http://schemas.openxmlformats.org/officeDocument/2006/relationships/image" Id="rId3"/></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2.xml" Type="http://schemas.openxmlformats.org/officeDocument/2006/relationships/slideLayout" Id="rId1"/><Relationship Target="../media/image05.png" Type="http://schemas.openxmlformats.org/officeDocument/2006/relationships/image" Id="rId3"/></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2.xml" Type="http://schemas.openxmlformats.org/officeDocument/2006/relationships/slideLayout" Id="rId1"/><Relationship Target="../media/image07.png" Type="http://schemas.openxmlformats.org/officeDocument/2006/relationships/image" Id="rId3"/></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5.xml" Type="http://schemas.openxmlformats.org/officeDocument/2006/relationships/slideLayout" Id="rId1"/></Relationships>
</file>

<file path=ppt/slides/_rels/slide16.xml.rels><?xml version="1.0" encoding="UTF-8" standalone="yes"?><Relationships xmlns="http://schemas.openxmlformats.org/package/2006/relationships"><Relationship Target="../notesSlides/notesSlide16.xml" Type="http://schemas.openxmlformats.org/officeDocument/2006/relationships/notesSlide" Id="rId2"/><Relationship Target="../slideLayouts/slideLayout2.xml" Type="http://schemas.openxmlformats.org/officeDocument/2006/relationships/slideLayout" Id="rId1"/><Relationship Target="../media/image33.png" Type="http://schemas.openxmlformats.org/officeDocument/2006/relationships/image" Id="rId3"/></Relationships>
</file>

<file path=ppt/slides/_rels/slide17.xml.rels><?xml version="1.0" encoding="UTF-8" standalone="yes"?><Relationships xmlns="http://schemas.openxmlformats.org/package/2006/relationships"><Relationship Target="../notesSlides/notesSlide17.xml" Type="http://schemas.openxmlformats.org/officeDocument/2006/relationships/notesSlide" Id="rId2"/><Relationship Target="../slideLayouts/slideLayout5.xml" Type="http://schemas.openxmlformats.org/officeDocument/2006/relationships/slideLayout" Id="rId1"/><Relationship Target="../media/image01.png" Type="http://schemas.openxmlformats.org/officeDocument/2006/relationships/image" Id="rId3"/></Relationships>
</file>

<file path=ppt/slides/_rels/slide18.xml.rels><?xml version="1.0" encoding="UTF-8" standalone="yes"?><Relationships xmlns="http://schemas.openxmlformats.org/package/2006/relationships"><Relationship Target="../notesSlides/notesSlide18.xml" Type="http://schemas.openxmlformats.org/officeDocument/2006/relationships/notesSlide" Id="rId2"/><Relationship Target="../slideLayouts/slideLayout5.xml" Type="http://schemas.openxmlformats.org/officeDocument/2006/relationships/slideLayout" Id="rId1"/><Relationship Target="../media/image08.jpg" Type="http://schemas.openxmlformats.org/officeDocument/2006/relationships/image" Id="rId3"/></Relationships>
</file>

<file path=ppt/slides/_rels/slide19.xml.rels><?xml version="1.0" encoding="UTF-8" standalone="yes"?><Relationships xmlns="http://schemas.openxmlformats.org/package/2006/relationships"><Relationship Target="../notesSlides/notesSlide19.xml" Type="http://schemas.openxmlformats.org/officeDocument/2006/relationships/notesSlide" Id="rId2"/><Relationship Target="../slideLayouts/slideLayout5.xml" Type="http://schemas.openxmlformats.org/officeDocument/2006/relationships/slideLayout" Id="rId1"/><Relationship Target="../media/image10.png" Type="http://schemas.openxmlformats.org/officeDocument/2006/relationships/image" Id="rId4"/><Relationship Target="../media/image02.png" Type="http://schemas.openxmlformats.org/officeDocument/2006/relationships/image" Id="rId3"/><Relationship Target="../media/image09.png" Type="http://schemas.openxmlformats.org/officeDocument/2006/relationships/image" Id="rId5"/></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2.xml" Type="http://schemas.openxmlformats.org/officeDocument/2006/relationships/slideLayout" Id="rId1"/></Relationships>
</file>

<file path=ppt/slides/_rels/slide20.xml.rels><?xml version="1.0" encoding="UTF-8" standalone="yes"?><Relationships xmlns="http://schemas.openxmlformats.org/package/2006/relationships"><Relationship Target="../notesSlides/notesSlide20.xml" Type="http://schemas.openxmlformats.org/officeDocument/2006/relationships/notesSlide" Id="rId2"/><Relationship Target="../slideLayouts/slideLayout5.xml" Type="http://schemas.openxmlformats.org/officeDocument/2006/relationships/slideLayout" Id="rId1"/><Relationship Target="../media/image12.png" Type="http://schemas.openxmlformats.org/officeDocument/2006/relationships/image" Id="rId4"/><Relationship Target="../media/image03.png" Type="http://schemas.openxmlformats.org/officeDocument/2006/relationships/image" Id="rId3"/></Relationships>
</file>

<file path=ppt/slides/_rels/slide21.xml.rels><?xml version="1.0" encoding="UTF-8" standalone="yes"?><Relationships xmlns="http://schemas.openxmlformats.org/package/2006/relationships"><Relationship Target="../notesSlides/notesSlide21.xml" Type="http://schemas.openxmlformats.org/officeDocument/2006/relationships/notesSlide" Id="rId2"/><Relationship Target="../slideLayouts/slideLayout2.xml" Type="http://schemas.openxmlformats.org/officeDocument/2006/relationships/slideLayout" Id="rId1"/></Relationships>
</file>

<file path=ppt/slides/_rels/slide22.xml.rels><?xml version="1.0" encoding="UTF-8" standalone="yes"?><Relationships xmlns="http://schemas.openxmlformats.org/package/2006/relationships"><Relationship Target="../notesSlides/notesSlide22.xml" Type="http://schemas.openxmlformats.org/officeDocument/2006/relationships/notesSlide" Id="rId2"/><Relationship Target="../slideLayouts/slideLayout5.xml" Type="http://schemas.openxmlformats.org/officeDocument/2006/relationships/slideLayout" Id="rId1"/></Relationships>
</file>

<file path=ppt/slides/_rels/slide23.xml.rels><?xml version="1.0" encoding="UTF-8" standalone="yes"?><Relationships xmlns="http://schemas.openxmlformats.org/package/2006/relationships"><Relationship Target="../notesSlides/notesSlide23.xml" Type="http://schemas.openxmlformats.org/officeDocument/2006/relationships/notesSlide" Id="rId2"/><Relationship Target="../slideLayouts/slideLayout5.xml" Type="http://schemas.openxmlformats.org/officeDocument/2006/relationships/slideLayout" Id="rId1"/><Relationship Target="../media/image11.png" Type="http://schemas.openxmlformats.org/officeDocument/2006/relationships/image" Id="rId4"/><Relationship Target="../comments/comment2.xml" Type="http://schemas.openxmlformats.org/officeDocument/2006/relationships/comments" Id="rId3"/><Relationship Target="../media/image26.png" Type="http://schemas.openxmlformats.org/officeDocument/2006/relationships/image" Id="rId6"/><Relationship Target="../media/image15.png" Type="http://schemas.openxmlformats.org/officeDocument/2006/relationships/image" Id="rId5"/><Relationship Target="../media/image13.png" Type="http://schemas.openxmlformats.org/officeDocument/2006/relationships/image" Id="rId7"/></Relationships>
</file>

<file path=ppt/slides/_rels/slide24.xml.rels><?xml version="1.0" encoding="UTF-8" standalone="yes"?><Relationships xmlns="http://schemas.openxmlformats.org/package/2006/relationships"><Relationship Target="../notesSlides/notesSlide24.xml" Type="http://schemas.openxmlformats.org/officeDocument/2006/relationships/notesSlide" Id="rId2"/><Relationship Target="../slideLayouts/slideLayout2.xml" Type="http://schemas.openxmlformats.org/officeDocument/2006/relationships/slideLayout" Id="rId1"/></Relationships>
</file>

<file path=ppt/slides/_rels/slide25.xml.rels><?xml version="1.0" encoding="UTF-8" standalone="yes"?><Relationships xmlns="http://schemas.openxmlformats.org/package/2006/relationships"><Relationship Target="../notesSlides/notesSlide25.xml" Type="http://schemas.openxmlformats.org/officeDocument/2006/relationships/notesSlide" Id="rId2"/><Relationship Target="../slideLayouts/slideLayout5.xml" Type="http://schemas.openxmlformats.org/officeDocument/2006/relationships/slideLayout" Id="rId1"/><Relationship Target="../media/image14.png" Type="http://schemas.openxmlformats.org/officeDocument/2006/relationships/image" Id="rId3"/></Relationships>
</file>

<file path=ppt/slides/_rels/slide26.xml.rels><?xml version="1.0" encoding="UTF-8" standalone="yes"?><Relationships xmlns="http://schemas.openxmlformats.org/package/2006/relationships"><Relationship Target="../notesSlides/notesSlide26.xml" Type="http://schemas.openxmlformats.org/officeDocument/2006/relationships/notesSlide" Id="rId2"/><Relationship Target="../slideLayouts/slideLayout5.xml" Type="http://schemas.openxmlformats.org/officeDocument/2006/relationships/slideLayout" Id="rId1"/><Relationship Target="../media/image16.png" Type="http://schemas.openxmlformats.org/officeDocument/2006/relationships/image" Id="rId4"/><Relationship Target="../comments/comment3.xml" Type="http://schemas.openxmlformats.org/officeDocument/2006/relationships/comments" Id="rId3"/></Relationships>
</file>

<file path=ppt/slides/_rels/slide27.xml.rels><?xml version="1.0" encoding="UTF-8" standalone="yes"?><Relationships xmlns="http://schemas.openxmlformats.org/package/2006/relationships"><Relationship Target="../notesSlides/notesSlide27.xml" Type="http://schemas.openxmlformats.org/officeDocument/2006/relationships/notesSlide" Id="rId2"/><Relationship Target="../slideLayouts/slideLayout5.xml" Type="http://schemas.openxmlformats.org/officeDocument/2006/relationships/slideLayout" Id="rId1"/></Relationships>
</file>

<file path=ppt/slides/_rels/slide28.xml.rels><?xml version="1.0" encoding="UTF-8" standalone="yes"?><Relationships xmlns="http://schemas.openxmlformats.org/package/2006/relationships"><Relationship Target="../notesSlides/notesSlide28.xml" Type="http://schemas.openxmlformats.org/officeDocument/2006/relationships/notesSlide" Id="rId2"/><Relationship Target="../slideLayouts/slideLayout2.xml" Type="http://schemas.openxmlformats.org/officeDocument/2006/relationships/slideLayout" Id="rId1"/><Relationship Target="../comments/comment4.xml" Type="http://schemas.openxmlformats.org/officeDocument/2006/relationships/comments" Id="rId3"/></Relationships>
</file>

<file path=ppt/slides/_rels/slide29.xml.rels><?xml version="1.0" encoding="UTF-8" standalone="yes"?><Relationships xmlns="http://schemas.openxmlformats.org/package/2006/relationships"><Relationship Target="../notesSlides/notesSlide29.xml" Type="http://schemas.openxmlformats.org/officeDocument/2006/relationships/notesSlide" Id="rId2"/><Relationship Target="../slideLayouts/slideLayout5.xml" Type="http://schemas.openxmlformats.org/officeDocument/2006/relationships/slideLayout" Id="rId1"/><Relationship Target="../media/image17.png" Type="http://schemas.openxmlformats.org/officeDocument/2006/relationships/image" Id="rId3"/></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2.xml" Type="http://schemas.openxmlformats.org/officeDocument/2006/relationships/slideLayout" Id="rId1"/></Relationships>
</file>

<file path=ppt/slides/_rels/slide30.xml.rels><?xml version="1.0" encoding="UTF-8" standalone="yes"?><Relationships xmlns="http://schemas.openxmlformats.org/package/2006/relationships"><Relationship Target="../notesSlides/notesSlide30.xml" Type="http://schemas.openxmlformats.org/officeDocument/2006/relationships/notesSlide" Id="rId2"/><Relationship Target="../slideLayouts/slideLayout5.xml" Type="http://schemas.openxmlformats.org/officeDocument/2006/relationships/slideLayout" Id="rId1"/><Relationship Target="../media/image18.png" Type="http://schemas.openxmlformats.org/officeDocument/2006/relationships/image" Id="rId3"/></Relationships>
</file>

<file path=ppt/slides/_rels/slide31.xml.rels><?xml version="1.0" encoding="UTF-8" standalone="yes"?><Relationships xmlns="http://schemas.openxmlformats.org/package/2006/relationships"><Relationship Target="../notesSlides/notesSlide31.xml" Type="http://schemas.openxmlformats.org/officeDocument/2006/relationships/notesSlide" Id="rId2"/><Relationship Target="../slideLayouts/slideLayout5.xml" Type="http://schemas.openxmlformats.org/officeDocument/2006/relationships/slideLayout" Id="rId1"/><Relationship Target="../media/image24.png" Type="http://schemas.openxmlformats.org/officeDocument/2006/relationships/image" Id="rId3"/></Relationships>
</file>

<file path=ppt/slides/_rels/slide32.xml.rels><?xml version="1.0" encoding="UTF-8" standalone="yes"?><Relationships xmlns="http://schemas.openxmlformats.org/package/2006/relationships"><Relationship Target="../notesSlides/notesSlide32.xml" Type="http://schemas.openxmlformats.org/officeDocument/2006/relationships/notesSlide" Id="rId2"/><Relationship Target="../slideLayouts/slideLayout5.xml" Type="http://schemas.openxmlformats.org/officeDocument/2006/relationships/slideLayout" Id="rId1"/><Relationship Target="../media/image32.png" Type="http://schemas.openxmlformats.org/officeDocument/2006/relationships/image" Id="rId3"/></Relationships>
</file>

<file path=ppt/slides/_rels/slide33.xml.rels><?xml version="1.0" encoding="UTF-8" standalone="yes"?><Relationships xmlns="http://schemas.openxmlformats.org/package/2006/relationships"><Relationship Target="../notesSlides/notesSlide33.xml" Type="http://schemas.openxmlformats.org/officeDocument/2006/relationships/notesSlide" Id="rId2"/><Relationship Target="../slideLayouts/slideLayout5.xml" Type="http://schemas.openxmlformats.org/officeDocument/2006/relationships/slideLayout" Id="rId1"/><Relationship Target="../comments/comment5.xml" Type="http://schemas.openxmlformats.org/officeDocument/2006/relationships/comments" Id="rId3"/></Relationships>
</file>

<file path=ppt/slides/_rels/slide34.xml.rels><?xml version="1.0" encoding="UTF-8" standalone="yes"?><Relationships xmlns="http://schemas.openxmlformats.org/package/2006/relationships"><Relationship Target="../notesSlides/notesSlide34.xml" Type="http://schemas.openxmlformats.org/officeDocument/2006/relationships/notesSlide" Id="rId2"/><Relationship Target="../slideLayouts/slideLayout2.xml" Type="http://schemas.openxmlformats.org/officeDocument/2006/relationships/slideLayout" Id="rId1"/></Relationships>
</file>

<file path=ppt/slides/_rels/slide35.xml.rels><?xml version="1.0" encoding="UTF-8" standalone="yes"?><Relationships xmlns="http://schemas.openxmlformats.org/package/2006/relationships"><Relationship Target="../notesSlides/notesSlide35.xml" Type="http://schemas.openxmlformats.org/officeDocument/2006/relationships/notesSlide" Id="rId2"/><Relationship Target="../slideLayouts/slideLayout5.xml" Type="http://schemas.openxmlformats.org/officeDocument/2006/relationships/slideLayout" Id="rId1"/></Relationships>
</file>

<file path=ppt/slides/_rels/slide36.xml.rels><?xml version="1.0" encoding="UTF-8" standalone="yes"?><Relationships xmlns="http://schemas.openxmlformats.org/package/2006/relationships"><Relationship Target="../notesSlides/notesSlide36.xml" Type="http://schemas.openxmlformats.org/officeDocument/2006/relationships/notesSlide" Id="rId2"/><Relationship Target="../slideLayouts/slideLayout5.xml" Type="http://schemas.openxmlformats.org/officeDocument/2006/relationships/slideLayout" Id="rId1"/><Relationship Target="../comments/comment6.xml" Type="http://schemas.openxmlformats.org/officeDocument/2006/relationships/comments" Id="rId3"/></Relationships>
</file>

<file path=ppt/slides/_rels/slide37.xml.rels><?xml version="1.0" encoding="UTF-8" standalone="yes"?><Relationships xmlns="http://schemas.openxmlformats.org/package/2006/relationships"><Relationship Target="../notesSlides/notesSlide37.xml" Type="http://schemas.openxmlformats.org/officeDocument/2006/relationships/notesSlide" Id="rId2"/><Relationship Target="../slideLayouts/slideLayout2.xml" Type="http://schemas.openxmlformats.org/officeDocument/2006/relationships/slideLayout" Id="rId1"/><Relationship Target="../comments/comment7.xml" Type="http://schemas.openxmlformats.org/officeDocument/2006/relationships/comments" Id="rId3"/></Relationships>
</file>

<file path=ppt/slides/_rels/slide38.xml.rels><?xml version="1.0" encoding="UTF-8" standalone="yes"?><Relationships xmlns="http://schemas.openxmlformats.org/package/2006/relationships"><Relationship Target="../notesSlides/notesSlide38.xml" Type="http://schemas.openxmlformats.org/officeDocument/2006/relationships/notesSlide" Id="rId2"/><Relationship Target="../slideLayouts/slideLayout2.xml" Type="http://schemas.openxmlformats.org/officeDocument/2006/relationships/slideLayout" Id="rId1"/></Relationships>
</file>

<file path=ppt/slides/_rels/slide39.xml.rels><?xml version="1.0" encoding="UTF-8" standalone="yes"?><Relationships xmlns="http://schemas.openxmlformats.org/package/2006/relationships"><Relationship Target="../notesSlides/notesSlide39.xml" Type="http://schemas.openxmlformats.org/officeDocument/2006/relationships/notesSlide" Id="rId2"/><Relationship Target="../slideLayouts/slideLayout5.xml" Type="http://schemas.openxmlformats.org/officeDocument/2006/relationships/slideLayout" Id="rId1"/><Relationship Target="../comments/comment8.xml" Type="http://schemas.openxmlformats.org/officeDocument/2006/relationships/comments" Id="rId3"/></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5.xml" Type="http://schemas.openxmlformats.org/officeDocument/2006/relationships/slideLayout" Id="rId1"/><Relationship Target="../media/image00.jpg" Type="http://schemas.openxmlformats.org/officeDocument/2006/relationships/image" Id="rId3"/></Relationships>
</file>

<file path=ppt/slides/_rels/slide40.xml.rels><?xml version="1.0" encoding="UTF-8" standalone="yes"?><Relationships xmlns="http://schemas.openxmlformats.org/package/2006/relationships"><Relationship Target="../notesSlides/notesSlide40.xml" Type="http://schemas.openxmlformats.org/officeDocument/2006/relationships/notesSlide" Id="rId2"/><Relationship Target="../slideLayouts/slideLayout2.xml" Type="http://schemas.openxmlformats.org/officeDocument/2006/relationships/slideLayout" Id="rId1"/><Relationship Target="../media/image21.png" Type="http://schemas.openxmlformats.org/officeDocument/2006/relationships/image" Id="rId4"/><Relationship Target="../media/image20.png" Type="http://schemas.openxmlformats.org/officeDocument/2006/relationships/image" Id="rId3"/></Relationships>
</file>

<file path=ppt/slides/_rels/slide41.xml.rels><?xml version="1.0" encoding="UTF-8" standalone="yes"?><Relationships xmlns="http://schemas.openxmlformats.org/package/2006/relationships"><Relationship Target="../notesSlides/notesSlide41.xml" Type="http://schemas.openxmlformats.org/officeDocument/2006/relationships/notesSlide" Id="rId2"/><Relationship Target="../slideLayouts/slideLayout2.xml" Type="http://schemas.openxmlformats.org/officeDocument/2006/relationships/slideLayout" Id="rId1"/></Relationships>
</file>

<file path=ppt/slides/_rels/slide42.xml.rels><?xml version="1.0" encoding="UTF-8" standalone="yes"?><Relationships xmlns="http://schemas.openxmlformats.org/package/2006/relationships"><Relationship Target="../notesSlides/notesSlide42.xml" Type="http://schemas.openxmlformats.org/officeDocument/2006/relationships/notesSlide" Id="rId2"/><Relationship Target="../slideLayouts/slideLayout2.xml" Type="http://schemas.openxmlformats.org/officeDocument/2006/relationships/slideLayout" Id="rId1"/><Relationship Target="../media/image22.jpg" Type="http://schemas.openxmlformats.org/officeDocument/2006/relationships/image" Id="rId4"/><Relationship Target="../media/image19.jpg" Type="http://schemas.openxmlformats.org/officeDocument/2006/relationships/image" Id="rId3"/><Relationship Target="../media/image23.jpg" Type="http://schemas.openxmlformats.org/officeDocument/2006/relationships/image" Id="rId5"/></Relationships>
</file>

<file path=ppt/slides/_rels/slide43.xml.rels><?xml version="1.0" encoding="UTF-8" standalone="yes"?><Relationships xmlns="http://schemas.openxmlformats.org/package/2006/relationships"><Relationship Target="../notesSlides/notesSlide43.xml" Type="http://schemas.openxmlformats.org/officeDocument/2006/relationships/notesSlide" Id="rId2"/><Relationship Target="../slideLayouts/slideLayout2.xml" Type="http://schemas.openxmlformats.org/officeDocument/2006/relationships/slideLayout" Id="rId1"/><Relationship Target="../media/image31.png" Type="http://schemas.openxmlformats.org/officeDocument/2006/relationships/image" Id="rId3"/></Relationships>
</file>

<file path=ppt/slides/_rels/slide44.xml.rels><?xml version="1.0" encoding="UTF-8" standalone="yes"?><Relationships xmlns="http://schemas.openxmlformats.org/package/2006/relationships"><Relationship Target="../notesSlides/notesSlide44.xml" Type="http://schemas.openxmlformats.org/officeDocument/2006/relationships/notesSlide" Id="rId2"/><Relationship Target="../slideLayouts/slideLayout2.xml" Type="http://schemas.openxmlformats.org/officeDocument/2006/relationships/slideLayout" Id="rId1"/></Relationships>
</file>

<file path=ppt/slides/_rels/slide45.xml.rels><?xml version="1.0" encoding="UTF-8" standalone="yes"?><Relationships xmlns="http://schemas.openxmlformats.org/package/2006/relationships"><Relationship Target="../notesSlides/notesSlide45.xml" Type="http://schemas.openxmlformats.org/officeDocument/2006/relationships/notesSlide" Id="rId2"/><Relationship Target="../slideLayouts/slideLayout2.xml" Type="http://schemas.openxmlformats.org/officeDocument/2006/relationships/slideLayout" Id="rId1"/></Relationships>
</file>

<file path=ppt/slides/_rels/slide46.xml.rels><?xml version="1.0" encoding="UTF-8" standalone="yes"?><Relationships xmlns="http://schemas.openxmlformats.org/package/2006/relationships"><Relationship Target="../notesSlides/notesSlide46.xml" Type="http://schemas.openxmlformats.org/officeDocument/2006/relationships/notesSlide" Id="rId2"/><Relationship Target="../slideLayouts/slideLayout2.xml" Type="http://schemas.openxmlformats.org/officeDocument/2006/relationships/slideLayout" Id="rId1"/></Relationships>
</file>

<file path=ppt/slides/_rels/slide47.xml.rels><?xml version="1.0" encoding="UTF-8" standalone="yes"?><Relationships xmlns="http://schemas.openxmlformats.org/package/2006/relationships"><Relationship Target="../notesSlides/notesSlide47.xml" Type="http://schemas.openxmlformats.org/officeDocument/2006/relationships/notesSlide" Id="rId2"/><Relationship Target="../slideLayouts/slideLayout2.xml" Type="http://schemas.openxmlformats.org/officeDocument/2006/relationships/slideLayout" Id="rId1"/><Relationship Target="../media/image28.jpg" Type="http://schemas.openxmlformats.org/officeDocument/2006/relationships/image" Id="rId4"/><Relationship Target="../media/image25.jpg" Type="http://schemas.openxmlformats.org/officeDocument/2006/relationships/image" Id="rId3"/></Relationships>
</file>

<file path=ppt/slides/_rels/slide48.xml.rels><?xml version="1.0" encoding="UTF-8" standalone="yes"?><Relationships xmlns="http://schemas.openxmlformats.org/package/2006/relationships"><Relationship Target="../notesSlides/notesSlide48.xml" Type="http://schemas.openxmlformats.org/officeDocument/2006/relationships/notesSlide" Id="rId2"/><Relationship Target="../slideLayouts/slideLayout2.xml" Type="http://schemas.openxmlformats.org/officeDocument/2006/relationships/slideLayout" Id="rId1"/><Relationship Target="../media/image29.jpg" Type="http://schemas.openxmlformats.org/officeDocument/2006/relationships/image" Id="rId4"/><Relationship Target="../media/image27.jpg" Type="http://schemas.openxmlformats.org/officeDocument/2006/relationships/image" Id="rId3"/></Relationships>
</file>

<file path=ppt/slides/_rels/slide49.xml.rels><?xml version="1.0" encoding="UTF-8" standalone="yes"?><Relationships xmlns="http://schemas.openxmlformats.org/package/2006/relationships"><Relationship Target="../notesSlides/notesSlide49.xml" Type="http://schemas.openxmlformats.org/officeDocument/2006/relationships/notesSlide" Id="rId2"/><Relationship Target="../slideLayouts/slideLayout2.xml" Type="http://schemas.openxmlformats.org/officeDocument/2006/relationships/slideLayout" Id="rId1"/><Relationship Target="../media/image30.jpg" Type="http://schemas.openxmlformats.org/officeDocument/2006/relationships/image" Id="rId4"/><Relationship Target="../media/image27.jpg" Type="http://schemas.openxmlformats.org/officeDocument/2006/relationships/image" Id="rId3"/></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5.xml" Type="http://schemas.openxmlformats.org/officeDocument/2006/relationships/slideLayout" Id="rId1"/><Relationship Target="../media/image01.png" Type="http://schemas.openxmlformats.org/officeDocument/2006/relationships/image" Id="rId4"/><Relationship Target="../media/image00.jpg" Type="http://schemas.openxmlformats.org/officeDocument/2006/relationships/image" Id="rId3"/></Relationships>
</file>

<file path=ppt/slides/_rels/slide50.xml.rels><?xml version="1.0" encoding="UTF-8" standalone="yes"?><Relationships xmlns="http://schemas.openxmlformats.org/package/2006/relationships"><Relationship Target="../notesSlides/notesSlide50.xml" Type="http://schemas.openxmlformats.org/officeDocument/2006/relationships/notesSlide" Id="rId2"/><Relationship Target="../slideLayouts/slideLayout2.xml" Type="http://schemas.openxmlformats.org/officeDocument/2006/relationships/slideLayout" Id="rId1"/><Relationship Target="../media/image34.jpg" Type="http://schemas.openxmlformats.org/officeDocument/2006/relationships/image" Id="rId3"/></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5.xml" Type="http://schemas.openxmlformats.org/officeDocument/2006/relationships/slideLayout" Id="rId1"/><Relationship Target="../media/image02.png" Type="http://schemas.openxmlformats.org/officeDocument/2006/relationships/image" Id="rId4"/><Relationship Target="../media/image00.jpg" Type="http://schemas.openxmlformats.org/officeDocument/2006/relationships/image" Id="rId3"/></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5.xml" Type="http://schemas.openxmlformats.org/officeDocument/2006/relationships/slideLayout" Id="rId1"/><Relationship Target="../media/image03.png" Type="http://schemas.openxmlformats.org/officeDocument/2006/relationships/image" Id="rId4"/><Relationship Target="../media/image00.jpg" Type="http://schemas.openxmlformats.org/officeDocument/2006/relationships/image" Id="rId3"/></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5.xml" Type="http://schemas.openxmlformats.org/officeDocument/2006/relationships/slideLayout" Id="rId1"/><Relationship Target="../media/image33.png" Type="http://schemas.openxmlformats.org/officeDocument/2006/relationships/image" Id="rId4"/><Relationship Target="../media/image00.jpg" Type="http://schemas.openxmlformats.org/officeDocument/2006/relationships/image" Id="rId3"/></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5.xml" Type="http://schemas.openxmlformats.org/officeDocument/2006/relationships/slideLayout" Id="rId1"/><Relationship Target="../media/image06.jpg" Type="http://schemas.openxmlformats.org/officeDocument/2006/relationships/image" Id="rId3"/></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 name="Shape 38"/>
        <p:cNvGrpSpPr/>
        <p:nvPr/>
      </p:nvGrpSpPr>
      <p:grpSpPr>
        <a:xfrm>
          <a:off y="0" x="0"/>
          <a:ext cy="0" cx="0"/>
          <a:chOff y="0" x="0"/>
          <a:chExt cy="0" cx="0"/>
        </a:xfrm>
      </p:grpSpPr>
      <p:sp>
        <p:nvSpPr>
          <p:cNvPr id="39" name="Shape 39"/>
          <p:cNvSpPr txBox="1"/>
          <p:nvPr>
            <p:ph type="ctrTitle"/>
          </p:nvPr>
        </p:nvSpPr>
        <p:spPr>
          <a:xfrm>
            <a:off y="2329190" x="685800"/>
            <a:ext cy="1650900" cx="7772400"/>
          </a:xfrm>
          <a:prstGeom prst="rect">
            <a:avLst/>
          </a:prstGeom>
        </p:spPr>
        <p:txBody>
          <a:bodyPr bIns="91425" rIns="91425" lIns="91425" tIns="91425" anchor="b" anchorCtr="0">
            <a:noAutofit/>
          </a:bodyPr>
          <a:lstStyle/>
          <a:p>
            <a:pPr>
              <a:spcBef>
                <a:spcPts val="0"/>
              </a:spcBef>
              <a:buNone/>
            </a:pPr>
            <a:r>
              <a:rPr lang="en"/>
              <a:t>GPS + Inertial Sensor Fusion</a:t>
            </a:r>
          </a:p>
        </p:txBody>
      </p:sp>
      <p:sp>
        <p:nvSpPr>
          <p:cNvPr id="40" name="Shape 40"/>
          <p:cNvSpPr txBox="1"/>
          <p:nvPr>
            <p:ph idx="1" type="subTitle"/>
          </p:nvPr>
        </p:nvSpPr>
        <p:spPr>
          <a:xfrm>
            <a:off y="4124476" x="685800"/>
            <a:ext cy="888899" cx="7772400"/>
          </a:xfrm>
          <a:prstGeom prst="rect">
            <a:avLst/>
          </a:prstGeom>
        </p:spPr>
        <p:txBody>
          <a:bodyPr bIns="91425" rIns="91425" lIns="91425" tIns="91425" anchor="t" anchorCtr="0">
            <a:noAutofit/>
          </a:bodyPr>
          <a:lstStyle/>
          <a:p>
            <a:pPr rtl="0" lvl="0">
              <a:spcBef>
                <a:spcPts val="0"/>
              </a:spcBef>
              <a:buNone/>
            </a:pPr>
            <a:r>
              <a:rPr lang="en"/>
              <a:t>Aleksey Lykov, William Tarpley, Anton Volkov</a:t>
            </a:r>
          </a:p>
          <a:p>
            <a:pPr rtl="0" lvl="0">
              <a:spcBef>
                <a:spcPts val="0"/>
              </a:spcBef>
              <a:buNone/>
            </a:pPr>
            <a:r>
              <a:t/>
            </a:r>
            <a:endParaRPr/>
          </a:p>
          <a:p>
            <a:pPr>
              <a:spcBef>
                <a:spcPts val="0"/>
              </a:spcBef>
              <a:buNone/>
            </a:pPr>
            <a:r>
              <a:rPr lang="en"/>
              <a:t>May 6, 2014</a:t>
            </a:r>
          </a:p>
        </p:txBody>
      </p:sp>
      <p:sp>
        <p:nvSpPr>
          <p:cNvPr id="41" name="Shape 41"/>
          <p:cNvSpPr txBox="1"/>
          <p:nvPr/>
        </p:nvSpPr>
        <p:spPr>
          <a:xfrm>
            <a:off y="6422400" x="8686800"/>
            <a:ext cy="410400" cx="399900"/>
          </a:xfrm>
          <a:prstGeom prst="rect">
            <a:avLst/>
          </a:prstGeom>
        </p:spPr>
        <p:txBody>
          <a:bodyPr bIns="91425" rIns="91425" lIns="91425" tIns="91425" anchor="t" anchorCtr="0">
            <a:noAutofit/>
          </a:bodyPr>
          <a:lstStyle/>
          <a:p>
            <a:pPr rtl="0" lvl="0">
              <a:spcBef>
                <a:spcPts val="0"/>
              </a:spcBef>
              <a:buNone/>
            </a:pPr>
            <a:r>
              <a:rPr lang="en"/>
              <a:t>1</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6" name="Shape 156"/>
        <p:cNvGrpSpPr/>
        <p:nvPr/>
      </p:nvGrpSpPr>
      <p:grpSpPr>
        <a:xfrm>
          <a:off y="0" x="0"/>
          <a:ext cy="0" cx="0"/>
          <a:chOff y="0" x="0"/>
          <a:chExt cy="0" cx="0"/>
        </a:xfrm>
      </p:grpSpPr>
      <p:sp>
        <p:nvSpPr>
          <p:cNvPr id="157" name="Shape 157"/>
          <p:cNvSpPr txBox="1"/>
          <p:nvPr>
            <p:ph type="title"/>
          </p:nvPr>
        </p:nvSpPr>
        <p:spPr>
          <a:xfrm>
            <a:off y="274637" x="457200"/>
            <a:ext cy="1143299" cx="8229600"/>
          </a:xfrm>
          <a:prstGeom prst="rect">
            <a:avLst/>
          </a:prstGeom>
        </p:spPr>
        <p:txBody>
          <a:bodyPr bIns="91425" rIns="91425" lIns="91425" tIns="91425" anchor="ctr" anchorCtr="0">
            <a:noAutofit/>
          </a:bodyPr>
          <a:lstStyle/>
          <a:p>
            <a:pPr rtl="0" lvl="0">
              <a:spcBef>
                <a:spcPts val="0"/>
              </a:spcBef>
              <a:buNone/>
            </a:pPr>
            <a:r>
              <a:rPr lang="en"/>
              <a:t>Introduction</a:t>
            </a:r>
          </a:p>
        </p:txBody>
      </p:sp>
      <p:sp>
        <p:nvSpPr>
          <p:cNvPr id="158" name="Shape 158"/>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indent="-419100" marL="457200">
              <a:lnSpc>
                <a:spcPct val="150000"/>
              </a:lnSpc>
              <a:spcBef>
                <a:spcPts val="0"/>
              </a:spcBef>
              <a:buClr>
                <a:schemeClr val="dk1"/>
              </a:buClr>
              <a:buSzPct val="100000"/>
              <a:buFont typeface="Arial"/>
              <a:buChar char="●"/>
            </a:pPr>
            <a:r>
              <a:rPr lang="en"/>
              <a:t>Project Overview</a:t>
            </a:r>
          </a:p>
          <a:p>
            <a:pPr rtl="0" lvl="0" indent="-419100" marL="457200">
              <a:lnSpc>
                <a:spcPct val="150000"/>
              </a:lnSpc>
              <a:spcBef>
                <a:spcPts val="0"/>
              </a:spcBef>
              <a:buClr>
                <a:schemeClr val="dk1"/>
              </a:buClr>
              <a:buSzPct val="100000"/>
              <a:buFont typeface="Arial"/>
              <a:buChar char="●"/>
            </a:pPr>
            <a:r>
              <a:rPr b="1" lang="en"/>
              <a:t>Applications</a:t>
            </a:r>
          </a:p>
        </p:txBody>
      </p:sp>
      <p:sp>
        <p:nvSpPr>
          <p:cNvPr id="159" name="Shape 159"/>
          <p:cNvSpPr txBox="1"/>
          <p:nvPr/>
        </p:nvSpPr>
        <p:spPr>
          <a:xfrm>
            <a:off y="6422400" x="8686800"/>
            <a:ext cy="410400" cx="399900"/>
          </a:xfrm>
          <a:prstGeom prst="rect">
            <a:avLst/>
          </a:prstGeom>
        </p:spPr>
        <p:txBody>
          <a:bodyPr bIns="91425" rIns="91425" lIns="91425" tIns="91425" anchor="t" anchorCtr="0">
            <a:noAutofit/>
          </a:bodyPr>
          <a:lstStyle/>
          <a:p>
            <a:pPr rtl="0" lvl="0">
              <a:spcBef>
                <a:spcPts val="0"/>
              </a:spcBef>
              <a:buNone/>
            </a:pPr>
            <a:r>
              <a:rPr lang="en"/>
              <a:t>10</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3" name="Shape 163"/>
        <p:cNvGrpSpPr/>
        <p:nvPr/>
      </p:nvGrpSpPr>
      <p:grpSpPr>
        <a:xfrm>
          <a:off y="0" x="0"/>
          <a:ext cy="0" cx="0"/>
          <a:chOff y="0" x="0"/>
          <a:chExt cy="0" cx="0"/>
        </a:xfrm>
      </p:grpSpPr>
      <p:sp>
        <p:nvSpPr>
          <p:cNvPr id="164" name="Shape 164"/>
          <p:cNvSpPr txBox="1"/>
          <p:nvPr>
            <p:ph type="title"/>
          </p:nvPr>
        </p:nvSpPr>
        <p:spPr>
          <a:xfrm>
            <a:off y="274637" x="457200"/>
            <a:ext cy="1143299" cx="8229600"/>
          </a:xfrm>
          <a:prstGeom prst="rect">
            <a:avLst/>
          </a:prstGeom>
        </p:spPr>
        <p:txBody>
          <a:bodyPr bIns="91425" rIns="91425" lIns="91425" tIns="91425" anchor="ctr" anchorCtr="0">
            <a:noAutofit/>
          </a:bodyPr>
          <a:lstStyle/>
          <a:p>
            <a:pPr rtl="0" lvl="0">
              <a:spcBef>
                <a:spcPts val="0"/>
              </a:spcBef>
              <a:buNone/>
            </a:pPr>
            <a:r>
              <a:rPr lang="en"/>
              <a:t>Theory</a:t>
            </a:r>
          </a:p>
        </p:txBody>
      </p:sp>
      <p:sp>
        <p:nvSpPr>
          <p:cNvPr id="165" name="Shape 165"/>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indent="-419100" marL="457200">
              <a:lnSpc>
                <a:spcPct val="150000"/>
              </a:lnSpc>
              <a:spcBef>
                <a:spcPts val="0"/>
              </a:spcBef>
              <a:buClr>
                <a:schemeClr val="dk1"/>
              </a:buClr>
              <a:buSzPct val="100000"/>
              <a:buFont typeface="Arial"/>
              <a:buChar char="●"/>
            </a:pPr>
            <a:r>
              <a:rPr b="1" lang="en"/>
              <a:t>How the System Works</a:t>
            </a:r>
          </a:p>
          <a:p>
            <a:pPr rtl="0" lvl="0" indent="-419100" marL="457200">
              <a:lnSpc>
                <a:spcPct val="150000"/>
              </a:lnSpc>
              <a:spcBef>
                <a:spcPts val="0"/>
              </a:spcBef>
              <a:buClr>
                <a:schemeClr val="dk1"/>
              </a:buClr>
              <a:buSzPct val="100000"/>
              <a:buFont typeface="Arial"/>
              <a:buChar char="●"/>
            </a:pPr>
            <a:r>
              <a:rPr lang="en"/>
              <a:t>Sensor Fusion</a:t>
            </a:r>
          </a:p>
          <a:p>
            <a:pPr rtl="0" lvl="0" indent="-419100" marL="457200">
              <a:lnSpc>
                <a:spcPct val="150000"/>
              </a:lnSpc>
              <a:spcBef>
                <a:spcPts val="0"/>
              </a:spcBef>
              <a:buClr>
                <a:schemeClr val="dk1"/>
              </a:buClr>
              <a:buSzPct val="100000"/>
              <a:buFont typeface="Arial"/>
              <a:buChar char="●"/>
            </a:pPr>
            <a:r>
              <a:rPr lang="en"/>
              <a:t>Kalman Filtering</a:t>
            </a:r>
          </a:p>
        </p:txBody>
      </p:sp>
      <p:sp>
        <p:nvSpPr>
          <p:cNvPr id="166" name="Shape 166"/>
          <p:cNvSpPr txBox="1"/>
          <p:nvPr/>
        </p:nvSpPr>
        <p:spPr>
          <a:xfrm>
            <a:off y="6422400" x="8686800"/>
            <a:ext cy="410400" cx="399900"/>
          </a:xfrm>
          <a:prstGeom prst="rect">
            <a:avLst/>
          </a:prstGeom>
        </p:spPr>
        <p:txBody>
          <a:bodyPr bIns="91425" rIns="91425" lIns="91425" tIns="91425" anchor="t" anchorCtr="0">
            <a:noAutofit/>
          </a:bodyPr>
          <a:lstStyle/>
          <a:p>
            <a:pPr rtl="0" lvl="0">
              <a:spcBef>
                <a:spcPts val="0"/>
              </a:spcBef>
              <a:buNone/>
            </a:pPr>
            <a:r>
              <a:rPr lang="en"/>
              <a:t>11</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0" name="Shape 170"/>
        <p:cNvGrpSpPr/>
        <p:nvPr/>
      </p:nvGrpSpPr>
      <p:grpSpPr>
        <a:xfrm>
          <a:off y="0" x="0"/>
          <a:ext cy="0" cx="0"/>
          <a:chOff y="0" x="0"/>
          <a:chExt cy="0" cx="0"/>
        </a:xfrm>
      </p:grpSpPr>
      <p:sp>
        <p:nvSpPr>
          <p:cNvPr id="171" name="Shape 171"/>
          <p:cNvSpPr txBox="1"/>
          <p:nvPr>
            <p:ph idx="1" type="body"/>
          </p:nvPr>
        </p:nvSpPr>
        <p:spPr>
          <a:xfrm>
            <a:off y="5895635" x="457200"/>
            <a:ext cy="673500" cx="8229600"/>
          </a:xfrm>
          <a:prstGeom prst="rect">
            <a:avLst/>
          </a:prstGeom>
        </p:spPr>
        <p:txBody>
          <a:bodyPr bIns="91425" rIns="91425" lIns="91425" tIns="91425" anchor="ctr" anchorCtr="0">
            <a:noAutofit/>
          </a:bodyPr>
          <a:lstStyle/>
          <a:p>
            <a:pPr rtl="0" lvl="0">
              <a:spcBef>
                <a:spcPts val="0"/>
              </a:spcBef>
              <a:buNone/>
            </a:pPr>
            <a:r>
              <a:rPr sz="3000" lang="en" i="0"/>
              <a:t>Original System Signal Diagram</a:t>
            </a:r>
          </a:p>
        </p:txBody>
      </p:sp>
      <p:pic>
        <p:nvPicPr>
          <p:cNvPr id="172" name="Shape 172"/>
          <p:cNvPicPr preferRelativeResize="0"/>
          <p:nvPr/>
        </p:nvPicPr>
        <p:blipFill>
          <a:blip r:embed="rId3"/>
          <a:stretch>
            <a:fillRect/>
          </a:stretch>
        </p:blipFill>
        <p:spPr>
          <a:xfrm>
            <a:off y="1084740" x="58762"/>
            <a:ext cy="3659799" cx="9026468"/>
          </a:xfrm>
          <a:prstGeom prst="rect">
            <a:avLst/>
          </a:prstGeom>
        </p:spPr>
      </p:pic>
      <p:sp>
        <p:nvSpPr>
          <p:cNvPr id="173" name="Shape 173"/>
          <p:cNvSpPr txBox="1"/>
          <p:nvPr/>
        </p:nvSpPr>
        <p:spPr>
          <a:xfrm>
            <a:off y="6422400" x="8686800"/>
            <a:ext cy="410400" cx="399900"/>
          </a:xfrm>
          <a:prstGeom prst="rect">
            <a:avLst/>
          </a:prstGeom>
        </p:spPr>
        <p:txBody>
          <a:bodyPr bIns="91425" rIns="91425" lIns="91425" tIns="91425" anchor="t" anchorCtr="0">
            <a:noAutofit/>
          </a:bodyPr>
          <a:lstStyle/>
          <a:p>
            <a:pPr rtl="0" lvl="0">
              <a:spcBef>
                <a:spcPts val="0"/>
              </a:spcBef>
              <a:buNone/>
            </a:pPr>
            <a:r>
              <a:rPr lang="en"/>
              <a:t>12</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7" name="Shape 177"/>
        <p:cNvGrpSpPr/>
        <p:nvPr/>
      </p:nvGrpSpPr>
      <p:grpSpPr>
        <a:xfrm>
          <a:off y="0" x="0"/>
          <a:ext cy="0" cx="0"/>
          <a:chOff y="0" x="0"/>
          <a:chExt cy="0" cx="0"/>
        </a:xfrm>
      </p:grpSpPr>
      <p:sp>
        <p:nvSpPr>
          <p:cNvPr id="178" name="Shape 178"/>
          <p:cNvSpPr txBox="1"/>
          <p:nvPr>
            <p:ph type="title"/>
          </p:nvPr>
        </p:nvSpPr>
        <p:spPr>
          <a:xfrm>
            <a:off y="274637" x="457200"/>
            <a:ext cy="1143299" cx="8229600"/>
          </a:xfrm>
          <a:prstGeom prst="rect">
            <a:avLst/>
          </a:prstGeom>
        </p:spPr>
        <p:txBody>
          <a:bodyPr bIns="91425" rIns="91425" lIns="91425" tIns="91425" anchor="ctr" anchorCtr="0">
            <a:noAutofit/>
          </a:bodyPr>
          <a:lstStyle/>
          <a:p>
            <a:pPr rtl="0" lvl="0">
              <a:spcBef>
                <a:spcPts val="0"/>
              </a:spcBef>
              <a:buNone/>
            </a:pPr>
            <a:r>
              <a:rPr lang="en"/>
              <a:t>Theory</a:t>
            </a:r>
          </a:p>
        </p:txBody>
      </p:sp>
      <p:sp>
        <p:nvSpPr>
          <p:cNvPr id="179" name="Shape 179"/>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indent="-419100" marL="457200">
              <a:lnSpc>
                <a:spcPct val="150000"/>
              </a:lnSpc>
              <a:spcBef>
                <a:spcPts val="0"/>
              </a:spcBef>
              <a:buClr>
                <a:schemeClr val="dk1"/>
              </a:buClr>
              <a:buSzPct val="100000"/>
              <a:buFont typeface="Arial"/>
              <a:buChar char="●"/>
            </a:pPr>
            <a:r>
              <a:rPr lang="en"/>
              <a:t>How the System Works</a:t>
            </a:r>
          </a:p>
          <a:p>
            <a:pPr rtl="0" lvl="0" indent="-419100" marL="457200">
              <a:lnSpc>
                <a:spcPct val="150000"/>
              </a:lnSpc>
              <a:spcBef>
                <a:spcPts val="0"/>
              </a:spcBef>
              <a:buClr>
                <a:schemeClr val="dk1"/>
              </a:buClr>
              <a:buSzPct val="100000"/>
              <a:buFont typeface="Arial"/>
              <a:buChar char="●"/>
            </a:pPr>
            <a:r>
              <a:rPr b="1" lang="en"/>
              <a:t>Sensor Fusion</a:t>
            </a:r>
          </a:p>
          <a:p>
            <a:pPr rtl="0" lvl="0" indent="-419100" marL="457200">
              <a:lnSpc>
                <a:spcPct val="150000"/>
              </a:lnSpc>
              <a:spcBef>
                <a:spcPts val="0"/>
              </a:spcBef>
              <a:buClr>
                <a:schemeClr val="dk1"/>
              </a:buClr>
              <a:buSzPct val="100000"/>
              <a:buFont typeface="Arial"/>
              <a:buChar char="●"/>
            </a:pPr>
            <a:r>
              <a:rPr lang="en"/>
              <a:t>Kalman Filtering</a:t>
            </a:r>
          </a:p>
        </p:txBody>
      </p:sp>
      <p:sp>
        <p:nvSpPr>
          <p:cNvPr id="180" name="Shape 180"/>
          <p:cNvSpPr txBox="1"/>
          <p:nvPr/>
        </p:nvSpPr>
        <p:spPr>
          <a:xfrm>
            <a:off y="6422400" x="8686800"/>
            <a:ext cy="410400" cx="399900"/>
          </a:xfrm>
          <a:prstGeom prst="rect">
            <a:avLst/>
          </a:prstGeom>
        </p:spPr>
        <p:txBody>
          <a:bodyPr bIns="91425" rIns="91425" lIns="91425" tIns="91425" anchor="t" anchorCtr="0">
            <a:noAutofit/>
          </a:bodyPr>
          <a:lstStyle/>
          <a:p>
            <a:pPr rtl="0" lvl="0">
              <a:spcBef>
                <a:spcPts val="0"/>
              </a:spcBef>
              <a:buNone/>
            </a:pPr>
            <a:r>
              <a:rPr lang="en"/>
              <a:t>13</a:t>
            </a:r>
          </a:p>
        </p:txBody>
      </p:sp>
      <p:pic>
        <p:nvPicPr>
          <p:cNvPr id="181" name="Shape 181"/>
          <p:cNvPicPr preferRelativeResize="0"/>
          <p:nvPr/>
        </p:nvPicPr>
        <p:blipFill>
          <a:blip r:embed="rId3"/>
          <a:stretch>
            <a:fillRect/>
          </a:stretch>
        </p:blipFill>
        <p:spPr>
          <a:xfrm>
            <a:off y="2398229" x="3977252"/>
            <a:ext cy="3732974" cx="5166746"/>
          </a:xfrm>
          <a:prstGeom prst="rect">
            <a:avLst/>
          </a:prstGeom>
        </p:spPr>
      </p:pic>
      <p:sp>
        <p:nvSpPr>
          <p:cNvPr id="182" name="Shape 182"/>
          <p:cNvSpPr txBox="1"/>
          <p:nvPr/>
        </p:nvSpPr>
        <p:spPr>
          <a:xfrm>
            <a:off y="6131200" x="7336675"/>
            <a:ext cy="362999" cx="3657600"/>
          </a:xfrm>
          <a:prstGeom prst="rect">
            <a:avLst/>
          </a:prstGeom>
        </p:spPr>
        <p:txBody>
          <a:bodyPr bIns="91425" rIns="91425" lIns="91425" tIns="91425" anchor="t" anchorCtr="0">
            <a:noAutofit/>
          </a:bodyPr>
          <a:lstStyle/>
          <a:p>
            <a:pPr rtl="0" lvl="0">
              <a:spcBef>
                <a:spcPts val="0"/>
              </a:spcBef>
              <a:buNone/>
            </a:pPr>
            <a:r>
              <a:rPr sz="1100" lang="en" i="1">
                <a:solidFill>
                  <a:schemeClr val="dk1"/>
                </a:solidFill>
              </a:rPr>
              <a:t>Source: Ruhr University</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6" name="Shape 186"/>
        <p:cNvGrpSpPr/>
        <p:nvPr/>
      </p:nvGrpSpPr>
      <p:grpSpPr>
        <a:xfrm>
          <a:off y="0" x="0"/>
          <a:ext cy="0" cx="0"/>
          <a:chOff y="0" x="0"/>
          <a:chExt cy="0" cx="0"/>
        </a:xfrm>
      </p:grpSpPr>
      <p:sp>
        <p:nvSpPr>
          <p:cNvPr id="187" name="Shape 187"/>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indent="-419100" marL="457200">
              <a:lnSpc>
                <a:spcPct val="150000"/>
              </a:lnSpc>
              <a:spcBef>
                <a:spcPts val="0"/>
              </a:spcBef>
              <a:buClr>
                <a:schemeClr val="dk1"/>
              </a:buClr>
              <a:buSzPct val="100000"/>
              <a:buFont typeface="Arial"/>
              <a:buChar char="●"/>
            </a:pPr>
            <a:r>
              <a:rPr lang="en"/>
              <a:t>How the System Works</a:t>
            </a:r>
          </a:p>
          <a:p>
            <a:pPr rtl="0" lvl="0" indent="-419100" marL="457200">
              <a:lnSpc>
                <a:spcPct val="150000"/>
              </a:lnSpc>
              <a:spcBef>
                <a:spcPts val="0"/>
              </a:spcBef>
              <a:buClr>
                <a:schemeClr val="dk1"/>
              </a:buClr>
              <a:buSzPct val="100000"/>
              <a:buFont typeface="Arial"/>
              <a:buChar char="●"/>
            </a:pPr>
            <a:r>
              <a:rPr lang="en"/>
              <a:t>Sensor Fusion</a:t>
            </a:r>
          </a:p>
          <a:p>
            <a:pPr rtl="0" lvl="0" indent="-419100" marL="457200">
              <a:lnSpc>
                <a:spcPct val="150000"/>
              </a:lnSpc>
              <a:spcBef>
                <a:spcPts val="0"/>
              </a:spcBef>
              <a:buClr>
                <a:schemeClr val="dk1"/>
              </a:buClr>
              <a:buSzPct val="100000"/>
              <a:buFont typeface="Arial"/>
              <a:buChar char="●"/>
            </a:pPr>
            <a:r>
              <a:rPr b="1" lang="en"/>
              <a:t>Kalman Filtering</a:t>
            </a:r>
            <a:r>
              <a:rPr lang="en"/>
              <a:t> </a:t>
            </a:r>
            <a:r>
              <a:rPr baseline="30000" lang="en"/>
              <a:t>[1]</a:t>
            </a:r>
          </a:p>
        </p:txBody>
      </p:sp>
      <p:sp>
        <p:nvSpPr>
          <p:cNvPr id="188" name="Shape 188"/>
          <p:cNvSpPr txBox="1"/>
          <p:nvPr>
            <p:ph type="title"/>
          </p:nvPr>
        </p:nvSpPr>
        <p:spPr>
          <a:xfrm>
            <a:off y="274637" x="457200"/>
            <a:ext cy="1143299" cx="8229600"/>
          </a:xfrm>
          <a:prstGeom prst="rect">
            <a:avLst/>
          </a:prstGeom>
        </p:spPr>
        <p:txBody>
          <a:bodyPr bIns="91425" rIns="91425" lIns="91425" tIns="91425" anchor="ctr" anchorCtr="0">
            <a:noAutofit/>
          </a:bodyPr>
          <a:lstStyle/>
          <a:p>
            <a:pPr rtl="0" lvl="0">
              <a:spcBef>
                <a:spcPts val="0"/>
              </a:spcBef>
              <a:buNone/>
            </a:pPr>
            <a:r>
              <a:rPr lang="en"/>
              <a:t>Theory</a:t>
            </a:r>
          </a:p>
        </p:txBody>
      </p:sp>
      <p:pic>
        <p:nvPicPr>
          <p:cNvPr id="189" name="Shape 189"/>
          <p:cNvPicPr preferRelativeResize="0"/>
          <p:nvPr/>
        </p:nvPicPr>
        <p:blipFill>
          <a:blip r:embed="rId3"/>
          <a:stretch>
            <a:fillRect/>
          </a:stretch>
        </p:blipFill>
        <p:spPr>
          <a:xfrm>
            <a:off y="3699975" x="1513825"/>
            <a:ext cy="2655487" cx="6116349"/>
          </a:xfrm>
          <a:prstGeom prst="rect">
            <a:avLst/>
          </a:prstGeom>
        </p:spPr>
      </p:pic>
      <p:sp>
        <p:nvSpPr>
          <p:cNvPr id="190" name="Shape 190"/>
          <p:cNvSpPr txBox="1"/>
          <p:nvPr/>
        </p:nvSpPr>
        <p:spPr>
          <a:xfrm>
            <a:off y="6355475" x="5197658"/>
            <a:ext cy="609599" cx="2432400"/>
          </a:xfrm>
          <a:prstGeom prst="rect">
            <a:avLst/>
          </a:prstGeom>
        </p:spPr>
        <p:txBody>
          <a:bodyPr bIns="91425" rIns="91425" lIns="91425" tIns="91425" anchor="t" anchorCtr="0">
            <a:noAutofit/>
          </a:bodyPr>
          <a:lstStyle/>
          <a:p>
            <a:pPr rtl="0" lvl="0">
              <a:spcBef>
                <a:spcPts val="0"/>
              </a:spcBef>
              <a:buNone/>
            </a:pPr>
            <a:r>
              <a:rPr sz="1100" lang="en" i="1">
                <a:solidFill>
                  <a:schemeClr val="dk1"/>
                </a:solidFill>
              </a:rPr>
              <a:t>Source: University of North Carolina</a:t>
            </a:r>
          </a:p>
        </p:txBody>
      </p:sp>
      <p:sp>
        <p:nvSpPr>
          <p:cNvPr id="191" name="Shape 191"/>
          <p:cNvSpPr txBox="1"/>
          <p:nvPr/>
        </p:nvSpPr>
        <p:spPr>
          <a:xfrm>
            <a:off y="6422400" x="8686800"/>
            <a:ext cy="410400" cx="399900"/>
          </a:xfrm>
          <a:prstGeom prst="rect">
            <a:avLst/>
          </a:prstGeom>
        </p:spPr>
        <p:txBody>
          <a:bodyPr bIns="91425" rIns="91425" lIns="91425" tIns="91425" anchor="t" anchorCtr="0">
            <a:noAutofit/>
          </a:bodyPr>
          <a:lstStyle/>
          <a:p>
            <a:pPr rtl="0" lvl="0">
              <a:spcBef>
                <a:spcPts val="0"/>
              </a:spcBef>
              <a:buNone/>
            </a:pPr>
            <a:r>
              <a:rPr lang="en"/>
              <a:t>14</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5" name="Shape 195"/>
        <p:cNvGrpSpPr/>
        <p:nvPr/>
      </p:nvGrpSpPr>
      <p:grpSpPr>
        <a:xfrm>
          <a:off y="0" x="0"/>
          <a:ext cy="0" cx="0"/>
          <a:chOff y="0" x="0"/>
          <a:chExt cy="0" cx="0"/>
        </a:xfrm>
      </p:grpSpPr>
      <p:sp>
        <p:nvSpPr>
          <p:cNvPr id="196" name="Shape 196"/>
          <p:cNvSpPr txBox="1"/>
          <p:nvPr>
            <p:ph idx="1" type="body"/>
          </p:nvPr>
        </p:nvSpPr>
        <p:spPr>
          <a:xfrm>
            <a:off y="5895635" x="457200"/>
            <a:ext cy="673500" cx="8229600"/>
          </a:xfrm>
          <a:prstGeom prst="rect">
            <a:avLst/>
          </a:prstGeom>
        </p:spPr>
        <p:txBody>
          <a:bodyPr bIns="91425" rIns="91425" lIns="91425" tIns="91425" anchor="ctr" anchorCtr="0">
            <a:noAutofit/>
          </a:bodyPr>
          <a:lstStyle/>
          <a:p>
            <a:pPr rtl="0" lvl="0">
              <a:spcBef>
                <a:spcPts val="0"/>
              </a:spcBef>
              <a:buNone/>
            </a:pPr>
            <a:r>
              <a:rPr sz="3000" lang="en" i="0"/>
              <a:t>System Requirements</a:t>
            </a:r>
          </a:p>
        </p:txBody>
      </p:sp>
      <p:sp>
        <p:nvSpPr>
          <p:cNvPr id="197" name="Shape 197"/>
          <p:cNvSpPr txBox="1"/>
          <p:nvPr/>
        </p:nvSpPr>
        <p:spPr>
          <a:xfrm>
            <a:off y="6422400" x="8686800"/>
            <a:ext cy="410400" cx="399900"/>
          </a:xfrm>
          <a:prstGeom prst="rect">
            <a:avLst/>
          </a:prstGeom>
        </p:spPr>
        <p:txBody>
          <a:bodyPr bIns="91425" rIns="91425" lIns="91425" tIns="91425" anchor="t" anchorCtr="0">
            <a:noAutofit/>
          </a:bodyPr>
          <a:lstStyle/>
          <a:p>
            <a:pPr rtl="0" lvl="0">
              <a:spcBef>
                <a:spcPts val="0"/>
              </a:spcBef>
              <a:buNone/>
            </a:pPr>
            <a:r>
              <a:rPr lang="en"/>
              <a:t>15</a:t>
            </a:r>
          </a:p>
        </p:txBody>
      </p:sp>
      <p:graphicFrame>
        <p:nvGraphicFramePr>
          <p:cNvPr id="198" name="Shape 198"/>
          <p:cNvGraphicFramePr/>
          <p:nvPr/>
        </p:nvGraphicFramePr>
        <p:xfrm>
          <a:off y="374075" x="142825"/>
          <a:ext cy="3000000" cx="3000000"/>
        </p:xfrm>
        <a:graphic>
          <a:graphicData uri="http://schemas.openxmlformats.org/drawingml/2006/table">
            <a:tbl>
              <a:tblPr>
                <a:noFill/>
                <a:tableStyleId>{BAA69F31-BCFD-43D1-899E-0D9FEBF833F8}</a:tableStyleId>
              </a:tblPr>
              <a:tblGrid>
                <a:gridCol w="4429175"/>
                <a:gridCol w="4429175"/>
              </a:tblGrid>
              <a:tr h="453075">
                <a:tc gridSpan="2">
                  <a:txBody>
                    <a:bodyPr>
                      <a:noAutofit/>
                    </a:bodyPr>
                    <a:lstStyle/>
                    <a:p>
                      <a:pPr rtl="0" lvl="0">
                        <a:spcBef>
                          <a:spcPts val="0"/>
                        </a:spcBef>
                        <a:buNone/>
                      </a:pPr>
                      <a:r>
                        <a:rPr b="1" sz="2000" lang="en">
                          <a:latin typeface="Georgia"/>
                          <a:ea typeface="Georgia"/>
                          <a:cs typeface="Georgia"/>
                          <a:sym typeface="Georgia"/>
                        </a:rPr>
                        <a:t>Specifications:</a:t>
                      </a:r>
                    </a:p>
                  </a:txBody>
                  <a:tcPr marR="91425" marB="91425" marT="91425" marL="91425">
                    <a:solidFill>
                      <a:srgbClr val="FFFFFF"/>
                    </a:solidFill>
                  </a:tcPr>
                </a:tc>
                <a:tc hMerge="1"/>
              </a:tr>
              <a:tr h="453075">
                <a:tc>
                  <a:txBody>
                    <a:bodyPr>
                      <a:noAutofit/>
                    </a:bodyPr>
                    <a:lstStyle/>
                    <a:p>
                      <a:pPr rtl="0" lvl="0">
                        <a:spcBef>
                          <a:spcPts val="0"/>
                        </a:spcBef>
                        <a:buNone/>
                      </a:pPr>
                      <a:r>
                        <a:rPr sz="2000" lang="en">
                          <a:latin typeface="Georgia"/>
                          <a:ea typeface="Georgia"/>
                          <a:cs typeface="Georgia"/>
                          <a:sym typeface="Georgia"/>
                        </a:rPr>
                        <a:t>After 60 seconds without GPS, error within 5% or 1 meter of true distance</a:t>
                      </a:r>
                    </a:p>
                  </a:txBody>
                  <a:tcPr marR="91425" marB="91425" marT="91425" marL="91425">
                    <a:solidFill>
                      <a:srgbClr val="FFFFFF"/>
                    </a:solidFill>
                  </a:tcPr>
                </a:tc>
                <a:tc>
                  <a:txBody>
                    <a:bodyPr>
                      <a:noAutofit/>
                    </a:bodyPr>
                    <a:lstStyle/>
                    <a:p>
                      <a:pPr rtl="0" lvl="0">
                        <a:spcBef>
                          <a:spcPts val="0"/>
                        </a:spcBef>
                        <a:buNone/>
                      </a:pPr>
                      <a:r>
                        <a:rPr sz="2000" lang="en">
                          <a:solidFill>
                            <a:schemeClr val="dk1"/>
                          </a:solidFill>
                          <a:latin typeface="Georgia"/>
                          <a:ea typeface="Georgia"/>
                          <a:cs typeface="Georgia"/>
                          <a:sym typeface="Georgia"/>
                        </a:rPr>
                        <a:t>With GPS, less than 5% error from true distance traveled</a:t>
                      </a:r>
                    </a:p>
                  </a:txBody>
                  <a:tcPr marR="91425" marB="91425" marT="91425" marL="91425">
                    <a:solidFill>
                      <a:srgbClr val="FFFFFF"/>
                    </a:solidFill>
                  </a:tcPr>
                </a:tc>
              </a:tr>
              <a:tr h="453075">
                <a:tc>
                  <a:txBody>
                    <a:bodyPr>
                      <a:noAutofit/>
                    </a:bodyPr>
                    <a:lstStyle/>
                    <a:p>
                      <a:pPr rtl="0" lvl="0">
                        <a:spcBef>
                          <a:spcPts val="0"/>
                        </a:spcBef>
                        <a:buNone/>
                      </a:pPr>
                      <a:r>
                        <a:rPr sz="2000" lang="en">
                          <a:solidFill>
                            <a:schemeClr val="dk1"/>
                          </a:solidFill>
                          <a:latin typeface="Georgia"/>
                          <a:ea typeface="Georgia"/>
                          <a:cs typeface="Georgia"/>
                          <a:sym typeface="Georgia"/>
                        </a:rPr>
                        <a:t>Acceleration data taken at a minimum of 100 Hz</a:t>
                      </a:r>
                    </a:p>
                  </a:txBody>
                  <a:tcPr marR="91425" marB="91425" marT="91425" marL="91425">
                    <a:solidFill>
                      <a:srgbClr val="FFFFFF"/>
                    </a:solidFill>
                  </a:tcPr>
                </a:tc>
                <a:tc>
                  <a:txBody>
                    <a:bodyPr>
                      <a:noAutofit/>
                    </a:bodyPr>
                    <a:lstStyle/>
                    <a:p>
                      <a:pPr rtl="0" lvl="0">
                        <a:spcBef>
                          <a:spcPts val="0"/>
                        </a:spcBef>
                        <a:buNone/>
                      </a:pPr>
                      <a:r>
                        <a:rPr sz="2000" lang="en">
                          <a:solidFill>
                            <a:schemeClr val="dk1"/>
                          </a:solidFill>
                          <a:latin typeface="Georgia"/>
                          <a:ea typeface="Georgia"/>
                          <a:cs typeface="Georgia"/>
                          <a:sym typeface="Georgia"/>
                        </a:rPr>
                        <a:t>GPS data taken at a minimum of 1 Hz when GPS signal present</a:t>
                      </a:r>
                    </a:p>
                  </a:txBody>
                  <a:tcPr marR="91425" marB="91425" marT="91425" marL="91425">
                    <a:solidFill>
                      <a:srgbClr val="FFFFFF"/>
                    </a:solidFill>
                  </a:tcPr>
                </a:tc>
              </a:tr>
              <a:tr h="736275">
                <a:tc>
                  <a:txBody>
                    <a:bodyPr>
                      <a:noAutofit/>
                    </a:bodyPr>
                    <a:lstStyle/>
                    <a:p>
                      <a:pPr rtl="0" lvl="0">
                        <a:spcBef>
                          <a:spcPts val="0"/>
                        </a:spcBef>
                        <a:buNone/>
                      </a:pPr>
                      <a:r>
                        <a:rPr sz="2000" lang="en">
                          <a:solidFill>
                            <a:schemeClr val="dk1"/>
                          </a:solidFill>
                          <a:latin typeface="Georgia"/>
                          <a:ea typeface="Georgia"/>
                          <a:cs typeface="Georgia"/>
                          <a:sym typeface="Georgia"/>
                        </a:rPr>
                        <a:t>Operate without lapses in data for a minimum of 2 hours on battery</a:t>
                      </a:r>
                    </a:p>
                  </a:txBody>
                  <a:tcPr marR="91425" marB="91425" marT="91425" marL="91425">
                    <a:solidFill>
                      <a:srgbClr val="FFFFFF"/>
                    </a:solidFill>
                  </a:tcPr>
                </a:tc>
                <a:tc>
                  <a:txBody>
                    <a:bodyPr>
                      <a:noAutofit/>
                    </a:bodyPr>
                    <a:lstStyle/>
                    <a:p>
                      <a:pPr rtl="0" lvl="0">
                        <a:spcBef>
                          <a:spcPts val="0"/>
                        </a:spcBef>
                        <a:buNone/>
                      </a:pPr>
                      <a:r>
                        <a:rPr sz="2000" lang="en">
                          <a:solidFill>
                            <a:schemeClr val="dk1"/>
                          </a:solidFill>
                          <a:latin typeface="Georgia"/>
                          <a:ea typeface="Georgia"/>
                          <a:cs typeface="Georgia"/>
                          <a:sym typeface="Georgia"/>
                        </a:rPr>
                        <a:t>Implement an onboard Kalman filter for acceleration correction</a:t>
                      </a:r>
                    </a:p>
                  </a:txBody>
                  <a:tcPr marR="91425" marB="91425" marT="91425" marL="91425">
                    <a:solidFill>
                      <a:srgbClr val="FFFFFF"/>
                    </a:solidFill>
                  </a:tcPr>
                </a:tc>
              </a:tr>
              <a:tr h="320650">
                <a:tc>
                  <a:txBody>
                    <a:bodyPr>
                      <a:noAutofit/>
                    </a:bodyPr>
                    <a:lstStyle/>
                    <a:p>
                      <a:pPr rtl="0" lvl="0">
                        <a:spcBef>
                          <a:spcPts val="0"/>
                        </a:spcBef>
                        <a:buNone/>
                      </a:pPr>
                      <a:r>
                        <a:rPr sz="2000" lang="en">
                          <a:solidFill>
                            <a:schemeClr val="dk1"/>
                          </a:solidFill>
                          <a:latin typeface="Georgia"/>
                          <a:ea typeface="Georgia"/>
                          <a:cs typeface="Georgia"/>
                          <a:sym typeface="Georgia"/>
                        </a:rPr>
                        <a:t>Correct INS measurements with GPS</a:t>
                      </a:r>
                    </a:p>
                  </a:txBody>
                  <a:tcPr marR="91425" marB="91425" marT="91425" marL="91425">
                    <a:solidFill>
                      <a:srgbClr val="FFFFFF"/>
                    </a:solidFill>
                  </a:tcPr>
                </a:tc>
                <a:tc>
                  <a:txBody>
                    <a:bodyPr>
                      <a:noAutofit/>
                    </a:bodyPr>
                    <a:lstStyle/>
                    <a:p>
                      <a:pPr rtl="0" lvl="0">
                        <a:spcBef>
                          <a:spcPts val="0"/>
                        </a:spcBef>
                        <a:buNone/>
                      </a:pPr>
                      <a:r>
                        <a:rPr sz="2000" lang="en">
                          <a:solidFill>
                            <a:schemeClr val="dk1"/>
                          </a:solidFill>
                          <a:latin typeface="Georgia"/>
                          <a:ea typeface="Georgia"/>
                          <a:cs typeface="Georgia"/>
                          <a:sym typeface="Georgia"/>
                        </a:rPr>
                        <a:t>Save all Accel and GPS data to file</a:t>
                      </a:r>
                    </a:p>
                  </a:txBody>
                  <a:tcPr marR="91425" marB="91425" marT="91425" marL="91425">
                    <a:solidFill>
                      <a:srgbClr val="FFFFFF"/>
                    </a:solidFill>
                  </a:tcPr>
                </a:tc>
              </a:tr>
              <a:tr h="341425">
                <a:tc>
                  <a:txBody>
                    <a:bodyPr>
                      <a:noAutofit/>
                    </a:bodyPr>
                    <a:lstStyle/>
                    <a:p>
                      <a:pPr rtl="0" lvl="0">
                        <a:spcBef>
                          <a:spcPts val="0"/>
                        </a:spcBef>
                        <a:buNone/>
                      </a:pPr>
                      <a:r>
                        <a:rPr sz="2000" lang="en">
                          <a:solidFill>
                            <a:schemeClr val="dk1"/>
                          </a:solidFill>
                          <a:latin typeface="Georgia"/>
                          <a:ea typeface="Georgia"/>
                          <a:cs typeface="Georgia"/>
                          <a:sym typeface="Georgia"/>
                        </a:rPr>
                        <a:t>Start data acquisition within 30 s</a:t>
                      </a:r>
                    </a:p>
                  </a:txBody>
                  <a:tcPr marR="91425" marB="91425" marT="91425" marL="91425">
                    <a:solidFill>
                      <a:srgbClr val="FFFFFF"/>
                    </a:solidFill>
                  </a:tcPr>
                </a:tc>
                <a:tc>
                  <a:txBody>
                    <a:bodyPr>
                      <a:noAutofit/>
                    </a:bodyPr>
                    <a:lstStyle/>
                    <a:p>
                      <a:pPr rtl="0" lvl="0">
                        <a:spcBef>
                          <a:spcPts val="0"/>
                        </a:spcBef>
                        <a:buNone/>
                      </a:pPr>
                      <a:r>
                        <a:rPr sz="2000" lang="en">
                          <a:solidFill>
                            <a:schemeClr val="dk1"/>
                          </a:solidFill>
                          <a:latin typeface="Georgia"/>
                          <a:ea typeface="Georgia"/>
                          <a:cs typeface="Georgia"/>
                          <a:sym typeface="Georgia"/>
                        </a:rPr>
                        <a:t>Accel FS: ±2g, ±4g, ±8g, or ±16g</a:t>
                      </a:r>
                    </a:p>
                  </a:txBody>
                  <a:tcPr marR="91425" marB="91425" marT="91425" marL="91425">
                    <a:solidFill>
                      <a:srgbClr val="FFFFFF"/>
                    </a:solidFill>
                  </a:tcPr>
                </a:tc>
              </a:tr>
              <a:tr h="424525">
                <a:tc>
                  <a:txBody>
                    <a:bodyPr>
                      <a:noAutofit/>
                    </a:bodyPr>
                    <a:lstStyle/>
                    <a:p>
                      <a:pPr rtl="0" lvl="0">
                        <a:spcBef>
                          <a:spcPts val="0"/>
                        </a:spcBef>
                        <a:buNone/>
                      </a:pPr>
                      <a:r>
                        <a:rPr sz="2000" lang="en">
                          <a:solidFill>
                            <a:schemeClr val="dk1"/>
                          </a:solidFill>
                          <a:latin typeface="Georgia"/>
                          <a:ea typeface="Georgia"/>
                          <a:cs typeface="Georgia"/>
                          <a:sym typeface="Georgia"/>
                        </a:rPr>
                        <a:t>Alert user to GPS loss</a:t>
                      </a:r>
                    </a:p>
                  </a:txBody>
                  <a:tcPr marR="91425" marB="91425" marT="91425" marL="91425">
                    <a:solidFill>
                      <a:srgbClr val="FFFFFF"/>
                    </a:solidFill>
                  </a:tcPr>
                </a:tc>
                <a:tc>
                  <a:txBody>
                    <a:bodyPr>
                      <a:noAutofit/>
                    </a:bodyPr>
                    <a:lstStyle/>
                    <a:p>
                      <a:pPr rtl="0" lvl="0">
                        <a:spcBef>
                          <a:spcPts val="0"/>
                        </a:spcBef>
                        <a:buNone/>
                      </a:pPr>
                      <a:r>
                        <a:rPr sz="2000" lang="en">
                          <a:solidFill>
                            <a:schemeClr val="dk1"/>
                          </a:solidFill>
                          <a:latin typeface="Georgia"/>
                          <a:ea typeface="Georgia"/>
                          <a:cs typeface="Georgia"/>
                          <a:sym typeface="Georgia"/>
                        </a:rPr>
                        <a:t>Gyro FS: ±250°/s</a:t>
                      </a:r>
                    </a:p>
                  </a:txBody>
                  <a:tcPr marR="91425" marB="91425" marT="91425" marL="91425">
                    <a:solidFill>
                      <a:srgbClr val="FFFFFF"/>
                    </a:solidFill>
                  </a:tcPr>
                </a:tc>
              </a:tr>
              <a:tr h="802925">
                <a:tc>
                  <a:txBody>
                    <a:bodyPr>
                      <a:noAutofit/>
                    </a:bodyPr>
                    <a:lstStyle/>
                    <a:p>
                      <a:pPr rtl="0" lvl="0">
                        <a:spcBef>
                          <a:spcPts val="0"/>
                        </a:spcBef>
                        <a:buNone/>
                      </a:pPr>
                      <a:r>
                        <a:rPr sz="2000" lang="en">
                          <a:solidFill>
                            <a:schemeClr val="dk1"/>
                          </a:solidFill>
                          <a:latin typeface="Georgia"/>
                          <a:ea typeface="Georgia"/>
                          <a:cs typeface="Georgia"/>
                          <a:sym typeface="Georgia"/>
                        </a:rPr>
                        <a:t>Reacquire GPS signal within 30 s in unobstructed environment</a:t>
                      </a:r>
                    </a:p>
                  </a:txBody>
                  <a:tcPr marR="91425" marB="91425" marT="91425" marL="91425">
                    <a:solidFill>
                      <a:srgbClr val="FFFFFF"/>
                    </a:solidFill>
                  </a:tcPr>
                </a:tc>
                <a:tc>
                  <a:txBody>
                    <a:bodyPr>
                      <a:noAutofit/>
                    </a:bodyPr>
                    <a:lstStyle/>
                    <a:p>
                      <a:pPr rtl="0" lvl="0">
                        <a:spcBef>
                          <a:spcPts val="0"/>
                        </a:spcBef>
                        <a:buNone/>
                      </a:pPr>
                      <a:r>
                        <a:rPr sz="2000" lang="en">
                          <a:solidFill>
                            <a:schemeClr val="dk1"/>
                          </a:solidFill>
                          <a:latin typeface="Georgia"/>
                          <a:ea typeface="Georgia"/>
                          <a:cs typeface="Georgia"/>
                          <a:sym typeface="Georgia"/>
                        </a:rPr>
                        <a:t>Implement real-time display of displacement on LCD</a:t>
                      </a:r>
                    </a:p>
                  </a:txBody>
                  <a:tcPr marR="91425" marB="91425" marT="91425" marL="91425">
                    <a:solidFill>
                      <a:srgbClr val="FFFFFF"/>
                    </a:solidFill>
                  </a:tcPr>
                </a:tc>
              </a:tr>
            </a:tbl>
          </a:graphicData>
        </a:graphic>
      </p:graphicFrame>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2" name="Shape 202"/>
        <p:cNvGrpSpPr/>
        <p:nvPr/>
      </p:nvGrpSpPr>
      <p:grpSpPr>
        <a:xfrm>
          <a:off y="0" x="0"/>
          <a:ext cy="0" cx="0"/>
          <a:chOff y="0" x="0"/>
          <a:chExt cy="0" cx="0"/>
        </a:xfrm>
      </p:grpSpPr>
      <p:pic>
        <p:nvPicPr>
          <p:cNvPr id="203" name="Shape 203"/>
          <p:cNvPicPr preferRelativeResize="0"/>
          <p:nvPr/>
        </p:nvPicPr>
        <p:blipFill>
          <a:blip r:embed="rId3"/>
          <a:stretch>
            <a:fillRect/>
          </a:stretch>
        </p:blipFill>
        <p:spPr>
          <a:xfrm>
            <a:off y="3210443" x="4947150"/>
            <a:ext cy="3357457" cx="4196851"/>
          </a:xfrm>
          <a:prstGeom prst="rect">
            <a:avLst/>
          </a:prstGeom>
        </p:spPr>
      </p:pic>
      <p:sp>
        <p:nvSpPr>
          <p:cNvPr id="204" name="Shape 204"/>
          <p:cNvSpPr txBox="1"/>
          <p:nvPr/>
        </p:nvSpPr>
        <p:spPr>
          <a:xfrm>
            <a:off y="6223200" x="6308175"/>
            <a:ext cy="609599" cx="1474800"/>
          </a:xfrm>
          <a:prstGeom prst="rect">
            <a:avLst/>
          </a:prstGeom>
        </p:spPr>
        <p:txBody>
          <a:bodyPr bIns="91425" rIns="91425" lIns="91425" tIns="91425" anchor="t" anchorCtr="0">
            <a:noAutofit/>
          </a:bodyPr>
          <a:lstStyle/>
          <a:p>
            <a:pPr rtl="0" lvl="0">
              <a:spcBef>
                <a:spcPts val="0"/>
              </a:spcBef>
              <a:buNone/>
            </a:pPr>
            <a:r>
              <a:rPr sz="1100" lang="en" i="1">
                <a:solidFill>
                  <a:schemeClr val="dk1"/>
                </a:solidFill>
              </a:rPr>
              <a:t>Source: Bit-Tech.net</a:t>
            </a:r>
          </a:p>
        </p:txBody>
      </p:sp>
      <p:sp>
        <p:nvSpPr>
          <p:cNvPr id="205" name="Shape 205"/>
          <p:cNvSpPr txBox="1"/>
          <p:nvPr>
            <p:ph type="title"/>
          </p:nvPr>
        </p:nvSpPr>
        <p:spPr>
          <a:xfrm>
            <a:off y="274637" x="457200"/>
            <a:ext cy="1143299" cx="8229600"/>
          </a:xfrm>
          <a:prstGeom prst="rect">
            <a:avLst/>
          </a:prstGeom>
        </p:spPr>
        <p:txBody>
          <a:bodyPr bIns="91425" rIns="91425" lIns="91425" tIns="91425" anchor="ctr" anchorCtr="0">
            <a:noAutofit/>
          </a:bodyPr>
          <a:lstStyle/>
          <a:p>
            <a:pPr rtl="0" lvl="0">
              <a:spcBef>
                <a:spcPts val="0"/>
              </a:spcBef>
              <a:buNone/>
            </a:pPr>
            <a:r>
              <a:rPr lang="en"/>
              <a:t>Project Work</a:t>
            </a:r>
          </a:p>
        </p:txBody>
      </p:sp>
      <p:sp>
        <p:nvSpPr>
          <p:cNvPr id="206" name="Shape 206"/>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indent="-419100" marL="457200">
              <a:lnSpc>
                <a:spcPct val="150000"/>
              </a:lnSpc>
              <a:spcBef>
                <a:spcPts val="0"/>
              </a:spcBef>
              <a:buClr>
                <a:schemeClr val="dk1"/>
              </a:buClr>
              <a:buSzPct val="100000"/>
              <a:buFont typeface="Arial"/>
              <a:buChar char="●"/>
            </a:pPr>
            <a:r>
              <a:rPr b="1" lang="en"/>
              <a:t>Interfacing External Sensors</a:t>
            </a:r>
          </a:p>
          <a:p>
            <a:pPr rtl="0" lvl="0" indent="-419100" marL="457200">
              <a:lnSpc>
                <a:spcPct val="150000"/>
              </a:lnSpc>
              <a:spcBef>
                <a:spcPts val="0"/>
              </a:spcBef>
              <a:buClr>
                <a:schemeClr val="dk1"/>
              </a:buClr>
              <a:buSzPct val="100000"/>
              <a:buFont typeface="Arial"/>
              <a:buChar char="●"/>
            </a:pPr>
            <a:r>
              <a:rPr lang="en"/>
              <a:t>Multithreaded Programming</a:t>
            </a:r>
          </a:p>
          <a:p>
            <a:pPr rtl="0" lvl="0" indent="-419100" marL="457200">
              <a:lnSpc>
                <a:spcPct val="150000"/>
              </a:lnSpc>
              <a:spcBef>
                <a:spcPts val="0"/>
              </a:spcBef>
              <a:buClr>
                <a:schemeClr val="dk1"/>
              </a:buClr>
              <a:buSzPct val="100000"/>
              <a:buFont typeface="Arial"/>
              <a:buChar char="●"/>
            </a:pPr>
            <a:r>
              <a:rPr lang="en"/>
              <a:t>MATLAB Post-Processing</a:t>
            </a:r>
          </a:p>
        </p:txBody>
      </p:sp>
      <p:sp>
        <p:nvSpPr>
          <p:cNvPr id="207" name="Shape 207"/>
          <p:cNvSpPr txBox="1"/>
          <p:nvPr/>
        </p:nvSpPr>
        <p:spPr>
          <a:xfrm>
            <a:off y="6422400" x="8686800"/>
            <a:ext cy="410400" cx="399900"/>
          </a:xfrm>
          <a:prstGeom prst="rect">
            <a:avLst/>
          </a:prstGeom>
        </p:spPr>
        <p:txBody>
          <a:bodyPr bIns="91425" rIns="91425" lIns="91425" tIns="91425" anchor="t" anchorCtr="0">
            <a:noAutofit/>
          </a:bodyPr>
          <a:lstStyle/>
          <a:p>
            <a:pPr rtl="0" lvl="0">
              <a:spcBef>
                <a:spcPts val="0"/>
              </a:spcBef>
              <a:buNone/>
            </a:pPr>
            <a:r>
              <a:rPr lang="en"/>
              <a:t>16</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1" name="Shape 211"/>
        <p:cNvGrpSpPr/>
        <p:nvPr/>
      </p:nvGrpSpPr>
      <p:grpSpPr>
        <a:xfrm>
          <a:off y="0" x="0"/>
          <a:ext cy="0" cx="0"/>
          <a:chOff y="0" x="0"/>
          <a:chExt cy="0" cx="0"/>
        </a:xfrm>
      </p:grpSpPr>
      <p:sp>
        <p:nvSpPr>
          <p:cNvPr id="212" name="Shape 212"/>
          <p:cNvSpPr txBox="1"/>
          <p:nvPr>
            <p:ph idx="1" type="body"/>
          </p:nvPr>
        </p:nvSpPr>
        <p:spPr>
          <a:xfrm>
            <a:off y="5895635" x="457200"/>
            <a:ext cy="673500" cx="8229600"/>
          </a:xfrm>
          <a:prstGeom prst="rect">
            <a:avLst/>
          </a:prstGeom>
        </p:spPr>
        <p:txBody>
          <a:bodyPr bIns="91425" rIns="91425" lIns="91425" tIns="91425" anchor="ctr" anchorCtr="0">
            <a:noAutofit/>
          </a:bodyPr>
          <a:lstStyle/>
          <a:p>
            <a:pPr rtl="0" lvl="0">
              <a:spcBef>
                <a:spcPts val="0"/>
              </a:spcBef>
              <a:buNone/>
            </a:pPr>
            <a:r>
              <a:rPr sz="3000" lang="en" i="0"/>
              <a:t>InvenSense MPU-9150 9-DOF IMU</a:t>
            </a:r>
          </a:p>
        </p:txBody>
      </p:sp>
      <p:grpSp>
        <p:nvGrpSpPr>
          <p:cNvPr id="213" name="Shape 213"/>
          <p:cNvGrpSpPr/>
          <p:nvPr/>
        </p:nvGrpSpPr>
        <p:grpSpPr>
          <a:xfrm>
            <a:off y="1008160" x="2768850"/>
            <a:ext cy="3741600" cx="3606300"/>
            <a:chOff y="739500" x="2768850"/>
            <a:chExt cy="3741600" cx="3606300"/>
          </a:xfrm>
        </p:grpSpPr>
        <p:sp>
          <p:nvSpPr>
            <p:cNvPr id="214" name="Shape 214"/>
            <p:cNvSpPr/>
            <p:nvPr/>
          </p:nvSpPr>
          <p:spPr>
            <a:xfrm>
              <a:off y="739500" x="2768850"/>
              <a:ext cy="3741600" cx="3606300"/>
            </a:xfrm>
            <a:prstGeom prst="rect">
              <a:avLst/>
            </a:prstGeom>
            <a:solidFill>
              <a:srgbClr val="FFFFFF"/>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pic>
          <p:nvPicPr>
            <p:cNvPr id="215" name="Shape 215"/>
            <p:cNvPicPr preferRelativeResize="0"/>
            <p:nvPr/>
          </p:nvPicPr>
          <p:blipFill rotWithShape="1">
            <a:blip r:embed="rId3"/>
            <a:srcRect t="10919" b="12399" r="0" l="0"/>
            <a:stretch/>
          </p:blipFill>
          <p:spPr>
            <a:xfrm>
              <a:off y="1056300" x="3195300"/>
              <a:ext cy="2815199" cx="2753400"/>
            </a:xfrm>
            <a:prstGeom prst="rect">
              <a:avLst/>
            </a:prstGeom>
          </p:spPr>
        </p:pic>
        <p:sp>
          <p:nvSpPr>
            <p:cNvPr id="216" name="Shape 216"/>
            <p:cNvSpPr txBox="1"/>
            <p:nvPr/>
          </p:nvSpPr>
          <p:spPr>
            <a:xfrm>
              <a:off y="3871500" x="3927750"/>
              <a:ext cy="609599" cx="1288500"/>
            </a:xfrm>
            <a:prstGeom prst="rect">
              <a:avLst/>
            </a:prstGeom>
          </p:spPr>
          <p:txBody>
            <a:bodyPr bIns="91425" rIns="91425" lIns="91425" tIns="91425" anchor="t" anchorCtr="0">
              <a:noAutofit/>
            </a:bodyPr>
            <a:lstStyle/>
            <a:p>
              <a:pPr rtl="0" lvl="0">
                <a:spcBef>
                  <a:spcPts val="0"/>
                </a:spcBef>
                <a:buNone/>
              </a:pPr>
              <a:r>
                <a:rPr sz="1100" lang="en" i="1">
                  <a:solidFill>
                    <a:schemeClr val="dk1"/>
                  </a:solidFill>
                </a:rPr>
                <a:t>Source: Sparkfun</a:t>
              </a:r>
            </a:p>
          </p:txBody>
        </p:sp>
      </p:grpSp>
      <p:sp>
        <p:nvSpPr>
          <p:cNvPr id="217" name="Shape 217"/>
          <p:cNvSpPr txBox="1"/>
          <p:nvPr/>
        </p:nvSpPr>
        <p:spPr>
          <a:xfrm>
            <a:off y="6422400" x="8686800"/>
            <a:ext cy="410400" cx="399900"/>
          </a:xfrm>
          <a:prstGeom prst="rect">
            <a:avLst/>
          </a:prstGeom>
        </p:spPr>
        <p:txBody>
          <a:bodyPr bIns="91425" rIns="91425" lIns="91425" tIns="91425" anchor="t" anchorCtr="0">
            <a:noAutofit/>
          </a:bodyPr>
          <a:lstStyle/>
          <a:p>
            <a:pPr rtl="0" lvl="0">
              <a:spcBef>
                <a:spcPts val="0"/>
              </a:spcBef>
              <a:buNone/>
            </a:pPr>
            <a:r>
              <a:rPr lang="en"/>
              <a:t>17</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1" name="Shape 221"/>
        <p:cNvGrpSpPr/>
        <p:nvPr/>
      </p:nvGrpSpPr>
      <p:grpSpPr>
        <a:xfrm>
          <a:off y="0" x="0"/>
          <a:ext cy="0" cx="0"/>
          <a:chOff y="0" x="0"/>
          <a:chExt cy="0" cx="0"/>
        </a:xfrm>
      </p:grpSpPr>
      <p:sp>
        <p:nvSpPr>
          <p:cNvPr id="222" name="Shape 222"/>
          <p:cNvSpPr txBox="1"/>
          <p:nvPr>
            <p:ph idx="1" type="body"/>
          </p:nvPr>
        </p:nvSpPr>
        <p:spPr>
          <a:xfrm>
            <a:off y="5895635" x="457200"/>
            <a:ext cy="673500" cx="8229600"/>
          </a:xfrm>
          <a:prstGeom prst="rect">
            <a:avLst/>
          </a:prstGeom>
        </p:spPr>
        <p:txBody>
          <a:bodyPr bIns="91425" rIns="91425" lIns="91425" tIns="91425" anchor="ctr" anchorCtr="0">
            <a:noAutofit/>
          </a:bodyPr>
          <a:lstStyle/>
          <a:p>
            <a:pPr>
              <a:spcBef>
                <a:spcPts val="0"/>
              </a:spcBef>
              <a:buNone/>
            </a:pPr>
            <a:r>
              <a:rPr sz="3000" lang="en" i="0"/>
              <a:t>Velocity and Position via Direct Integration</a:t>
            </a:r>
          </a:p>
        </p:txBody>
      </p:sp>
      <p:pic>
        <p:nvPicPr>
          <p:cNvPr id="223" name="Shape 223"/>
          <p:cNvPicPr preferRelativeResize="0"/>
          <p:nvPr/>
        </p:nvPicPr>
        <p:blipFill rotWithShape="1">
          <a:blip r:embed="rId3"/>
          <a:srcRect t="7947" b="50071" r="50201" l="0"/>
          <a:stretch/>
        </p:blipFill>
        <p:spPr>
          <a:xfrm>
            <a:off y="-1" x="0"/>
            <a:ext cy="4008299" cx="4876199"/>
          </a:xfrm>
          <a:prstGeom prst="rect">
            <a:avLst/>
          </a:prstGeom>
        </p:spPr>
      </p:pic>
      <p:pic>
        <p:nvPicPr>
          <p:cNvPr id="224" name="Shape 224"/>
          <p:cNvPicPr preferRelativeResize="0"/>
          <p:nvPr/>
        </p:nvPicPr>
        <p:blipFill rotWithShape="1">
          <a:blip r:embed="rId3"/>
          <a:srcRect t="7947" b="50071" r="0" l="50204"/>
          <a:stretch/>
        </p:blipFill>
        <p:spPr>
          <a:xfrm>
            <a:off y="877775" x="2133900"/>
            <a:ext cy="4008599" cx="4876199"/>
          </a:xfrm>
          <a:prstGeom prst="rect">
            <a:avLst/>
          </a:prstGeom>
        </p:spPr>
      </p:pic>
      <p:pic>
        <p:nvPicPr>
          <p:cNvPr id="225" name="Shape 225"/>
          <p:cNvPicPr preferRelativeResize="0"/>
          <p:nvPr/>
        </p:nvPicPr>
        <p:blipFill rotWithShape="1">
          <a:blip r:embed="rId3"/>
          <a:srcRect t="58014" b="0" r="50204" l="0"/>
          <a:stretch/>
        </p:blipFill>
        <p:spPr>
          <a:xfrm>
            <a:off y="1887023" x="4267803"/>
            <a:ext cy="4008599" cx="4876199"/>
          </a:xfrm>
          <a:prstGeom prst="rect">
            <a:avLst/>
          </a:prstGeom>
        </p:spPr>
      </p:pic>
      <p:sp>
        <p:nvSpPr>
          <p:cNvPr id="226" name="Shape 226"/>
          <p:cNvSpPr txBox="1"/>
          <p:nvPr/>
        </p:nvSpPr>
        <p:spPr>
          <a:xfrm>
            <a:off y="6422400" x="8686800"/>
            <a:ext cy="410400" cx="399900"/>
          </a:xfrm>
          <a:prstGeom prst="rect">
            <a:avLst/>
          </a:prstGeom>
        </p:spPr>
        <p:txBody>
          <a:bodyPr bIns="91425" rIns="91425" lIns="91425" tIns="91425" anchor="t" anchorCtr="0">
            <a:noAutofit/>
          </a:bodyPr>
          <a:lstStyle/>
          <a:p>
            <a:pPr rtl="0" lvl="0">
              <a:spcBef>
                <a:spcPts val="0"/>
              </a:spcBef>
              <a:buNone/>
            </a:pPr>
            <a:r>
              <a:rPr lang="en"/>
              <a:t>18</a:t>
            </a:r>
          </a:p>
        </p:txBody>
      </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224"/>
                                        </p:tgtEl>
                                        <p:attrNameLst>
                                          <p:attrName>style.visibility</p:attrName>
                                        </p:attrNameLst>
                                      </p:cBhvr>
                                      <p:to>
                                        <p:strVal val="visible"/>
                                      </p:to>
                                    </p:set>
                                    <p:animEffect transition="in" filter="fade">
                                      <p:cBhvr>
                                        <p:cTn dur="1000"/>
                                        <p:tgtEl>
                                          <p:spTgt spid="224"/>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225"/>
                                        </p:tgtEl>
                                        <p:attrNameLst>
                                          <p:attrName>style.visibility</p:attrName>
                                        </p:attrNameLst>
                                      </p:cBhvr>
                                      <p:to>
                                        <p:strVal val="visible"/>
                                      </p:to>
                                    </p:set>
                                    <p:animEffect transition="in" filter="fade">
                                      <p:cBhvr>
                                        <p:cTn dur="1000"/>
                                        <p:tgtEl>
                                          <p:spTgt spid="2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0" name="Shape 230"/>
        <p:cNvGrpSpPr/>
        <p:nvPr/>
      </p:nvGrpSpPr>
      <p:grpSpPr>
        <a:xfrm>
          <a:off y="0" x="0"/>
          <a:ext cy="0" cx="0"/>
          <a:chOff y="0" x="0"/>
          <a:chExt cy="0" cx="0"/>
        </a:xfrm>
      </p:grpSpPr>
      <p:sp>
        <p:nvSpPr>
          <p:cNvPr id="231" name="Shape 231"/>
          <p:cNvSpPr txBox="1"/>
          <p:nvPr>
            <p:ph idx="1" type="body"/>
          </p:nvPr>
        </p:nvSpPr>
        <p:spPr>
          <a:xfrm>
            <a:off y="5895635" x="457200"/>
            <a:ext cy="673500" cx="8229600"/>
          </a:xfrm>
          <a:prstGeom prst="rect">
            <a:avLst/>
          </a:prstGeom>
        </p:spPr>
        <p:txBody>
          <a:bodyPr bIns="91425" rIns="91425" lIns="91425" tIns="91425" anchor="ctr" anchorCtr="0">
            <a:noAutofit/>
          </a:bodyPr>
          <a:lstStyle/>
          <a:p>
            <a:pPr rtl="0" lvl="0">
              <a:spcBef>
                <a:spcPts val="0"/>
              </a:spcBef>
              <a:buNone/>
            </a:pPr>
            <a:r>
              <a:rPr sz="3000" lang="en" i="0"/>
              <a:t>Bosch Sensortec BMP 180 Barometer</a:t>
            </a:r>
          </a:p>
        </p:txBody>
      </p:sp>
      <p:grpSp>
        <p:nvGrpSpPr>
          <p:cNvPr id="232" name="Shape 232"/>
          <p:cNvGrpSpPr/>
          <p:nvPr/>
        </p:nvGrpSpPr>
        <p:grpSpPr>
          <a:xfrm>
            <a:off y="1102794" x="1094083"/>
            <a:ext cy="3698595" cx="3558697"/>
            <a:chOff y="739500" x="2768850"/>
            <a:chExt cy="3748069" cx="3606300"/>
          </a:xfrm>
        </p:grpSpPr>
        <p:sp>
          <p:nvSpPr>
            <p:cNvPr id="233" name="Shape 233"/>
            <p:cNvSpPr/>
            <p:nvPr/>
          </p:nvSpPr>
          <p:spPr>
            <a:xfrm>
              <a:off y="739500" x="2768850"/>
              <a:ext cy="3741600" cx="3606300"/>
            </a:xfrm>
            <a:prstGeom prst="rect">
              <a:avLst/>
            </a:prstGeom>
            <a:solidFill>
              <a:srgbClr val="FFFFFF"/>
            </a:solidFill>
            <a:ln w="28575" cap="flat">
              <a:solidFill>
                <a:srgbClr val="FFFFFF"/>
              </a:solidFill>
              <a:prstDash val="solid"/>
              <a:round/>
              <a:headEnd w="med" len="med" type="none"/>
              <a:tailEnd w="med" len="med" type="none"/>
            </a:ln>
          </p:spPr>
          <p:txBody>
            <a:bodyPr bIns="91425" rIns="91425" lIns="91425" tIns="91425" anchor="ctr" anchorCtr="0">
              <a:noAutofit/>
            </a:bodyPr>
            <a:lstStyle/>
            <a:p>
              <a:pPr rtl="0" lvl="0">
                <a:spcBef>
                  <a:spcPts val="0"/>
                </a:spcBef>
                <a:buNone/>
              </a:pPr>
              <a:r>
                <a:t/>
              </a:r>
              <a:endParaRPr/>
            </a:p>
          </p:txBody>
        </p:sp>
        <p:pic>
          <p:nvPicPr>
            <p:cNvPr id="234" name="Shape 234"/>
            <p:cNvPicPr preferRelativeResize="0"/>
            <p:nvPr/>
          </p:nvPicPr>
          <p:blipFill rotWithShape="1">
            <a:blip r:embed="rId3"/>
            <a:srcRect t="21774" b="16470" r="24235" l="23577"/>
            <a:stretch/>
          </p:blipFill>
          <p:spPr>
            <a:xfrm>
              <a:off y="887850" x="2984550"/>
              <a:ext cy="2949600" cx="3174900"/>
            </a:xfrm>
            <a:prstGeom prst="rect">
              <a:avLst/>
            </a:prstGeom>
            <a:ln w="28575" cap="flat">
              <a:solidFill>
                <a:srgbClr val="FFFFFF"/>
              </a:solidFill>
              <a:prstDash val="solid"/>
              <a:round/>
              <a:headEnd w="med" len="med" type="none"/>
              <a:tailEnd w="med" len="med" type="none"/>
            </a:ln>
          </p:spPr>
        </p:pic>
        <p:sp>
          <p:nvSpPr>
            <p:cNvPr id="235" name="Shape 235"/>
            <p:cNvSpPr txBox="1"/>
            <p:nvPr/>
          </p:nvSpPr>
          <p:spPr>
            <a:xfrm>
              <a:off y="3877969" x="3970800"/>
              <a:ext cy="609599" cx="1202399"/>
            </a:xfrm>
            <a:prstGeom prst="rect">
              <a:avLst/>
            </a:prstGeom>
            <a:ln w="28575" cap="flat">
              <a:solidFill>
                <a:srgbClr val="FFFFFF"/>
              </a:solidFill>
              <a:prstDash val="solid"/>
              <a:round/>
              <a:headEnd w="med" len="med" type="none"/>
              <a:tailEnd w="med" len="med" type="none"/>
            </a:ln>
          </p:spPr>
          <p:txBody>
            <a:bodyPr bIns="91425" rIns="91425" lIns="91425" tIns="91425" anchor="t" anchorCtr="0">
              <a:noAutofit/>
            </a:bodyPr>
            <a:lstStyle/>
            <a:p>
              <a:pPr rtl="0" lvl="0">
                <a:spcBef>
                  <a:spcPts val="0"/>
                </a:spcBef>
                <a:buNone/>
              </a:pPr>
              <a:r>
                <a:rPr sz="1100" lang="en" i="1">
                  <a:solidFill>
                    <a:schemeClr val="dk1"/>
                  </a:solidFill>
                </a:rPr>
                <a:t>Source: Adafruit</a:t>
              </a:r>
            </a:p>
          </p:txBody>
        </p:sp>
      </p:grpSp>
      <p:sp>
        <p:nvSpPr>
          <p:cNvPr id="236" name="Shape 236"/>
          <p:cNvSpPr txBox="1"/>
          <p:nvPr/>
        </p:nvSpPr>
        <p:spPr>
          <a:xfrm>
            <a:off y="6422400" x="8686800"/>
            <a:ext cy="410400" cx="399900"/>
          </a:xfrm>
          <a:prstGeom prst="rect">
            <a:avLst/>
          </a:prstGeom>
        </p:spPr>
        <p:txBody>
          <a:bodyPr bIns="91425" rIns="91425" lIns="91425" tIns="91425" anchor="t" anchorCtr="0">
            <a:noAutofit/>
          </a:bodyPr>
          <a:lstStyle/>
          <a:p>
            <a:pPr rtl="0" lvl="0">
              <a:spcBef>
                <a:spcPts val="0"/>
              </a:spcBef>
              <a:buNone/>
            </a:pPr>
            <a:r>
              <a:rPr lang="en"/>
              <a:t>19</a:t>
            </a:r>
          </a:p>
        </p:txBody>
      </p:sp>
      <p:pic>
        <p:nvPicPr>
          <p:cNvPr id="237" name="Shape 237"/>
          <p:cNvPicPr preferRelativeResize="0"/>
          <p:nvPr/>
        </p:nvPicPr>
        <p:blipFill>
          <a:blip r:embed="rId4"/>
          <a:stretch>
            <a:fillRect/>
          </a:stretch>
        </p:blipFill>
        <p:spPr>
          <a:xfrm>
            <a:off y="1122962" x="5923849"/>
            <a:ext cy="3658274" cx="2126085"/>
          </a:xfrm>
          <a:prstGeom prst="rect">
            <a:avLst/>
          </a:prstGeom>
          <a:ln w="28575" cap="flat">
            <a:solidFill>
              <a:srgbClr val="FFFFFF"/>
            </a:solidFill>
            <a:prstDash val="solid"/>
            <a:round/>
            <a:headEnd w="med" len="med" type="none"/>
            <a:tailEnd w="med" len="med" type="none"/>
          </a:ln>
        </p:spPr>
      </p:pic>
      <p:pic>
        <p:nvPicPr>
          <p:cNvPr id="238" name="Shape 238"/>
          <p:cNvPicPr preferRelativeResize="0"/>
          <p:nvPr/>
        </p:nvPicPr>
        <p:blipFill rotWithShape="1">
          <a:blip r:embed="rId5"/>
          <a:srcRect t="0" b="14089" r="9639" l="9079"/>
          <a:stretch/>
        </p:blipFill>
        <p:spPr>
          <a:xfrm>
            <a:off y="1213237" x="6030700"/>
            <a:ext cy="3477725" cx="1912375"/>
          </a:xfrm>
          <a:prstGeom prst="rect">
            <a:avLst/>
          </a:prstGeom>
          <a:ln w="28575" cap="flat">
            <a:solidFill>
              <a:srgbClr val="000000"/>
            </a:solidFill>
            <a:prstDash val="solid"/>
            <a:round/>
            <a:headEnd w="med" len="med" type="none"/>
            <a:tailEnd w="med" len="med" type="none"/>
          </a:ln>
        </p:spPr>
      </p:pic>
      <p:sp>
        <p:nvSpPr>
          <p:cNvPr id="239" name="Shape 239"/>
          <p:cNvSpPr/>
          <p:nvPr/>
        </p:nvSpPr>
        <p:spPr>
          <a:xfrm>
            <a:off y="2499850" x="4686074"/>
            <a:ext cy="904499" cx="1175700"/>
          </a:xfrm>
          <a:prstGeom prst="rightArrow">
            <a:avLst>
              <a:gd fmla="val 50000" name="adj1"/>
              <a:gd fmla="val 50000" name="adj2"/>
            </a:avLst>
          </a:prstGeom>
          <a:solidFill>
            <a:srgbClr val="FFFFFF"/>
          </a:solidFill>
          <a:ln w="28575" cap="flat">
            <a:solidFill>
              <a:srgbClr val="000000"/>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 name="Shape 45"/>
        <p:cNvGrpSpPr/>
        <p:nvPr/>
      </p:nvGrpSpPr>
      <p:grpSpPr>
        <a:xfrm>
          <a:off y="0" x="0"/>
          <a:ext cy="0" cx="0"/>
          <a:chOff y="0" x="0"/>
          <a:chExt cy="0" cx="0"/>
        </a:xfrm>
      </p:grpSpPr>
      <p:sp>
        <p:nvSpPr>
          <p:cNvPr id="46" name="Shape 46"/>
          <p:cNvSpPr txBox="1"/>
          <p:nvPr>
            <p:ph type="title"/>
          </p:nvPr>
        </p:nvSpPr>
        <p:spPr>
          <a:xfrm>
            <a:off y="274637" x="457200"/>
            <a:ext cy="1143299" cx="8229600"/>
          </a:xfrm>
          <a:prstGeom prst="rect">
            <a:avLst/>
          </a:prstGeom>
        </p:spPr>
        <p:txBody>
          <a:bodyPr bIns="91425" rIns="91425" lIns="91425" tIns="91425" anchor="ctr" anchorCtr="0">
            <a:noAutofit/>
          </a:bodyPr>
          <a:lstStyle/>
          <a:p>
            <a:pPr>
              <a:spcBef>
                <a:spcPts val="0"/>
              </a:spcBef>
              <a:buNone/>
            </a:pPr>
            <a:r>
              <a:rPr lang="en"/>
              <a:t>Presentation Overview</a:t>
            </a:r>
          </a:p>
        </p:txBody>
      </p:sp>
      <p:sp>
        <p:nvSpPr>
          <p:cNvPr id="47" name="Shape 47"/>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indent="-419100" marL="457200">
              <a:spcBef>
                <a:spcPts val="0"/>
              </a:spcBef>
              <a:buClr>
                <a:srgbClr val="000000"/>
              </a:buClr>
              <a:buSzPct val="100000"/>
              <a:buFont typeface="Arial"/>
              <a:buChar char="●"/>
            </a:pPr>
            <a:r>
              <a:rPr lang="en">
                <a:solidFill>
                  <a:srgbClr val="000000"/>
                </a:solidFill>
              </a:rPr>
              <a:t>Introduction</a:t>
            </a:r>
          </a:p>
          <a:p>
            <a:pPr rtl="0" lvl="0" indent="-419100" marL="457200">
              <a:spcBef>
                <a:spcPts val="0"/>
              </a:spcBef>
              <a:buClr>
                <a:srgbClr val="000000"/>
              </a:buClr>
              <a:buSzPct val="100000"/>
              <a:buFont typeface="Arial"/>
              <a:buChar char="●"/>
            </a:pPr>
            <a:r>
              <a:rPr lang="en">
                <a:solidFill>
                  <a:srgbClr val="000000"/>
                </a:solidFill>
              </a:rPr>
              <a:t>Theory</a:t>
            </a:r>
          </a:p>
          <a:p>
            <a:pPr rtl="0" lvl="0" indent="-419100" marL="457200">
              <a:spcBef>
                <a:spcPts val="0"/>
              </a:spcBef>
              <a:buClr>
                <a:srgbClr val="000000"/>
              </a:buClr>
              <a:buSzPct val="100000"/>
              <a:buFont typeface="Arial"/>
              <a:buChar char="●"/>
            </a:pPr>
            <a:r>
              <a:rPr lang="en">
                <a:solidFill>
                  <a:srgbClr val="000000"/>
                </a:solidFill>
              </a:rPr>
              <a:t>Project Work</a:t>
            </a:r>
          </a:p>
          <a:p>
            <a:pPr rtl="0" lvl="0" indent="-419100" marL="457200">
              <a:spcBef>
                <a:spcPts val="0"/>
              </a:spcBef>
              <a:buClr>
                <a:srgbClr val="000000"/>
              </a:buClr>
              <a:buSzPct val="100000"/>
              <a:buFont typeface="Arial"/>
              <a:buChar char="●"/>
            </a:pPr>
            <a:r>
              <a:rPr lang="en">
                <a:solidFill>
                  <a:srgbClr val="000000"/>
                </a:solidFill>
              </a:rPr>
              <a:t>Results</a:t>
            </a:r>
          </a:p>
          <a:p>
            <a:pPr rtl="0" lvl="0" indent="-419100" marL="457200">
              <a:spcBef>
                <a:spcPts val="0"/>
              </a:spcBef>
              <a:buClr>
                <a:srgbClr val="000000"/>
              </a:buClr>
              <a:buSzPct val="100000"/>
              <a:buFont typeface="Arial"/>
              <a:buChar char="●"/>
            </a:pPr>
            <a:r>
              <a:rPr lang="en">
                <a:solidFill>
                  <a:srgbClr val="000000"/>
                </a:solidFill>
              </a:rPr>
              <a:t>Conclusion</a:t>
            </a:r>
          </a:p>
          <a:p>
            <a:pPr lvl="0" indent="-419100" marL="457200">
              <a:spcBef>
                <a:spcPts val="0"/>
              </a:spcBef>
              <a:buClr>
                <a:srgbClr val="000000"/>
              </a:buClr>
              <a:buSzPct val="100000"/>
              <a:buFont typeface="Arial"/>
              <a:buChar char="●"/>
            </a:pPr>
            <a:r>
              <a:rPr lang="en"/>
              <a:t>Questions</a:t>
            </a:r>
          </a:p>
        </p:txBody>
      </p:sp>
      <p:sp>
        <p:nvSpPr>
          <p:cNvPr id="48" name="Shape 48"/>
          <p:cNvSpPr txBox="1"/>
          <p:nvPr/>
        </p:nvSpPr>
        <p:spPr>
          <a:xfrm>
            <a:off y="6422400" x="8686800"/>
            <a:ext cy="410400" cx="399900"/>
          </a:xfrm>
          <a:prstGeom prst="rect">
            <a:avLst/>
          </a:prstGeom>
        </p:spPr>
        <p:txBody>
          <a:bodyPr bIns="91425" rIns="91425" lIns="91425" tIns="91425" anchor="t" anchorCtr="0">
            <a:noAutofit/>
          </a:bodyPr>
          <a:lstStyle/>
          <a:p>
            <a:pPr rtl="0" lvl="0">
              <a:spcBef>
                <a:spcPts val="0"/>
              </a:spcBef>
              <a:buNone/>
            </a:pPr>
            <a:r>
              <a:rPr lang="en"/>
              <a:t>2</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3" name="Shape 243"/>
        <p:cNvGrpSpPr/>
        <p:nvPr/>
      </p:nvGrpSpPr>
      <p:grpSpPr>
        <a:xfrm>
          <a:off y="0" x="0"/>
          <a:ext cy="0" cx="0"/>
          <a:chOff y="0" x="0"/>
          <a:chExt cy="0" cx="0"/>
        </a:xfrm>
      </p:grpSpPr>
      <p:sp>
        <p:nvSpPr>
          <p:cNvPr id="244" name="Shape 244"/>
          <p:cNvSpPr txBox="1"/>
          <p:nvPr>
            <p:ph idx="1" type="body"/>
          </p:nvPr>
        </p:nvSpPr>
        <p:spPr>
          <a:xfrm>
            <a:off y="5895635" x="457200"/>
            <a:ext cy="673500" cx="8229600"/>
          </a:xfrm>
          <a:prstGeom prst="rect">
            <a:avLst/>
          </a:prstGeom>
        </p:spPr>
        <p:txBody>
          <a:bodyPr bIns="91425" rIns="91425" lIns="91425" tIns="91425" anchor="ctr" anchorCtr="0">
            <a:noAutofit/>
          </a:bodyPr>
          <a:lstStyle/>
          <a:p>
            <a:pPr rtl="0" lvl="0">
              <a:spcBef>
                <a:spcPts val="0"/>
              </a:spcBef>
              <a:buNone/>
            </a:pPr>
            <a:r>
              <a:rPr sz="3000" lang="en" i="0"/>
              <a:t>SkyTraq Venus638FLPx GPS receiver</a:t>
            </a:r>
          </a:p>
        </p:txBody>
      </p:sp>
      <p:sp>
        <p:nvSpPr>
          <p:cNvPr id="245" name="Shape 245"/>
          <p:cNvSpPr/>
          <p:nvPr/>
        </p:nvSpPr>
        <p:spPr>
          <a:xfrm>
            <a:off y="1094100" x="299275"/>
            <a:ext cy="3741600" cx="3321600"/>
          </a:xfrm>
          <a:prstGeom prst="rect">
            <a:avLst/>
          </a:prstGeom>
          <a:solidFill>
            <a:srgbClr val="FFFFFF"/>
          </a:solidFill>
          <a:ln w="28575" cap="flat">
            <a:solidFill>
              <a:srgbClr val="FFFFFF"/>
            </a:solidFill>
            <a:prstDash val="solid"/>
            <a:round/>
            <a:headEnd w="med" len="med" type="none"/>
            <a:tailEnd w="med" len="med" type="none"/>
          </a:ln>
        </p:spPr>
        <p:txBody>
          <a:bodyPr bIns="91425" rIns="91425" lIns="91425" tIns="91425" anchor="ctr" anchorCtr="0">
            <a:noAutofit/>
          </a:bodyPr>
          <a:lstStyle/>
          <a:p>
            <a:pPr rtl="0" lvl="0">
              <a:spcBef>
                <a:spcPts val="0"/>
              </a:spcBef>
              <a:buNone/>
            </a:pPr>
            <a:r>
              <a:t/>
            </a:r>
            <a:endParaRPr/>
          </a:p>
        </p:txBody>
      </p:sp>
      <p:pic>
        <p:nvPicPr>
          <p:cNvPr id="246" name="Shape 246"/>
          <p:cNvPicPr preferRelativeResize="0"/>
          <p:nvPr/>
        </p:nvPicPr>
        <p:blipFill>
          <a:blip r:embed="rId3"/>
          <a:stretch>
            <a:fillRect/>
          </a:stretch>
        </p:blipFill>
        <p:spPr>
          <a:xfrm>
            <a:off y="1094108" x="299325"/>
            <a:ext cy="3321499" cx="3321499"/>
          </a:xfrm>
          <a:prstGeom prst="rect">
            <a:avLst/>
          </a:prstGeom>
        </p:spPr>
      </p:pic>
      <p:sp>
        <p:nvSpPr>
          <p:cNvPr id="247" name="Shape 247"/>
          <p:cNvSpPr txBox="1"/>
          <p:nvPr/>
        </p:nvSpPr>
        <p:spPr>
          <a:xfrm>
            <a:off y="4226100" x="1464925"/>
            <a:ext cy="609599" cx="1295099"/>
          </a:xfrm>
          <a:prstGeom prst="rect">
            <a:avLst/>
          </a:prstGeom>
        </p:spPr>
        <p:txBody>
          <a:bodyPr bIns="91425" rIns="91425" lIns="91425" tIns="91425" anchor="t" anchorCtr="0">
            <a:noAutofit/>
          </a:bodyPr>
          <a:lstStyle/>
          <a:p>
            <a:pPr rtl="0" lvl="0">
              <a:spcBef>
                <a:spcPts val="0"/>
              </a:spcBef>
              <a:buNone/>
            </a:pPr>
            <a:r>
              <a:rPr sz="1100" lang="en" i="1">
                <a:solidFill>
                  <a:schemeClr val="dk1"/>
                </a:solidFill>
              </a:rPr>
              <a:t>Source: Sparkfun</a:t>
            </a:r>
          </a:p>
        </p:txBody>
      </p:sp>
      <p:sp>
        <p:nvSpPr>
          <p:cNvPr id="248" name="Shape 248"/>
          <p:cNvSpPr txBox="1"/>
          <p:nvPr/>
        </p:nvSpPr>
        <p:spPr>
          <a:xfrm>
            <a:off y="6422400" x="8686800"/>
            <a:ext cy="410400" cx="399900"/>
          </a:xfrm>
          <a:prstGeom prst="rect">
            <a:avLst/>
          </a:prstGeom>
        </p:spPr>
        <p:txBody>
          <a:bodyPr bIns="91425" rIns="91425" lIns="91425" tIns="91425" anchor="t" anchorCtr="0">
            <a:noAutofit/>
          </a:bodyPr>
          <a:lstStyle/>
          <a:p>
            <a:pPr rtl="0" lvl="0">
              <a:spcBef>
                <a:spcPts val="0"/>
              </a:spcBef>
              <a:buNone/>
            </a:pPr>
            <a:r>
              <a:rPr lang="en"/>
              <a:t>20</a:t>
            </a:r>
          </a:p>
        </p:txBody>
      </p:sp>
      <p:pic>
        <p:nvPicPr>
          <p:cNvPr id="249" name="Shape 249"/>
          <p:cNvPicPr preferRelativeResize="0"/>
          <p:nvPr/>
        </p:nvPicPr>
        <p:blipFill>
          <a:blip r:embed="rId4"/>
          <a:stretch>
            <a:fillRect/>
          </a:stretch>
        </p:blipFill>
        <p:spPr>
          <a:xfrm>
            <a:off y="1094100" x="3773325"/>
            <a:ext cy="3741599" cx="5071395"/>
          </a:xfrm>
          <a:prstGeom prst="rect">
            <a:avLst/>
          </a:prstGeom>
          <a:ln w="28575" cap="flat">
            <a:solidFill>
              <a:srgbClr val="FFFFFF"/>
            </a:solidFill>
            <a:prstDash val="solid"/>
            <a:round/>
            <a:headEnd w="med" len="med" type="none"/>
            <a:tailEnd w="med" len="med" type="none"/>
          </a:ln>
        </p:spPr>
      </p:pic>
      <p:sp>
        <p:nvSpPr>
          <p:cNvPr id="250" name="Shape 250"/>
          <p:cNvSpPr/>
          <p:nvPr/>
        </p:nvSpPr>
        <p:spPr>
          <a:xfrm>
            <a:off y="2512650" x="3148424"/>
            <a:ext cy="904499" cx="1175700"/>
          </a:xfrm>
          <a:prstGeom prst="rightArrow">
            <a:avLst>
              <a:gd fmla="val 50000" name="adj1"/>
              <a:gd fmla="val 50000" name="adj2"/>
            </a:avLst>
          </a:prstGeom>
          <a:solidFill>
            <a:srgbClr val="FFFFFF"/>
          </a:solidFill>
          <a:ln w="28575" cap="flat">
            <a:solidFill>
              <a:srgbClr val="000000"/>
            </a:solidFill>
            <a:prstDash val="solid"/>
            <a:round/>
            <a:headEnd w="med" len="med" type="none"/>
            <a:tailEnd w="med" len="med" type="none"/>
          </a:ln>
        </p:spPr>
        <p:txBody>
          <a:bodyPr bIns="91425" rIns="91425" lIns="91425" tIns="91425" anchor="ctr" anchorCtr="0">
            <a:noAutofit/>
          </a:bodyPr>
          <a:lstStyle/>
          <a:p>
            <a:pPr rtl="0" lvl="0">
              <a:spcBef>
                <a:spcPts val="0"/>
              </a:spcBef>
              <a:buNone/>
            </a:pPr>
            <a:r>
              <a:t/>
            </a:r>
            <a:endParaRP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4" name="Shape 254"/>
        <p:cNvGrpSpPr/>
        <p:nvPr/>
      </p:nvGrpSpPr>
      <p:grpSpPr>
        <a:xfrm>
          <a:off y="0" x="0"/>
          <a:ext cy="0" cx="0"/>
          <a:chOff y="0" x="0"/>
          <a:chExt cy="0" cx="0"/>
        </a:xfrm>
      </p:grpSpPr>
      <p:sp>
        <p:nvSpPr>
          <p:cNvPr id="255" name="Shape 255"/>
          <p:cNvSpPr txBox="1"/>
          <p:nvPr>
            <p:ph type="title"/>
          </p:nvPr>
        </p:nvSpPr>
        <p:spPr>
          <a:xfrm>
            <a:off y="274637" x="457200"/>
            <a:ext cy="1143299" cx="8229600"/>
          </a:xfrm>
          <a:prstGeom prst="rect">
            <a:avLst/>
          </a:prstGeom>
        </p:spPr>
        <p:txBody>
          <a:bodyPr bIns="91425" rIns="91425" lIns="91425" tIns="91425" anchor="ctr" anchorCtr="0">
            <a:noAutofit/>
          </a:bodyPr>
          <a:lstStyle/>
          <a:p>
            <a:pPr rtl="0" lvl="0">
              <a:spcBef>
                <a:spcPts val="0"/>
              </a:spcBef>
              <a:buNone/>
            </a:pPr>
            <a:r>
              <a:rPr lang="en"/>
              <a:t>Project Work</a:t>
            </a:r>
          </a:p>
        </p:txBody>
      </p:sp>
      <p:sp>
        <p:nvSpPr>
          <p:cNvPr id="256" name="Shape 256"/>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indent="-419100" marL="457200">
              <a:lnSpc>
                <a:spcPct val="150000"/>
              </a:lnSpc>
              <a:spcBef>
                <a:spcPts val="0"/>
              </a:spcBef>
              <a:buClr>
                <a:schemeClr val="dk1"/>
              </a:buClr>
              <a:buSzPct val="100000"/>
              <a:buFont typeface="Arial"/>
              <a:buChar char="●"/>
            </a:pPr>
            <a:r>
              <a:rPr lang="en"/>
              <a:t>Interfacing External Sensors</a:t>
            </a:r>
          </a:p>
          <a:p>
            <a:pPr rtl="0" lvl="0" indent="-419100" marL="457200">
              <a:lnSpc>
                <a:spcPct val="150000"/>
              </a:lnSpc>
              <a:spcBef>
                <a:spcPts val="0"/>
              </a:spcBef>
              <a:buClr>
                <a:schemeClr val="dk1"/>
              </a:buClr>
              <a:buSzPct val="100000"/>
              <a:buFont typeface="Arial"/>
              <a:buChar char="●"/>
            </a:pPr>
            <a:r>
              <a:rPr b="1" lang="en"/>
              <a:t>Multithreaded Programming</a:t>
            </a:r>
          </a:p>
          <a:p>
            <a:pPr rtl="0" lvl="0" indent="-419100" marL="457200">
              <a:lnSpc>
                <a:spcPct val="150000"/>
              </a:lnSpc>
              <a:spcBef>
                <a:spcPts val="0"/>
              </a:spcBef>
              <a:buClr>
                <a:schemeClr val="dk1"/>
              </a:buClr>
              <a:buSzPct val="100000"/>
              <a:buFont typeface="Arial"/>
              <a:buChar char="●"/>
            </a:pPr>
            <a:r>
              <a:rPr lang="en"/>
              <a:t>MATLAB Post-Processing</a:t>
            </a:r>
          </a:p>
        </p:txBody>
      </p:sp>
      <p:sp>
        <p:nvSpPr>
          <p:cNvPr id="257" name="Shape 257"/>
          <p:cNvSpPr txBox="1"/>
          <p:nvPr/>
        </p:nvSpPr>
        <p:spPr>
          <a:xfrm>
            <a:off y="6422400" x="8686800"/>
            <a:ext cy="410400" cx="399900"/>
          </a:xfrm>
          <a:prstGeom prst="rect">
            <a:avLst/>
          </a:prstGeom>
        </p:spPr>
        <p:txBody>
          <a:bodyPr bIns="91425" rIns="91425" lIns="91425" tIns="91425" anchor="t" anchorCtr="0">
            <a:noAutofit/>
          </a:bodyPr>
          <a:lstStyle/>
          <a:p>
            <a:pPr rtl="0" lvl="0">
              <a:spcBef>
                <a:spcPts val="0"/>
              </a:spcBef>
              <a:buNone/>
            </a:pPr>
            <a:r>
              <a:rPr lang="en"/>
              <a:t>21</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1" name="Shape 261"/>
        <p:cNvGrpSpPr/>
        <p:nvPr/>
      </p:nvGrpSpPr>
      <p:grpSpPr>
        <a:xfrm>
          <a:off y="0" x="0"/>
          <a:ext cy="0" cx="0"/>
          <a:chOff y="0" x="0"/>
          <a:chExt cy="0" cx="0"/>
        </a:xfrm>
      </p:grpSpPr>
      <p:sp>
        <p:nvSpPr>
          <p:cNvPr id="262" name="Shape 262"/>
          <p:cNvSpPr/>
          <p:nvPr/>
        </p:nvSpPr>
        <p:spPr>
          <a:xfrm>
            <a:off y="626625" x="5984337"/>
            <a:ext cy="3522899" cx="2441399"/>
          </a:xfrm>
          <a:prstGeom prst="curvedLeftArrow">
            <a:avLst>
              <a:gd fmla="val 6161" name="adj1"/>
              <a:gd fmla="val 15880" name="adj2"/>
              <a:gd fmla="val 8712" name="adj3"/>
            </a:avLst>
          </a:prstGeom>
          <a:solidFill>
            <a:srgbClr val="D9EAD3"/>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263" name="Shape 263"/>
          <p:cNvSpPr txBox="1"/>
          <p:nvPr>
            <p:ph idx="1" type="body"/>
          </p:nvPr>
        </p:nvSpPr>
        <p:spPr>
          <a:xfrm>
            <a:off y="5895635" x="457200"/>
            <a:ext cy="673500" cx="8229600"/>
          </a:xfrm>
          <a:prstGeom prst="rect">
            <a:avLst/>
          </a:prstGeom>
        </p:spPr>
        <p:txBody>
          <a:bodyPr bIns="91425" rIns="91425" lIns="91425" tIns="91425" anchor="ctr" anchorCtr="0">
            <a:noAutofit/>
          </a:bodyPr>
          <a:lstStyle/>
          <a:p>
            <a:pPr rtl="0" lvl="0">
              <a:spcBef>
                <a:spcPts val="0"/>
              </a:spcBef>
              <a:buNone/>
            </a:pPr>
            <a:r>
              <a:rPr sz="3000" lang="en" i="0"/>
              <a:t>Multithreaded Software Block Diagram</a:t>
            </a:r>
          </a:p>
        </p:txBody>
      </p:sp>
      <p:sp>
        <p:nvSpPr>
          <p:cNvPr id="264" name="Shape 264"/>
          <p:cNvSpPr/>
          <p:nvPr/>
        </p:nvSpPr>
        <p:spPr>
          <a:xfrm>
            <a:off y="2552750" x="4282437"/>
            <a:ext cy="673500" cx="1701900"/>
          </a:xfrm>
          <a:prstGeom prst="roundRect">
            <a:avLst>
              <a:gd fmla="val 16667" name="adj"/>
            </a:avLst>
          </a:prstGeom>
          <a:solidFill>
            <a:srgbClr val="D9D2E9"/>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lgn="ctr">
              <a:spcBef>
                <a:spcPts val="0"/>
              </a:spcBef>
              <a:buNone/>
            </a:pPr>
            <a:r>
              <a:rPr lang="en"/>
              <a:t>Shared Memory</a:t>
            </a:r>
          </a:p>
        </p:txBody>
      </p:sp>
      <p:sp>
        <p:nvSpPr>
          <p:cNvPr id="265" name="Shape 265"/>
          <p:cNvSpPr/>
          <p:nvPr/>
        </p:nvSpPr>
        <p:spPr>
          <a:xfrm>
            <a:off y="1468850" x="2084237"/>
            <a:ext cy="673500" cx="1701900"/>
          </a:xfrm>
          <a:prstGeom prst="roundRect">
            <a:avLst>
              <a:gd fmla="val 16667" name="adj"/>
            </a:avLst>
          </a:prstGeom>
          <a:solidFill>
            <a:srgbClr val="D9D2E9"/>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lgn="ctr" rtl="0" lvl="0">
              <a:spcBef>
                <a:spcPts val="0"/>
              </a:spcBef>
              <a:buNone/>
            </a:pPr>
            <a:r>
              <a:rPr lang="en"/>
              <a:t>INS Thread</a:t>
            </a:r>
          </a:p>
        </p:txBody>
      </p:sp>
      <p:sp>
        <p:nvSpPr>
          <p:cNvPr id="266" name="Shape 266"/>
          <p:cNvSpPr/>
          <p:nvPr/>
        </p:nvSpPr>
        <p:spPr>
          <a:xfrm>
            <a:off y="1468850" x="4282437"/>
            <a:ext cy="673500" cx="1701900"/>
          </a:xfrm>
          <a:prstGeom prst="roundRect">
            <a:avLst>
              <a:gd fmla="val 16667" name="adj"/>
            </a:avLst>
          </a:prstGeom>
          <a:solidFill>
            <a:srgbClr val="D9D2E9"/>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lgn="ctr" rtl="0" lvl="0">
              <a:spcBef>
                <a:spcPts val="0"/>
              </a:spcBef>
              <a:buNone/>
            </a:pPr>
            <a:r>
              <a:rPr lang="en"/>
              <a:t>GPS Thread</a:t>
            </a:r>
          </a:p>
        </p:txBody>
      </p:sp>
      <p:sp>
        <p:nvSpPr>
          <p:cNvPr id="267" name="Shape 267"/>
          <p:cNvSpPr/>
          <p:nvPr/>
        </p:nvSpPr>
        <p:spPr>
          <a:xfrm>
            <a:off y="1468850" x="6480637"/>
            <a:ext cy="673500" cx="1701900"/>
          </a:xfrm>
          <a:prstGeom prst="roundRect">
            <a:avLst>
              <a:gd fmla="val 16667" name="adj"/>
            </a:avLst>
          </a:prstGeom>
          <a:solidFill>
            <a:srgbClr val="D9D2E9"/>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lgn="ctr" rtl="0" lvl="0">
              <a:spcBef>
                <a:spcPts val="0"/>
              </a:spcBef>
              <a:buNone/>
            </a:pPr>
            <a:r>
              <a:rPr lang="en"/>
              <a:t>BAR Thread</a:t>
            </a:r>
          </a:p>
        </p:txBody>
      </p:sp>
      <p:sp>
        <p:nvSpPr>
          <p:cNvPr id="268" name="Shape 268"/>
          <p:cNvSpPr/>
          <p:nvPr/>
        </p:nvSpPr>
        <p:spPr>
          <a:xfrm>
            <a:off y="384950" x="4282437"/>
            <a:ext cy="673500" cx="1701900"/>
          </a:xfrm>
          <a:prstGeom prst="roundRect">
            <a:avLst>
              <a:gd fmla="val 16667" name="adj"/>
            </a:avLst>
          </a:prstGeom>
          <a:solidFill>
            <a:srgbClr val="D9EAD3"/>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lgn="ctr" rtl="0" lvl="0">
              <a:spcBef>
                <a:spcPts val="0"/>
              </a:spcBef>
              <a:buNone/>
            </a:pPr>
            <a:r>
              <a:rPr lang="en"/>
              <a:t>Main Thread</a:t>
            </a:r>
          </a:p>
        </p:txBody>
      </p:sp>
      <p:sp>
        <p:nvSpPr>
          <p:cNvPr id="269" name="Shape 269"/>
          <p:cNvSpPr/>
          <p:nvPr/>
        </p:nvSpPr>
        <p:spPr>
          <a:xfrm>
            <a:off y="3636650" x="4282437"/>
            <a:ext cy="673500" cx="1701900"/>
          </a:xfrm>
          <a:prstGeom prst="roundRect">
            <a:avLst>
              <a:gd fmla="val 16667" name="adj"/>
            </a:avLst>
          </a:prstGeom>
          <a:solidFill>
            <a:srgbClr val="F4CCCC"/>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lgn="ctr" rtl="0" lvl="0">
              <a:spcBef>
                <a:spcPts val="0"/>
              </a:spcBef>
              <a:buNone/>
            </a:pPr>
            <a:r>
              <a:rPr lang="en"/>
              <a:t>PROC Thread</a:t>
            </a:r>
          </a:p>
        </p:txBody>
      </p:sp>
      <p:sp>
        <p:nvSpPr>
          <p:cNvPr id="270" name="Shape 270"/>
          <p:cNvSpPr/>
          <p:nvPr/>
        </p:nvSpPr>
        <p:spPr>
          <a:xfrm>
            <a:off y="1058450" x="4992387"/>
            <a:ext cy="410400" cx="281999"/>
          </a:xfrm>
          <a:prstGeom prst="downArrow">
            <a:avLst>
              <a:gd fmla="val 50000" name="adj1"/>
              <a:gd fmla="val 50000" name="adj2"/>
            </a:avLst>
          </a:prstGeom>
          <a:solidFill>
            <a:srgbClr val="D9EAD3"/>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271" name="Shape 271"/>
          <p:cNvSpPr/>
          <p:nvPr/>
        </p:nvSpPr>
        <p:spPr>
          <a:xfrm rot="2697413">
            <a:off y="904448" x="3892738"/>
            <a:ext cy="718279" cx="281923"/>
          </a:xfrm>
          <a:prstGeom prst="downArrow">
            <a:avLst>
              <a:gd fmla="val 50000" name="adj1"/>
              <a:gd fmla="val 50000" name="adj2"/>
            </a:avLst>
          </a:prstGeom>
          <a:solidFill>
            <a:srgbClr val="D9EAD3"/>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rtl="0" lvl="0">
              <a:spcBef>
                <a:spcPts val="0"/>
              </a:spcBef>
              <a:buNone/>
            </a:pPr>
            <a:r>
              <a:t/>
            </a:r>
            <a:endParaRPr/>
          </a:p>
        </p:txBody>
      </p:sp>
      <p:sp>
        <p:nvSpPr>
          <p:cNvPr id="272" name="Shape 272"/>
          <p:cNvSpPr/>
          <p:nvPr/>
        </p:nvSpPr>
        <p:spPr>
          <a:xfrm rot="-2702586">
            <a:off y="904504" x="6091510"/>
            <a:ext cy="718279" cx="281923"/>
          </a:xfrm>
          <a:prstGeom prst="downArrow">
            <a:avLst>
              <a:gd fmla="val 50000" name="adj1"/>
              <a:gd fmla="val 50000" name="adj2"/>
            </a:avLst>
          </a:prstGeom>
          <a:solidFill>
            <a:srgbClr val="D9EAD3"/>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rtl="0" lvl="0">
              <a:spcBef>
                <a:spcPts val="0"/>
              </a:spcBef>
              <a:buNone/>
            </a:pPr>
            <a:r>
              <a:t/>
            </a:r>
            <a:endParaRPr/>
          </a:p>
        </p:txBody>
      </p:sp>
      <p:sp>
        <p:nvSpPr>
          <p:cNvPr id="273" name="Shape 273"/>
          <p:cNvSpPr/>
          <p:nvPr/>
        </p:nvSpPr>
        <p:spPr>
          <a:xfrm>
            <a:off y="2142350" x="4992387"/>
            <a:ext cy="410400" cx="281999"/>
          </a:xfrm>
          <a:prstGeom prst="downArrow">
            <a:avLst>
              <a:gd fmla="val 50000" name="adj1"/>
              <a:gd fmla="val 50000" name="adj2"/>
            </a:avLst>
          </a:prstGeom>
          <a:solidFill>
            <a:srgbClr val="D9D2E9"/>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rtl="0" lvl="0">
              <a:spcBef>
                <a:spcPts val="0"/>
              </a:spcBef>
              <a:buNone/>
            </a:pPr>
            <a:r>
              <a:t/>
            </a:r>
            <a:endParaRPr/>
          </a:p>
        </p:txBody>
      </p:sp>
      <p:sp>
        <p:nvSpPr>
          <p:cNvPr id="274" name="Shape 274"/>
          <p:cNvSpPr/>
          <p:nvPr/>
        </p:nvSpPr>
        <p:spPr>
          <a:xfrm rot="-2702586">
            <a:off y="1988348" x="3892738"/>
            <a:ext cy="718279" cx="281923"/>
          </a:xfrm>
          <a:prstGeom prst="downArrow">
            <a:avLst>
              <a:gd fmla="val 50000" name="adj1"/>
              <a:gd fmla="val 50000" name="adj2"/>
            </a:avLst>
          </a:prstGeom>
          <a:solidFill>
            <a:srgbClr val="D9D2E9"/>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rtl="0" lvl="0">
              <a:spcBef>
                <a:spcPts val="0"/>
              </a:spcBef>
              <a:buNone/>
            </a:pPr>
            <a:r>
              <a:t/>
            </a:r>
            <a:endParaRPr/>
          </a:p>
        </p:txBody>
      </p:sp>
      <p:sp>
        <p:nvSpPr>
          <p:cNvPr id="275" name="Shape 275"/>
          <p:cNvSpPr/>
          <p:nvPr/>
        </p:nvSpPr>
        <p:spPr>
          <a:xfrm rot="2697413">
            <a:off y="1988404" x="6091510"/>
            <a:ext cy="718279" cx="281923"/>
          </a:xfrm>
          <a:prstGeom prst="downArrow">
            <a:avLst>
              <a:gd fmla="val 50000" name="adj1"/>
              <a:gd fmla="val 50000" name="adj2"/>
            </a:avLst>
          </a:prstGeom>
          <a:solidFill>
            <a:srgbClr val="D9D2E9"/>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rtl="0" lvl="0">
              <a:spcBef>
                <a:spcPts val="0"/>
              </a:spcBef>
              <a:buNone/>
            </a:pPr>
            <a:r>
              <a:t/>
            </a:r>
            <a:endParaRPr/>
          </a:p>
        </p:txBody>
      </p:sp>
      <p:sp>
        <p:nvSpPr>
          <p:cNvPr id="276" name="Shape 276"/>
          <p:cNvSpPr/>
          <p:nvPr/>
        </p:nvSpPr>
        <p:spPr>
          <a:xfrm>
            <a:off y="3226250" x="4992387"/>
            <a:ext cy="410400" cx="281999"/>
          </a:xfrm>
          <a:prstGeom prst="downArrow">
            <a:avLst>
              <a:gd fmla="val 50000" name="adj1"/>
              <a:gd fmla="val 50000" name="adj2"/>
            </a:avLst>
          </a:prstGeom>
          <a:solidFill>
            <a:srgbClr val="F4CCCC"/>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rtl="0" lvl="0">
              <a:spcBef>
                <a:spcPts val="0"/>
              </a:spcBef>
              <a:buNone/>
            </a:pPr>
            <a:r>
              <a:t/>
            </a:r>
            <a:endParaRPr/>
          </a:p>
        </p:txBody>
      </p:sp>
      <p:sp>
        <p:nvSpPr>
          <p:cNvPr id="277" name="Shape 277"/>
          <p:cNvSpPr/>
          <p:nvPr/>
        </p:nvSpPr>
        <p:spPr>
          <a:xfrm>
            <a:off y="4720550" x="4282437"/>
            <a:ext cy="673500" cx="1701900"/>
          </a:xfrm>
          <a:prstGeom prst="roundRect">
            <a:avLst>
              <a:gd fmla="val 16667" name="adj"/>
            </a:avLst>
          </a:prstGeom>
          <a:solidFill>
            <a:srgbClr val="FCE5CD"/>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lgn="ctr" rtl="0" lvl="0">
              <a:spcBef>
                <a:spcPts val="0"/>
              </a:spcBef>
              <a:buNone/>
            </a:pPr>
            <a:r>
              <a:rPr lang="en"/>
              <a:t>Output File</a:t>
            </a:r>
          </a:p>
        </p:txBody>
      </p:sp>
      <p:sp>
        <p:nvSpPr>
          <p:cNvPr id="278" name="Shape 278"/>
          <p:cNvSpPr/>
          <p:nvPr/>
        </p:nvSpPr>
        <p:spPr>
          <a:xfrm>
            <a:off y="4310150" x="4992387"/>
            <a:ext cy="410400" cx="281999"/>
          </a:xfrm>
          <a:prstGeom prst="downArrow">
            <a:avLst>
              <a:gd fmla="val 50000" name="adj1"/>
              <a:gd fmla="val 50000" name="adj2"/>
            </a:avLst>
          </a:prstGeom>
          <a:solidFill>
            <a:srgbClr val="FCE5CD"/>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rtl="0" lvl="0">
              <a:spcBef>
                <a:spcPts val="0"/>
              </a:spcBef>
              <a:buNone/>
            </a:pPr>
            <a:r>
              <a:t/>
            </a:r>
            <a:endParaRPr/>
          </a:p>
        </p:txBody>
      </p:sp>
      <p:sp>
        <p:nvSpPr>
          <p:cNvPr id="279" name="Shape 279"/>
          <p:cNvSpPr txBox="1"/>
          <p:nvPr/>
        </p:nvSpPr>
        <p:spPr>
          <a:xfrm>
            <a:off y="825775" x="718262"/>
            <a:ext cy="582300" cx="2720100"/>
          </a:xfrm>
          <a:prstGeom prst="rect">
            <a:avLst/>
          </a:prstGeom>
          <a:solidFill>
            <a:srgbClr val="D9EAD3"/>
          </a:solidFill>
          <a:ln>
            <a:noFill/>
          </a:ln>
        </p:spPr>
        <p:txBody>
          <a:bodyPr bIns="91425" rIns="91425" lIns="91425" tIns="91425" anchor="t" anchorCtr="0">
            <a:noAutofit/>
          </a:bodyPr>
          <a:lstStyle/>
          <a:p>
            <a:pPr>
              <a:spcBef>
                <a:spcPts val="0"/>
              </a:spcBef>
              <a:buNone/>
            </a:pPr>
            <a:r>
              <a:rPr lang="en"/>
              <a:t>Main commands all threads to start/stop and records start time</a:t>
            </a:r>
          </a:p>
        </p:txBody>
      </p:sp>
      <p:sp>
        <p:nvSpPr>
          <p:cNvPr id="280" name="Shape 280"/>
          <p:cNvSpPr txBox="1"/>
          <p:nvPr/>
        </p:nvSpPr>
        <p:spPr>
          <a:xfrm>
            <a:off y="2203125" x="718262"/>
            <a:ext cy="582300" cx="2963999"/>
          </a:xfrm>
          <a:prstGeom prst="rect">
            <a:avLst/>
          </a:prstGeom>
          <a:solidFill>
            <a:srgbClr val="D9D2E9"/>
          </a:solidFill>
          <a:ln>
            <a:noFill/>
          </a:ln>
        </p:spPr>
        <p:txBody>
          <a:bodyPr bIns="91425" rIns="91425" lIns="91425" tIns="91425" anchor="t" anchorCtr="0">
            <a:noAutofit/>
          </a:bodyPr>
          <a:lstStyle/>
          <a:p>
            <a:pPr rtl="0" lvl="0">
              <a:spcBef>
                <a:spcPts val="0"/>
              </a:spcBef>
              <a:buNone/>
            </a:pPr>
            <a:r>
              <a:rPr lang="en"/>
              <a:t>Sensor threads save timestamped data for PROC Thread</a:t>
            </a:r>
          </a:p>
        </p:txBody>
      </p:sp>
      <p:sp>
        <p:nvSpPr>
          <p:cNvPr id="281" name="Shape 281"/>
          <p:cNvSpPr txBox="1"/>
          <p:nvPr/>
        </p:nvSpPr>
        <p:spPr>
          <a:xfrm>
            <a:off y="3155675" x="718262"/>
            <a:ext cy="582300" cx="2507399"/>
          </a:xfrm>
          <a:prstGeom prst="rect">
            <a:avLst/>
          </a:prstGeom>
          <a:solidFill>
            <a:srgbClr val="F4CCCC"/>
          </a:solidFill>
          <a:ln>
            <a:noFill/>
          </a:ln>
        </p:spPr>
        <p:txBody>
          <a:bodyPr bIns="91425" rIns="91425" lIns="91425" tIns="91425" anchor="t" anchorCtr="0">
            <a:noAutofit/>
          </a:bodyPr>
          <a:lstStyle/>
          <a:p>
            <a:pPr rtl="0" lvl="0">
              <a:spcBef>
                <a:spcPts val="0"/>
              </a:spcBef>
              <a:buNone/>
            </a:pPr>
            <a:r>
              <a:rPr lang="en"/>
              <a:t>The data is read, processed, and saved to a buffer</a:t>
            </a:r>
          </a:p>
        </p:txBody>
      </p:sp>
      <p:sp>
        <p:nvSpPr>
          <p:cNvPr id="282" name="Shape 282"/>
          <p:cNvSpPr txBox="1"/>
          <p:nvPr/>
        </p:nvSpPr>
        <p:spPr>
          <a:xfrm>
            <a:off y="4224200" x="718262"/>
            <a:ext cy="582300" cx="2861699"/>
          </a:xfrm>
          <a:prstGeom prst="rect">
            <a:avLst/>
          </a:prstGeom>
          <a:solidFill>
            <a:srgbClr val="FCE5CD"/>
          </a:solidFill>
          <a:ln>
            <a:noFill/>
          </a:ln>
        </p:spPr>
        <p:txBody>
          <a:bodyPr bIns="91425" rIns="91425" lIns="91425" tIns="91425" anchor="t" anchorCtr="0">
            <a:noAutofit/>
          </a:bodyPr>
          <a:lstStyle/>
          <a:p>
            <a:pPr rtl="0" lvl="0">
              <a:spcBef>
                <a:spcPts val="0"/>
              </a:spcBef>
              <a:buNone/>
            </a:pPr>
            <a:r>
              <a:rPr lang="en"/>
              <a:t>Once user stops data acquisition the string buffer is written to file</a:t>
            </a:r>
          </a:p>
        </p:txBody>
      </p:sp>
      <p:sp>
        <p:nvSpPr>
          <p:cNvPr id="283" name="Shape 283"/>
          <p:cNvSpPr txBox="1"/>
          <p:nvPr/>
        </p:nvSpPr>
        <p:spPr>
          <a:xfrm>
            <a:off y="6422400" x="8686800"/>
            <a:ext cy="410400" cx="399900"/>
          </a:xfrm>
          <a:prstGeom prst="rect">
            <a:avLst/>
          </a:prstGeom>
        </p:spPr>
        <p:txBody>
          <a:bodyPr bIns="91425" rIns="91425" lIns="91425" tIns="91425" anchor="t" anchorCtr="0">
            <a:noAutofit/>
          </a:bodyPr>
          <a:lstStyle/>
          <a:p>
            <a:pPr rtl="0" lvl="0">
              <a:spcBef>
                <a:spcPts val="0"/>
              </a:spcBef>
              <a:buNone/>
            </a:pPr>
            <a:r>
              <a:rPr lang="en"/>
              <a:t>22</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7" name="Shape 287"/>
        <p:cNvGrpSpPr/>
        <p:nvPr/>
      </p:nvGrpSpPr>
      <p:grpSpPr>
        <a:xfrm>
          <a:off y="0" x="0"/>
          <a:ext cy="0" cx="0"/>
          <a:chOff y="0" x="0"/>
          <a:chExt cy="0" cx="0"/>
        </a:xfrm>
      </p:grpSpPr>
      <p:sp>
        <p:nvSpPr>
          <p:cNvPr id="288" name="Shape 288"/>
          <p:cNvSpPr txBox="1"/>
          <p:nvPr>
            <p:ph idx="1" type="body"/>
          </p:nvPr>
        </p:nvSpPr>
        <p:spPr>
          <a:xfrm>
            <a:off y="5895635" x="457200"/>
            <a:ext cy="673500" cx="8229600"/>
          </a:xfrm>
          <a:prstGeom prst="rect">
            <a:avLst/>
          </a:prstGeom>
        </p:spPr>
        <p:txBody>
          <a:bodyPr bIns="91425" rIns="91425" lIns="91425" tIns="91425" anchor="ctr" anchorCtr="0">
            <a:noAutofit/>
          </a:bodyPr>
          <a:lstStyle/>
          <a:p>
            <a:pPr rtl="0" lvl="0">
              <a:spcBef>
                <a:spcPts val="0"/>
              </a:spcBef>
              <a:buNone/>
            </a:pPr>
            <a:r>
              <a:rPr sz="3000" lang="en" i="0"/>
              <a:t>Output from Concurrent Data Acquisition</a:t>
            </a:r>
          </a:p>
        </p:txBody>
      </p:sp>
      <p:sp>
        <p:nvSpPr>
          <p:cNvPr id="289" name="Shape 289"/>
          <p:cNvSpPr/>
          <p:nvPr/>
        </p:nvSpPr>
        <p:spPr>
          <a:xfrm>
            <a:off y="547025" x="457150"/>
            <a:ext cy="4821900" cx="960900"/>
          </a:xfrm>
          <a:prstGeom prst="rect">
            <a:avLst/>
          </a:prstGeom>
          <a:solidFill>
            <a:srgbClr val="000000"/>
          </a:solidFill>
          <a:ln w="28575" cap="flat">
            <a:solidFill>
              <a:srgbClr val="FFFFFF"/>
            </a:solidFill>
            <a:prstDash val="solid"/>
            <a:round/>
            <a:headEnd w="med" len="med" type="none"/>
            <a:tailEnd w="med" len="med" type="none"/>
          </a:ln>
        </p:spPr>
        <p:txBody>
          <a:bodyPr bIns="91425" rIns="91425" lIns="91425" tIns="91425" anchor="ctr" anchorCtr="0">
            <a:noAutofit/>
          </a:bodyPr>
          <a:lstStyle/>
          <a:p>
            <a:pPr>
              <a:spcBef>
                <a:spcPts val="0"/>
              </a:spcBef>
              <a:buNone/>
            </a:pPr>
            <a:r>
              <a:rPr lang="en"/>
              <a:t>Screen Shot of Output File</a:t>
            </a:r>
          </a:p>
        </p:txBody>
      </p:sp>
      <p:sp>
        <p:nvSpPr>
          <p:cNvPr id="290" name="Shape 290"/>
          <p:cNvSpPr/>
          <p:nvPr/>
        </p:nvSpPr>
        <p:spPr>
          <a:xfrm>
            <a:off y="4112825" x="1446800"/>
            <a:ext cy="395099" cx="665399"/>
          </a:xfrm>
          <a:prstGeom prst="rightArrow">
            <a:avLst>
              <a:gd fmla="val 50000" name="adj1"/>
              <a:gd fmla="val 50000" name="adj2"/>
            </a:avLst>
          </a:prstGeom>
          <a:solidFill>
            <a:srgbClr val="FFFFFF"/>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rtl="0" lvl="0">
              <a:spcBef>
                <a:spcPts val="0"/>
              </a:spcBef>
              <a:buNone/>
            </a:pPr>
            <a:r>
              <a:rPr lang="en"/>
              <a:t>BAR</a:t>
            </a:r>
          </a:p>
        </p:txBody>
      </p:sp>
      <p:sp>
        <p:nvSpPr>
          <p:cNvPr id="291" name="Shape 291"/>
          <p:cNvSpPr/>
          <p:nvPr/>
        </p:nvSpPr>
        <p:spPr>
          <a:xfrm>
            <a:off y="2760425" x="1446550"/>
            <a:ext cy="395099" cx="4169100"/>
          </a:xfrm>
          <a:prstGeom prst="rightArrow">
            <a:avLst>
              <a:gd fmla="val 50000" name="adj1"/>
              <a:gd fmla="val 50000" name="adj2"/>
            </a:avLst>
          </a:prstGeom>
          <a:solidFill>
            <a:srgbClr val="FFFFFF"/>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rtl="0" lvl="0">
              <a:spcBef>
                <a:spcPts val="0"/>
              </a:spcBef>
              <a:buNone/>
            </a:pPr>
            <a:r>
              <a:rPr lang="en"/>
              <a:t>GPS</a:t>
            </a:r>
          </a:p>
        </p:txBody>
      </p:sp>
      <p:sp>
        <p:nvSpPr>
          <p:cNvPr id="292" name="Shape 292"/>
          <p:cNvSpPr/>
          <p:nvPr/>
        </p:nvSpPr>
        <p:spPr>
          <a:xfrm>
            <a:off y="1408025" x="1446550"/>
            <a:ext cy="395099" cx="665399"/>
          </a:xfrm>
          <a:prstGeom prst="rightArrow">
            <a:avLst>
              <a:gd fmla="val 50000" name="adj1"/>
              <a:gd fmla="val 50000" name="adj2"/>
            </a:avLst>
          </a:prstGeom>
          <a:solidFill>
            <a:srgbClr val="FFFFFF"/>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rtl="0" lvl="0">
              <a:spcBef>
                <a:spcPts val="0"/>
              </a:spcBef>
              <a:buNone/>
            </a:pPr>
            <a:r>
              <a:rPr lang="en"/>
              <a:t>INS</a:t>
            </a:r>
          </a:p>
        </p:txBody>
      </p:sp>
      <p:sp>
        <p:nvSpPr>
          <p:cNvPr id="293" name="Shape 293"/>
          <p:cNvSpPr txBox="1"/>
          <p:nvPr/>
        </p:nvSpPr>
        <p:spPr>
          <a:xfrm>
            <a:off y="6422400" x="8686800"/>
            <a:ext cy="410400" cx="399900"/>
          </a:xfrm>
          <a:prstGeom prst="rect">
            <a:avLst/>
          </a:prstGeom>
        </p:spPr>
        <p:txBody>
          <a:bodyPr bIns="91425" rIns="91425" lIns="91425" tIns="91425" anchor="t" anchorCtr="0">
            <a:noAutofit/>
          </a:bodyPr>
          <a:lstStyle/>
          <a:p>
            <a:pPr rtl="0" lvl="0">
              <a:spcBef>
                <a:spcPts val="0"/>
              </a:spcBef>
              <a:buNone/>
            </a:pPr>
            <a:r>
              <a:rPr lang="en"/>
              <a:t>23</a:t>
            </a:r>
          </a:p>
        </p:txBody>
      </p:sp>
      <p:pic>
        <p:nvPicPr>
          <p:cNvPr id="294" name="Shape 294"/>
          <p:cNvPicPr preferRelativeResize="0"/>
          <p:nvPr/>
        </p:nvPicPr>
        <p:blipFill>
          <a:blip r:embed="rId4"/>
          <a:stretch>
            <a:fillRect/>
          </a:stretch>
        </p:blipFill>
        <p:spPr>
          <a:xfrm>
            <a:off y="3221325" x="2112249"/>
            <a:ext cy="2117100" cx="2809124"/>
          </a:xfrm>
          <a:prstGeom prst="rect">
            <a:avLst/>
          </a:prstGeom>
        </p:spPr>
      </p:pic>
      <p:pic>
        <p:nvPicPr>
          <p:cNvPr id="295" name="Shape 295"/>
          <p:cNvPicPr preferRelativeResize="0"/>
          <p:nvPr/>
        </p:nvPicPr>
        <p:blipFill rotWithShape="1">
          <a:blip r:embed="rId5"/>
          <a:srcRect t="566" b="0" r="80756" l="0"/>
          <a:stretch/>
        </p:blipFill>
        <p:spPr>
          <a:xfrm>
            <a:off y="630550" x="509837"/>
            <a:ext cy="4654849" cx="855524"/>
          </a:xfrm>
          <a:prstGeom prst="rect">
            <a:avLst/>
          </a:prstGeom>
          <a:ln>
            <a:noFill/>
          </a:ln>
        </p:spPr>
      </p:pic>
      <p:pic>
        <p:nvPicPr>
          <p:cNvPr id="296" name="Shape 296"/>
          <p:cNvPicPr preferRelativeResize="0"/>
          <p:nvPr/>
        </p:nvPicPr>
        <p:blipFill rotWithShape="1">
          <a:blip r:embed="rId6"/>
          <a:srcRect t="0" b="55021" r="50583" l="0"/>
          <a:stretch/>
        </p:blipFill>
        <p:spPr>
          <a:xfrm>
            <a:off y="547025" x="2113099"/>
            <a:ext cy="2117099" cx="2807435"/>
          </a:xfrm>
          <a:prstGeom prst="rect">
            <a:avLst/>
          </a:prstGeom>
        </p:spPr>
      </p:pic>
      <p:pic>
        <p:nvPicPr>
          <p:cNvPr id="297" name="Shape 297"/>
          <p:cNvPicPr preferRelativeResize="0"/>
          <p:nvPr/>
        </p:nvPicPr>
        <p:blipFill rotWithShape="1">
          <a:blip r:embed="rId7"/>
          <a:srcRect t="16937" b="1748" r="1419" l="1361"/>
          <a:stretch/>
        </p:blipFill>
        <p:spPr>
          <a:xfrm>
            <a:off y="1899425" x="5615550"/>
            <a:ext cy="2117099" cx="2841900"/>
          </a:xfrm>
          <a:prstGeom prst="rect">
            <a:avLst/>
          </a:prstGeom>
        </p:spPr>
      </p:pic>
      <p:sp>
        <p:nvSpPr>
          <p:cNvPr id="298" name="Shape 298"/>
          <p:cNvSpPr txBox="1"/>
          <p:nvPr/>
        </p:nvSpPr>
        <p:spPr>
          <a:xfrm>
            <a:off y="1844400" x="6618400"/>
            <a:ext cy="457200" cx="960900"/>
          </a:xfrm>
          <a:prstGeom prst="rect">
            <a:avLst/>
          </a:prstGeom>
        </p:spPr>
        <p:txBody>
          <a:bodyPr bIns="91425" rIns="91425" lIns="91425" tIns="91425" anchor="t" anchorCtr="0">
            <a:noAutofit/>
          </a:bodyPr>
          <a:lstStyle/>
          <a:p>
            <a:pPr>
              <a:spcBef>
                <a:spcPts val="0"/>
              </a:spcBef>
              <a:buNone/>
            </a:pPr>
            <a:r>
              <a:rPr sz="600" lang="en"/>
              <a:t>GPS X-Y Displacement</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2" name="Shape 302"/>
        <p:cNvGrpSpPr/>
        <p:nvPr/>
      </p:nvGrpSpPr>
      <p:grpSpPr>
        <a:xfrm>
          <a:off y="0" x="0"/>
          <a:ext cy="0" cx="0"/>
          <a:chOff y="0" x="0"/>
          <a:chExt cy="0" cx="0"/>
        </a:xfrm>
      </p:grpSpPr>
      <p:sp>
        <p:nvSpPr>
          <p:cNvPr id="303" name="Shape 303"/>
          <p:cNvSpPr txBox="1"/>
          <p:nvPr>
            <p:ph type="title"/>
          </p:nvPr>
        </p:nvSpPr>
        <p:spPr>
          <a:xfrm>
            <a:off y="274637" x="457200"/>
            <a:ext cy="1143299" cx="8229600"/>
          </a:xfrm>
          <a:prstGeom prst="rect">
            <a:avLst/>
          </a:prstGeom>
        </p:spPr>
        <p:txBody>
          <a:bodyPr bIns="91425" rIns="91425" lIns="91425" tIns="91425" anchor="ctr" anchorCtr="0">
            <a:noAutofit/>
          </a:bodyPr>
          <a:lstStyle/>
          <a:p>
            <a:pPr rtl="0" lvl="0">
              <a:spcBef>
                <a:spcPts val="0"/>
              </a:spcBef>
              <a:buNone/>
            </a:pPr>
            <a:r>
              <a:rPr lang="en"/>
              <a:t>Project Work</a:t>
            </a:r>
          </a:p>
        </p:txBody>
      </p:sp>
      <p:sp>
        <p:nvSpPr>
          <p:cNvPr id="304" name="Shape 304"/>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indent="-419100" marL="457200">
              <a:lnSpc>
                <a:spcPct val="150000"/>
              </a:lnSpc>
              <a:spcBef>
                <a:spcPts val="0"/>
              </a:spcBef>
              <a:buClr>
                <a:schemeClr val="dk1"/>
              </a:buClr>
              <a:buSzPct val="100000"/>
              <a:buFont typeface="Arial"/>
              <a:buChar char="●"/>
            </a:pPr>
            <a:r>
              <a:rPr lang="en"/>
              <a:t>Interfacing External Sensors</a:t>
            </a:r>
          </a:p>
          <a:p>
            <a:pPr rtl="0" lvl="0" indent="-419100" marL="457200">
              <a:lnSpc>
                <a:spcPct val="150000"/>
              </a:lnSpc>
              <a:spcBef>
                <a:spcPts val="0"/>
              </a:spcBef>
              <a:buClr>
                <a:schemeClr val="dk1"/>
              </a:buClr>
              <a:buSzPct val="100000"/>
              <a:buFont typeface="Arial"/>
              <a:buChar char="●"/>
            </a:pPr>
            <a:r>
              <a:rPr lang="en"/>
              <a:t>Multithreaded Programming</a:t>
            </a:r>
          </a:p>
          <a:p>
            <a:pPr rtl="0" lvl="0" indent="-419100" marL="457200">
              <a:lnSpc>
                <a:spcPct val="150000"/>
              </a:lnSpc>
              <a:spcBef>
                <a:spcPts val="0"/>
              </a:spcBef>
              <a:buClr>
                <a:schemeClr val="dk1"/>
              </a:buClr>
              <a:buSzPct val="100000"/>
              <a:buFont typeface="Arial"/>
              <a:buChar char="●"/>
            </a:pPr>
            <a:r>
              <a:rPr b="1" lang="en"/>
              <a:t>MATLAB Post-Processing</a:t>
            </a:r>
          </a:p>
        </p:txBody>
      </p:sp>
      <p:sp>
        <p:nvSpPr>
          <p:cNvPr id="305" name="Shape 305"/>
          <p:cNvSpPr txBox="1"/>
          <p:nvPr/>
        </p:nvSpPr>
        <p:spPr>
          <a:xfrm>
            <a:off y="6422400" x="8686800"/>
            <a:ext cy="410400" cx="399900"/>
          </a:xfrm>
          <a:prstGeom prst="rect">
            <a:avLst/>
          </a:prstGeom>
        </p:spPr>
        <p:txBody>
          <a:bodyPr bIns="91425" rIns="91425" lIns="91425" tIns="91425" anchor="t" anchorCtr="0">
            <a:noAutofit/>
          </a:bodyPr>
          <a:lstStyle/>
          <a:p>
            <a:pPr rtl="0" lvl="0">
              <a:spcBef>
                <a:spcPts val="0"/>
              </a:spcBef>
              <a:buNone/>
            </a:pPr>
            <a:r>
              <a:rPr lang="en"/>
              <a:t>24</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9" name="Shape 309"/>
        <p:cNvGrpSpPr/>
        <p:nvPr/>
      </p:nvGrpSpPr>
      <p:grpSpPr>
        <a:xfrm>
          <a:off y="0" x="0"/>
          <a:ext cy="0" cx="0"/>
          <a:chOff y="0" x="0"/>
          <a:chExt cy="0" cx="0"/>
        </a:xfrm>
      </p:grpSpPr>
      <p:sp>
        <p:nvSpPr>
          <p:cNvPr id="310" name="Shape 310"/>
          <p:cNvSpPr txBox="1"/>
          <p:nvPr>
            <p:ph idx="1" type="body"/>
          </p:nvPr>
        </p:nvSpPr>
        <p:spPr>
          <a:xfrm>
            <a:off y="5895635" x="457200"/>
            <a:ext cy="673500" cx="8229600"/>
          </a:xfrm>
          <a:prstGeom prst="rect">
            <a:avLst/>
          </a:prstGeom>
        </p:spPr>
        <p:txBody>
          <a:bodyPr bIns="91425" rIns="91425" lIns="91425" tIns="91425" anchor="ctr" anchorCtr="0">
            <a:noAutofit/>
          </a:bodyPr>
          <a:lstStyle/>
          <a:p>
            <a:pPr rtl="0" lvl="0">
              <a:spcBef>
                <a:spcPts val="0"/>
              </a:spcBef>
              <a:buNone/>
            </a:pPr>
            <a:r>
              <a:rPr sz="3000" lang="en" i="0"/>
              <a:t>MATLAB Post-Processing Diagram and Results</a:t>
            </a:r>
          </a:p>
        </p:txBody>
      </p:sp>
      <p:sp>
        <p:nvSpPr>
          <p:cNvPr id="311" name="Shape 311"/>
          <p:cNvSpPr/>
          <p:nvPr/>
        </p:nvSpPr>
        <p:spPr>
          <a:xfrm>
            <a:off y="2572150" x="1039575"/>
            <a:ext cy="673500" cx="1701900"/>
          </a:xfrm>
          <a:prstGeom prst="roundRect">
            <a:avLst>
              <a:gd fmla="val 16667" name="adj"/>
            </a:avLst>
          </a:prstGeom>
          <a:solidFill>
            <a:srgbClr val="C9DAF8"/>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lgn="ctr" rtl="0" lvl="0">
              <a:spcBef>
                <a:spcPts val="0"/>
              </a:spcBef>
              <a:buNone/>
            </a:pPr>
            <a:r>
              <a:rPr lang="en"/>
              <a:t>Manipulate Data (Filtering, Unit Conversions)</a:t>
            </a:r>
          </a:p>
        </p:txBody>
      </p:sp>
      <p:sp>
        <p:nvSpPr>
          <p:cNvPr id="312" name="Shape 312"/>
          <p:cNvSpPr/>
          <p:nvPr/>
        </p:nvSpPr>
        <p:spPr>
          <a:xfrm>
            <a:off y="1488250" x="1039575"/>
            <a:ext cy="673500" cx="1701900"/>
          </a:xfrm>
          <a:prstGeom prst="roundRect">
            <a:avLst>
              <a:gd fmla="val 16667" name="adj"/>
            </a:avLst>
          </a:prstGeom>
          <a:solidFill>
            <a:srgbClr val="D9D2E9"/>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lgn="ctr" rtl="0" lvl="0">
              <a:spcBef>
                <a:spcPts val="0"/>
              </a:spcBef>
              <a:buNone/>
            </a:pPr>
            <a:r>
              <a:rPr lang="en"/>
              <a:t>Parse Text File(s)</a:t>
            </a:r>
          </a:p>
        </p:txBody>
      </p:sp>
      <p:sp>
        <p:nvSpPr>
          <p:cNvPr id="313" name="Shape 313"/>
          <p:cNvSpPr/>
          <p:nvPr/>
        </p:nvSpPr>
        <p:spPr>
          <a:xfrm>
            <a:off y="404350" x="1039575"/>
            <a:ext cy="673500" cx="1701900"/>
          </a:xfrm>
          <a:prstGeom prst="roundRect">
            <a:avLst>
              <a:gd fmla="val 16667" name="adj"/>
            </a:avLst>
          </a:prstGeom>
          <a:solidFill>
            <a:srgbClr val="D9EAD3"/>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lgn="ctr" rtl="0" lvl="0">
              <a:spcBef>
                <a:spcPts val="0"/>
              </a:spcBef>
              <a:buNone/>
            </a:pPr>
            <a:r>
              <a:rPr lang="en"/>
              <a:t>Main Function</a:t>
            </a:r>
          </a:p>
        </p:txBody>
      </p:sp>
      <p:sp>
        <p:nvSpPr>
          <p:cNvPr id="314" name="Shape 314"/>
          <p:cNvSpPr/>
          <p:nvPr/>
        </p:nvSpPr>
        <p:spPr>
          <a:xfrm>
            <a:off y="3656050" x="1039575"/>
            <a:ext cy="673500" cx="1701900"/>
          </a:xfrm>
          <a:prstGeom prst="roundRect">
            <a:avLst>
              <a:gd fmla="val 16667" name="adj"/>
            </a:avLst>
          </a:prstGeom>
          <a:solidFill>
            <a:srgbClr val="F4CCCC"/>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lgn="ctr" rtl="0" lvl="0">
              <a:spcBef>
                <a:spcPts val="0"/>
              </a:spcBef>
              <a:buNone/>
            </a:pPr>
            <a:r>
              <a:rPr lang="en"/>
              <a:t>Perform Integration + Sensor Fusion</a:t>
            </a:r>
          </a:p>
        </p:txBody>
      </p:sp>
      <p:sp>
        <p:nvSpPr>
          <p:cNvPr id="315" name="Shape 315"/>
          <p:cNvSpPr/>
          <p:nvPr/>
        </p:nvSpPr>
        <p:spPr>
          <a:xfrm>
            <a:off y="1077850" x="1749525"/>
            <a:ext cy="410400" cx="281999"/>
          </a:xfrm>
          <a:prstGeom prst="downArrow">
            <a:avLst>
              <a:gd fmla="val 50000" name="adj1"/>
              <a:gd fmla="val 50000" name="adj2"/>
            </a:avLst>
          </a:prstGeom>
          <a:solidFill>
            <a:srgbClr val="FFFFFF"/>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rtl="0" lvl="0">
              <a:spcBef>
                <a:spcPts val="0"/>
              </a:spcBef>
              <a:buNone/>
            </a:pPr>
            <a:r>
              <a:t/>
            </a:r>
            <a:endParaRPr/>
          </a:p>
        </p:txBody>
      </p:sp>
      <p:sp>
        <p:nvSpPr>
          <p:cNvPr id="316" name="Shape 316"/>
          <p:cNvSpPr/>
          <p:nvPr/>
        </p:nvSpPr>
        <p:spPr>
          <a:xfrm>
            <a:off y="2161750" x="1749525"/>
            <a:ext cy="410400" cx="281999"/>
          </a:xfrm>
          <a:prstGeom prst="downArrow">
            <a:avLst>
              <a:gd fmla="val 50000" name="adj1"/>
              <a:gd fmla="val 50000" name="adj2"/>
            </a:avLst>
          </a:prstGeom>
          <a:solidFill>
            <a:srgbClr val="FFFFFF"/>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rtl="0" lvl="0">
              <a:spcBef>
                <a:spcPts val="0"/>
              </a:spcBef>
              <a:buNone/>
            </a:pPr>
            <a:r>
              <a:t/>
            </a:r>
            <a:endParaRPr/>
          </a:p>
        </p:txBody>
      </p:sp>
      <p:sp>
        <p:nvSpPr>
          <p:cNvPr id="317" name="Shape 317"/>
          <p:cNvSpPr/>
          <p:nvPr/>
        </p:nvSpPr>
        <p:spPr>
          <a:xfrm>
            <a:off y="3245650" x="1749525"/>
            <a:ext cy="410400" cx="281999"/>
          </a:xfrm>
          <a:prstGeom prst="downArrow">
            <a:avLst>
              <a:gd fmla="val 50000" name="adj1"/>
              <a:gd fmla="val 50000" name="adj2"/>
            </a:avLst>
          </a:prstGeom>
          <a:solidFill>
            <a:srgbClr val="FFFFFF"/>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rtl="0" lvl="0">
              <a:spcBef>
                <a:spcPts val="0"/>
              </a:spcBef>
              <a:buNone/>
            </a:pPr>
            <a:r>
              <a:t/>
            </a:r>
            <a:endParaRPr/>
          </a:p>
        </p:txBody>
      </p:sp>
      <p:sp>
        <p:nvSpPr>
          <p:cNvPr id="318" name="Shape 318"/>
          <p:cNvSpPr/>
          <p:nvPr/>
        </p:nvSpPr>
        <p:spPr>
          <a:xfrm>
            <a:off y="4739950" x="1039575"/>
            <a:ext cy="673500" cx="1701900"/>
          </a:xfrm>
          <a:prstGeom prst="roundRect">
            <a:avLst>
              <a:gd fmla="val 16667" name="adj"/>
            </a:avLst>
          </a:prstGeom>
          <a:solidFill>
            <a:srgbClr val="FCE5CD"/>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lgn="ctr" rtl="0" lvl="0">
              <a:spcBef>
                <a:spcPts val="0"/>
              </a:spcBef>
              <a:buNone/>
            </a:pPr>
            <a:r>
              <a:rPr lang="en"/>
              <a:t>Plot Data</a:t>
            </a:r>
          </a:p>
        </p:txBody>
      </p:sp>
      <p:sp>
        <p:nvSpPr>
          <p:cNvPr id="319" name="Shape 319"/>
          <p:cNvSpPr/>
          <p:nvPr/>
        </p:nvSpPr>
        <p:spPr>
          <a:xfrm>
            <a:off y="4329550" x="1749525"/>
            <a:ext cy="410400" cx="281999"/>
          </a:xfrm>
          <a:prstGeom prst="downArrow">
            <a:avLst>
              <a:gd fmla="val 50000" name="adj1"/>
              <a:gd fmla="val 50000" name="adj2"/>
            </a:avLst>
          </a:prstGeom>
          <a:solidFill>
            <a:srgbClr val="FFFFFF"/>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rtl="0" lvl="0">
              <a:spcBef>
                <a:spcPts val="0"/>
              </a:spcBef>
              <a:buNone/>
            </a:pPr>
            <a:r>
              <a:t/>
            </a:r>
            <a:endParaRPr/>
          </a:p>
        </p:txBody>
      </p:sp>
      <p:sp>
        <p:nvSpPr>
          <p:cNvPr id="320" name="Shape 320"/>
          <p:cNvSpPr txBox="1"/>
          <p:nvPr/>
        </p:nvSpPr>
        <p:spPr>
          <a:xfrm>
            <a:off y="6422400" x="8686800"/>
            <a:ext cy="410400" cx="399900"/>
          </a:xfrm>
          <a:prstGeom prst="rect">
            <a:avLst/>
          </a:prstGeom>
        </p:spPr>
        <p:txBody>
          <a:bodyPr bIns="91425" rIns="91425" lIns="91425" tIns="91425" anchor="t" anchorCtr="0">
            <a:noAutofit/>
          </a:bodyPr>
          <a:lstStyle/>
          <a:p>
            <a:pPr>
              <a:spcBef>
                <a:spcPts val="0"/>
              </a:spcBef>
              <a:buNone/>
            </a:pPr>
            <a:r>
              <a:rPr lang="en"/>
              <a:t>25</a:t>
            </a:r>
          </a:p>
        </p:txBody>
      </p:sp>
      <p:pic>
        <p:nvPicPr>
          <p:cNvPr id="321" name="Shape 321"/>
          <p:cNvPicPr preferRelativeResize="0"/>
          <p:nvPr/>
        </p:nvPicPr>
        <p:blipFill>
          <a:blip r:embed="rId3"/>
          <a:stretch>
            <a:fillRect/>
          </a:stretch>
        </p:blipFill>
        <p:spPr>
          <a:xfrm>
            <a:off y="1275350" x="3713387"/>
            <a:ext cy="3267075" cx="4391025"/>
          </a:xfrm>
          <a:prstGeom prst="rect">
            <a:avLst/>
          </a:prstGeom>
          <a:noFill/>
          <a:ln>
            <a:noFill/>
          </a:ln>
        </p:spPr>
      </p:pic>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5" name="Shape 325"/>
        <p:cNvGrpSpPr/>
        <p:nvPr/>
      </p:nvGrpSpPr>
      <p:grpSpPr>
        <a:xfrm>
          <a:off y="0" x="0"/>
          <a:ext cy="0" cx="0"/>
          <a:chOff y="0" x="0"/>
          <a:chExt cy="0" cx="0"/>
        </a:xfrm>
      </p:grpSpPr>
      <p:sp>
        <p:nvSpPr>
          <p:cNvPr id="326" name="Shape 326"/>
          <p:cNvSpPr txBox="1"/>
          <p:nvPr>
            <p:ph idx="1" type="body"/>
          </p:nvPr>
        </p:nvSpPr>
        <p:spPr>
          <a:xfrm>
            <a:off y="5895635" x="457200"/>
            <a:ext cy="673500" cx="8229600"/>
          </a:xfrm>
          <a:prstGeom prst="rect">
            <a:avLst/>
          </a:prstGeom>
        </p:spPr>
        <p:txBody>
          <a:bodyPr bIns="91425" rIns="91425" lIns="91425" tIns="91425" anchor="ctr" anchorCtr="0">
            <a:noAutofit/>
          </a:bodyPr>
          <a:lstStyle/>
          <a:p>
            <a:pPr>
              <a:spcBef>
                <a:spcPts val="0"/>
              </a:spcBef>
              <a:buNone/>
            </a:pPr>
            <a:r>
              <a:rPr sz="3000" lang="en" i="0"/>
              <a:t>Project Timeline (Original Plan in Darker Blue)</a:t>
            </a:r>
          </a:p>
        </p:txBody>
      </p:sp>
      <p:pic>
        <p:nvPicPr>
          <p:cNvPr id="327" name="Shape 327"/>
          <p:cNvPicPr preferRelativeResize="0"/>
          <p:nvPr/>
        </p:nvPicPr>
        <p:blipFill>
          <a:blip r:embed="rId4"/>
          <a:stretch>
            <a:fillRect/>
          </a:stretch>
        </p:blipFill>
        <p:spPr>
          <a:xfrm>
            <a:off y="465150" x="785800"/>
            <a:ext cy="4933950" cx="7572375"/>
          </a:xfrm>
          <a:prstGeom prst="rect">
            <a:avLst/>
          </a:prstGeom>
          <a:noFill/>
          <a:ln>
            <a:noFill/>
          </a:ln>
        </p:spPr>
      </p:pic>
      <p:sp>
        <p:nvSpPr>
          <p:cNvPr id="328" name="Shape 328"/>
          <p:cNvSpPr/>
          <p:nvPr/>
        </p:nvSpPr>
        <p:spPr>
          <a:xfrm>
            <a:off y="2073225" x="3979800"/>
            <a:ext cy="88800" cx="2211600"/>
          </a:xfrm>
          <a:prstGeom prst="rect">
            <a:avLst/>
          </a:prstGeom>
          <a:solidFill>
            <a:srgbClr val="9FC5E8"/>
          </a:solidFill>
          <a:ln w="19050" cap="flat">
            <a:solidFill>
              <a:srgbClr val="9FC5E8"/>
            </a:solidFill>
            <a:prstDash val="dash"/>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329" name="Shape 329"/>
          <p:cNvSpPr/>
          <p:nvPr/>
        </p:nvSpPr>
        <p:spPr>
          <a:xfrm>
            <a:off y="2501850" x="5802125"/>
            <a:ext cy="88800" cx="693899"/>
          </a:xfrm>
          <a:prstGeom prst="rect">
            <a:avLst/>
          </a:prstGeom>
          <a:solidFill>
            <a:srgbClr val="9FC5E8"/>
          </a:solidFill>
          <a:ln w="19050" cap="flat">
            <a:solidFill>
              <a:srgbClr val="9FC5E8"/>
            </a:solidFill>
            <a:prstDash val="dash"/>
            <a:round/>
            <a:headEnd w="med" len="med" type="none"/>
            <a:tailEnd w="med" len="med" type="none"/>
          </a:ln>
        </p:spPr>
        <p:txBody>
          <a:bodyPr bIns="91425" rIns="91425" lIns="91425" tIns="91425" anchor="ctr" anchorCtr="0">
            <a:noAutofit/>
          </a:bodyPr>
          <a:lstStyle/>
          <a:p>
            <a:pPr rtl="0" lvl="0">
              <a:spcBef>
                <a:spcPts val="0"/>
              </a:spcBef>
              <a:buNone/>
            </a:pPr>
            <a:r>
              <a:t/>
            </a:r>
            <a:endParaRPr/>
          </a:p>
        </p:txBody>
      </p:sp>
      <p:sp>
        <p:nvSpPr>
          <p:cNvPr id="330" name="Shape 330"/>
          <p:cNvSpPr/>
          <p:nvPr/>
        </p:nvSpPr>
        <p:spPr>
          <a:xfrm>
            <a:off y="2935250" x="6068825"/>
            <a:ext cy="88800" cx="693899"/>
          </a:xfrm>
          <a:prstGeom prst="rect">
            <a:avLst/>
          </a:prstGeom>
          <a:solidFill>
            <a:srgbClr val="9FC5E8"/>
          </a:solidFill>
          <a:ln w="19050" cap="flat">
            <a:solidFill>
              <a:srgbClr val="9FC5E8"/>
            </a:solidFill>
            <a:prstDash val="dash"/>
            <a:round/>
            <a:headEnd w="med" len="med" type="none"/>
            <a:tailEnd w="med" len="med" type="none"/>
          </a:ln>
        </p:spPr>
        <p:txBody>
          <a:bodyPr bIns="91425" rIns="91425" lIns="91425" tIns="91425" anchor="ctr" anchorCtr="0">
            <a:noAutofit/>
          </a:bodyPr>
          <a:lstStyle/>
          <a:p>
            <a:pPr rtl="0" lvl="0">
              <a:spcBef>
                <a:spcPts val="0"/>
              </a:spcBef>
              <a:buNone/>
            </a:pPr>
            <a:r>
              <a:t/>
            </a:r>
            <a:endParaRPr/>
          </a:p>
        </p:txBody>
      </p:sp>
      <p:sp>
        <p:nvSpPr>
          <p:cNvPr id="331" name="Shape 331"/>
          <p:cNvSpPr/>
          <p:nvPr/>
        </p:nvSpPr>
        <p:spPr>
          <a:xfrm>
            <a:off y="3368625" x="6068775"/>
            <a:ext cy="88800" cx="693899"/>
          </a:xfrm>
          <a:prstGeom prst="rect">
            <a:avLst/>
          </a:prstGeom>
          <a:solidFill>
            <a:srgbClr val="9FC5E8"/>
          </a:solidFill>
          <a:ln w="19050" cap="flat">
            <a:solidFill>
              <a:srgbClr val="9FC5E8"/>
            </a:solidFill>
            <a:prstDash val="dash"/>
            <a:round/>
            <a:headEnd w="med" len="med" type="none"/>
            <a:tailEnd w="med" len="med" type="none"/>
          </a:ln>
        </p:spPr>
        <p:txBody>
          <a:bodyPr bIns="91425" rIns="91425" lIns="91425" tIns="91425" anchor="ctr" anchorCtr="0">
            <a:noAutofit/>
          </a:bodyPr>
          <a:lstStyle/>
          <a:p>
            <a:pPr rtl="0" lvl="0">
              <a:spcBef>
                <a:spcPts val="0"/>
              </a:spcBef>
              <a:buNone/>
            </a:pPr>
            <a:r>
              <a:t/>
            </a:r>
            <a:endParaRPr/>
          </a:p>
        </p:txBody>
      </p:sp>
      <p:sp>
        <p:nvSpPr>
          <p:cNvPr id="332" name="Shape 332"/>
          <p:cNvSpPr/>
          <p:nvPr/>
        </p:nvSpPr>
        <p:spPr>
          <a:xfrm>
            <a:off y="3797250" x="6459450"/>
            <a:ext cy="88800" cx="817500"/>
          </a:xfrm>
          <a:prstGeom prst="rect">
            <a:avLst/>
          </a:prstGeom>
          <a:solidFill>
            <a:srgbClr val="9FC5E8"/>
          </a:solidFill>
          <a:ln w="19050" cap="flat">
            <a:solidFill>
              <a:srgbClr val="9FC5E8"/>
            </a:solidFill>
            <a:prstDash val="dash"/>
            <a:round/>
            <a:headEnd w="med" len="med" type="none"/>
            <a:tailEnd w="med" len="med" type="none"/>
          </a:ln>
        </p:spPr>
        <p:txBody>
          <a:bodyPr bIns="91425" rIns="91425" lIns="91425" tIns="91425" anchor="ctr" anchorCtr="0">
            <a:noAutofit/>
          </a:bodyPr>
          <a:lstStyle/>
          <a:p>
            <a:pPr rtl="0" lvl="0">
              <a:spcBef>
                <a:spcPts val="0"/>
              </a:spcBef>
              <a:buNone/>
            </a:pPr>
            <a:r>
              <a:t/>
            </a:r>
            <a:endParaRPr/>
          </a:p>
        </p:txBody>
      </p:sp>
      <p:sp>
        <p:nvSpPr>
          <p:cNvPr id="333" name="Shape 333"/>
          <p:cNvSpPr/>
          <p:nvPr/>
        </p:nvSpPr>
        <p:spPr>
          <a:xfrm>
            <a:off y="4225875" x="6459450"/>
            <a:ext cy="88800" cx="1417800"/>
          </a:xfrm>
          <a:prstGeom prst="rect">
            <a:avLst/>
          </a:prstGeom>
          <a:solidFill>
            <a:srgbClr val="9FC5E8"/>
          </a:solidFill>
          <a:ln w="19050" cap="flat">
            <a:solidFill>
              <a:srgbClr val="9FC5E8"/>
            </a:solidFill>
            <a:prstDash val="dash"/>
            <a:round/>
            <a:headEnd w="med" len="med" type="none"/>
            <a:tailEnd w="med" len="med" type="none"/>
          </a:ln>
        </p:spPr>
        <p:txBody>
          <a:bodyPr bIns="91425" rIns="91425" lIns="91425" tIns="91425" anchor="ctr" anchorCtr="0">
            <a:noAutofit/>
          </a:bodyPr>
          <a:lstStyle/>
          <a:p>
            <a:pPr rtl="0" lvl="0">
              <a:spcBef>
                <a:spcPts val="0"/>
              </a:spcBef>
              <a:buNone/>
            </a:pPr>
            <a:r>
              <a:t/>
            </a:r>
            <a:endParaRPr/>
          </a:p>
        </p:txBody>
      </p:sp>
      <p:sp>
        <p:nvSpPr>
          <p:cNvPr id="334" name="Shape 334"/>
          <p:cNvSpPr/>
          <p:nvPr/>
        </p:nvSpPr>
        <p:spPr>
          <a:xfrm>
            <a:off y="5092650" x="6710600"/>
            <a:ext cy="88800" cx="1166700"/>
          </a:xfrm>
          <a:prstGeom prst="rect">
            <a:avLst/>
          </a:prstGeom>
          <a:solidFill>
            <a:srgbClr val="9FC5E8"/>
          </a:solidFill>
          <a:ln w="19050" cap="flat">
            <a:solidFill>
              <a:srgbClr val="9FC5E8"/>
            </a:solidFill>
            <a:prstDash val="dash"/>
            <a:round/>
            <a:headEnd w="med" len="med" type="none"/>
            <a:tailEnd w="med" len="med" type="none"/>
          </a:ln>
        </p:spPr>
        <p:txBody>
          <a:bodyPr bIns="91425" rIns="91425" lIns="91425" tIns="91425" anchor="ctr" anchorCtr="0">
            <a:noAutofit/>
          </a:bodyPr>
          <a:lstStyle/>
          <a:p>
            <a:pPr rtl="0" lvl="0">
              <a:spcBef>
                <a:spcPts val="0"/>
              </a:spcBef>
              <a:buNone/>
            </a:pPr>
            <a:r>
              <a:t/>
            </a:r>
            <a:endParaRPr/>
          </a:p>
        </p:txBody>
      </p:sp>
      <p:sp>
        <p:nvSpPr>
          <p:cNvPr id="335" name="Shape 335"/>
          <p:cNvSpPr/>
          <p:nvPr/>
        </p:nvSpPr>
        <p:spPr>
          <a:xfrm>
            <a:off y="4572000" x="7277100"/>
            <a:ext cy="171300" cx="600000"/>
          </a:xfrm>
          <a:prstGeom prst="rect">
            <a:avLst/>
          </a:prstGeom>
          <a:noFill/>
          <a:ln>
            <a:noFill/>
          </a:ln>
        </p:spPr>
        <p:txBody>
          <a:bodyPr bIns="91425" rIns="91425" lIns="91425" tIns="91425" anchor="ctr" anchorCtr="0">
            <a:noAutofit/>
          </a:bodyPr>
          <a:lstStyle/>
          <a:p>
            <a:pPr rtl="0" lvl="0">
              <a:spcBef>
                <a:spcPts val="0"/>
              </a:spcBef>
              <a:buNone/>
            </a:pPr>
            <a:r>
              <a:t/>
            </a:r>
            <a:endParaRPr/>
          </a:p>
        </p:txBody>
      </p:sp>
      <p:sp>
        <p:nvSpPr>
          <p:cNvPr id="336" name="Shape 336"/>
          <p:cNvSpPr/>
          <p:nvPr/>
        </p:nvSpPr>
        <p:spPr>
          <a:xfrm>
            <a:off y="1644675" x="3979800"/>
            <a:ext cy="88800" cx="3897300"/>
          </a:xfrm>
          <a:prstGeom prst="rect">
            <a:avLst/>
          </a:prstGeom>
          <a:solidFill>
            <a:srgbClr val="9FC5E8"/>
          </a:solidFill>
          <a:ln w="19050" cap="flat">
            <a:solidFill>
              <a:srgbClr val="9FC5E8"/>
            </a:solidFill>
            <a:prstDash val="dash"/>
            <a:round/>
            <a:headEnd w="med" len="med" type="none"/>
            <a:tailEnd w="med" len="med" type="none"/>
          </a:ln>
        </p:spPr>
        <p:txBody>
          <a:bodyPr bIns="91425" rIns="91425" lIns="91425" tIns="91425" anchor="ctr" anchorCtr="0">
            <a:noAutofit/>
          </a:bodyPr>
          <a:lstStyle/>
          <a:p>
            <a:pPr rtl="0" lvl="0">
              <a:spcBef>
                <a:spcPts val="0"/>
              </a:spcBef>
              <a:buNone/>
            </a:pPr>
            <a:r>
              <a:t/>
            </a:r>
            <a:endParaRPr/>
          </a:p>
        </p:txBody>
      </p:sp>
      <p:sp>
        <p:nvSpPr>
          <p:cNvPr id="337" name="Shape 337"/>
          <p:cNvSpPr txBox="1"/>
          <p:nvPr/>
        </p:nvSpPr>
        <p:spPr>
          <a:xfrm>
            <a:off y="6422400" x="8686800"/>
            <a:ext cy="410400" cx="399900"/>
          </a:xfrm>
          <a:prstGeom prst="rect">
            <a:avLst/>
          </a:prstGeom>
        </p:spPr>
        <p:txBody>
          <a:bodyPr bIns="91425" rIns="91425" lIns="91425" tIns="91425" anchor="t" anchorCtr="0">
            <a:noAutofit/>
          </a:bodyPr>
          <a:lstStyle/>
          <a:p>
            <a:pPr rtl="0" lvl="0">
              <a:spcBef>
                <a:spcPts val="0"/>
              </a:spcBef>
              <a:buNone/>
            </a:pPr>
            <a:r>
              <a:rPr lang="en"/>
              <a:t>26</a:t>
            </a:r>
          </a:p>
        </p:txBody>
      </p:sp>
      <p:sp>
        <p:nvSpPr>
          <p:cNvPr id="338" name="Shape 338"/>
          <p:cNvSpPr/>
          <p:nvPr/>
        </p:nvSpPr>
        <p:spPr>
          <a:xfrm>
            <a:off y="4659250" x="6459450"/>
            <a:ext cy="88800" cx="817500"/>
          </a:xfrm>
          <a:prstGeom prst="rect">
            <a:avLst/>
          </a:prstGeom>
          <a:solidFill>
            <a:srgbClr val="9FC5E8"/>
          </a:solidFill>
          <a:ln w="19050" cap="flat">
            <a:solidFill>
              <a:srgbClr val="9FC5E8"/>
            </a:solidFill>
            <a:prstDash val="dash"/>
            <a:round/>
            <a:headEnd w="med" len="med" type="none"/>
            <a:tailEnd w="med" len="med" type="none"/>
          </a:ln>
        </p:spPr>
        <p:txBody>
          <a:bodyPr bIns="91425" rIns="91425" lIns="91425" tIns="91425" anchor="ctr" anchorCtr="0">
            <a:noAutofit/>
          </a:bodyPr>
          <a:lstStyle/>
          <a:p>
            <a:pPr rtl="0" lvl="0">
              <a:spcBef>
                <a:spcPts val="0"/>
              </a:spcBef>
              <a:buNone/>
            </a:pPr>
            <a:r>
              <a:t/>
            </a:r>
            <a:endParaRP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2" name="Shape 342"/>
        <p:cNvGrpSpPr/>
        <p:nvPr/>
      </p:nvGrpSpPr>
      <p:grpSpPr>
        <a:xfrm>
          <a:off y="0" x="0"/>
          <a:ext cy="0" cx="0"/>
          <a:chOff y="0" x="0"/>
          <a:chExt cy="0" cx="0"/>
        </a:xfrm>
      </p:grpSpPr>
      <p:sp>
        <p:nvSpPr>
          <p:cNvPr id="343" name="Shape 343"/>
          <p:cNvSpPr txBox="1"/>
          <p:nvPr>
            <p:ph idx="1" type="body"/>
          </p:nvPr>
        </p:nvSpPr>
        <p:spPr>
          <a:xfrm>
            <a:off y="5895635" x="457200"/>
            <a:ext cy="673500" cx="8229600"/>
          </a:xfrm>
          <a:prstGeom prst="rect">
            <a:avLst/>
          </a:prstGeom>
        </p:spPr>
        <p:txBody>
          <a:bodyPr bIns="91425" rIns="91425" lIns="91425" tIns="91425" anchor="ctr" anchorCtr="0">
            <a:noAutofit/>
          </a:bodyPr>
          <a:lstStyle/>
          <a:p>
            <a:pPr rtl="0" lvl="0">
              <a:spcBef>
                <a:spcPts val="0"/>
              </a:spcBef>
              <a:buNone/>
            </a:pPr>
            <a:r>
              <a:rPr sz="3000" lang="en" i="0"/>
              <a:t>Desired System Specifications</a:t>
            </a:r>
          </a:p>
        </p:txBody>
      </p:sp>
      <p:sp>
        <p:nvSpPr>
          <p:cNvPr id="344" name="Shape 344"/>
          <p:cNvSpPr txBox="1"/>
          <p:nvPr/>
        </p:nvSpPr>
        <p:spPr>
          <a:xfrm>
            <a:off y="6422400" x="8686800"/>
            <a:ext cy="410400" cx="399900"/>
          </a:xfrm>
          <a:prstGeom prst="rect">
            <a:avLst/>
          </a:prstGeom>
        </p:spPr>
        <p:txBody>
          <a:bodyPr bIns="91425" rIns="91425" lIns="91425" tIns="91425" anchor="t" anchorCtr="0">
            <a:noAutofit/>
          </a:bodyPr>
          <a:lstStyle/>
          <a:p>
            <a:pPr rtl="0" lvl="0">
              <a:spcBef>
                <a:spcPts val="0"/>
              </a:spcBef>
              <a:buNone/>
            </a:pPr>
            <a:r>
              <a:rPr lang="en"/>
              <a:t>27</a:t>
            </a:r>
          </a:p>
        </p:txBody>
      </p:sp>
      <p:graphicFrame>
        <p:nvGraphicFramePr>
          <p:cNvPr id="345" name="Shape 345"/>
          <p:cNvGraphicFramePr/>
          <p:nvPr/>
        </p:nvGraphicFramePr>
        <p:xfrm>
          <a:off y="374075" x="142825"/>
          <a:ext cy="3000000" cx="3000000"/>
        </p:xfrm>
        <a:graphic>
          <a:graphicData uri="http://schemas.openxmlformats.org/drawingml/2006/table">
            <a:tbl>
              <a:tblPr>
                <a:noFill/>
                <a:tableStyleId>{BB4E6FD4-CCAF-4365-909E-D84673C43021}</a:tableStyleId>
              </a:tblPr>
              <a:tblGrid>
                <a:gridCol w="4429175"/>
                <a:gridCol w="4429175"/>
              </a:tblGrid>
              <a:tr h="453075">
                <a:tc gridSpan="2">
                  <a:txBody>
                    <a:bodyPr>
                      <a:noAutofit/>
                    </a:bodyPr>
                    <a:lstStyle/>
                    <a:p>
                      <a:pPr rtl="0" lvl="0">
                        <a:spcBef>
                          <a:spcPts val="0"/>
                        </a:spcBef>
                        <a:buNone/>
                      </a:pPr>
                      <a:r>
                        <a:rPr b="1" sz="2000" lang="en">
                          <a:latin typeface="Georgia"/>
                          <a:ea typeface="Georgia"/>
                          <a:cs typeface="Georgia"/>
                          <a:sym typeface="Georgia"/>
                        </a:rPr>
                        <a:t>Specifications:</a:t>
                      </a:r>
                    </a:p>
                  </a:txBody>
                  <a:tcPr marR="91425" marB="91425" marT="91425" marL="91425">
                    <a:solidFill>
                      <a:srgbClr val="FFFFFF"/>
                    </a:solidFill>
                  </a:tcPr>
                </a:tc>
                <a:tc hMerge="1"/>
              </a:tr>
              <a:tr h="453075">
                <a:tc>
                  <a:txBody>
                    <a:bodyPr>
                      <a:noAutofit/>
                    </a:bodyPr>
                    <a:lstStyle/>
                    <a:p>
                      <a:pPr rtl="0" lvl="0">
                        <a:spcBef>
                          <a:spcPts val="0"/>
                        </a:spcBef>
                        <a:buNone/>
                      </a:pPr>
                      <a:r>
                        <a:rPr sz="2000" lang="en">
                          <a:latin typeface="Georgia"/>
                          <a:ea typeface="Georgia"/>
                          <a:cs typeface="Georgia"/>
                          <a:sym typeface="Georgia"/>
                        </a:rPr>
                        <a:t>After 60 seconds without GPS, error within 5% or 1 meter of true distance</a:t>
                      </a:r>
                    </a:p>
                  </a:txBody>
                  <a:tcPr marR="91425" marB="91425" marT="91425" marL="91425">
                    <a:solidFill>
                      <a:srgbClr val="F4CCCC"/>
                    </a:solidFill>
                  </a:tcPr>
                </a:tc>
                <a:tc>
                  <a:txBody>
                    <a:bodyPr>
                      <a:noAutofit/>
                    </a:bodyPr>
                    <a:lstStyle/>
                    <a:p>
                      <a:pPr rtl="0" lvl="0">
                        <a:spcBef>
                          <a:spcPts val="0"/>
                        </a:spcBef>
                        <a:buNone/>
                      </a:pPr>
                      <a:r>
                        <a:rPr sz="2000" lang="en">
                          <a:solidFill>
                            <a:schemeClr val="dk1"/>
                          </a:solidFill>
                          <a:latin typeface="Georgia"/>
                          <a:ea typeface="Georgia"/>
                          <a:cs typeface="Georgia"/>
                          <a:sym typeface="Georgia"/>
                        </a:rPr>
                        <a:t>With GPS, less than 5% error from true distance traveled</a:t>
                      </a:r>
                    </a:p>
                  </a:txBody>
                  <a:tcPr marR="91425" marB="91425" marT="91425" marL="91425">
                    <a:solidFill>
                      <a:srgbClr val="D9EAD3"/>
                    </a:solidFill>
                  </a:tcPr>
                </a:tc>
              </a:tr>
              <a:tr h="453075">
                <a:tc>
                  <a:txBody>
                    <a:bodyPr>
                      <a:noAutofit/>
                    </a:bodyPr>
                    <a:lstStyle/>
                    <a:p>
                      <a:pPr rtl="0" lvl="0">
                        <a:spcBef>
                          <a:spcPts val="0"/>
                        </a:spcBef>
                        <a:buNone/>
                      </a:pPr>
                      <a:r>
                        <a:rPr sz="2000" lang="en">
                          <a:solidFill>
                            <a:schemeClr val="dk1"/>
                          </a:solidFill>
                          <a:latin typeface="Georgia"/>
                          <a:ea typeface="Georgia"/>
                          <a:cs typeface="Georgia"/>
                          <a:sym typeface="Georgia"/>
                        </a:rPr>
                        <a:t>Acceleration data taken at a minimum of 100 Hz</a:t>
                      </a:r>
                    </a:p>
                  </a:txBody>
                  <a:tcPr marR="91425" marB="91425" marT="91425" marL="91425">
                    <a:solidFill>
                      <a:srgbClr val="D9EAD3"/>
                    </a:solidFill>
                  </a:tcPr>
                </a:tc>
                <a:tc>
                  <a:txBody>
                    <a:bodyPr>
                      <a:noAutofit/>
                    </a:bodyPr>
                    <a:lstStyle/>
                    <a:p>
                      <a:pPr rtl="0" lvl="0">
                        <a:spcBef>
                          <a:spcPts val="0"/>
                        </a:spcBef>
                        <a:buNone/>
                      </a:pPr>
                      <a:r>
                        <a:rPr sz="2000" lang="en">
                          <a:solidFill>
                            <a:schemeClr val="dk1"/>
                          </a:solidFill>
                          <a:latin typeface="Georgia"/>
                          <a:ea typeface="Georgia"/>
                          <a:cs typeface="Georgia"/>
                          <a:sym typeface="Georgia"/>
                        </a:rPr>
                        <a:t>GPS data taken at a minimum of 1 Hz when GPS signal present</a:t>
                      </a:r>
                    </a:p>
                  </a:txBody>
                  <a:tcPr marR="91425" marB="91425" marT="91425" marL="91425">
                    <a:solidFill>
                      <a:srgbClr val="D9EAD3"/>
                    </a:solidFill>
                  </a:tcPr>
                </a:tc>
              </a:tr>
              <a:tr h="736275">
                <a:tc>
                  <a:txBody>
                    <a:bodyPr>
                      <a:noAutofit/>
                    </a:bodyPr>
                    <a:lstStyle/>
                    <a:p>
                      <a:pPr rtl="0" lvl="0">
                        <a:spcBef>
                          <a:spcPts val="0"/>
                        </a:spcBef>
                        <a:buNone/>
                      </a:pPr>
                      <a:r>
                        <a:rPr sz="2000" lang="en">
                          <a:solidFill>
                            <a:schemeClr val="dk1"/>
                          </a:solidFill>
                          <a:latin typeface="Georgia"/>
                          <a:ea typeface="Georgia"/>
                          <a:cs typeface="Georgia"/>
                          <a:sym typeface="Georgia"/>
                        </a:rPr>
                        <a:t>Operate without lapses in data for a minimum of 2 hours on battery</a:t>
                      </a:r>
                    </a:p>
                  </a:txBody>
                  <a:tcPr marR="91425" marB="91425" marT="91425" marL="91425">
                    <a:solidFill>
                      <a:srgbClr val="D9EAD3"/>
                    </a:solidFill>
                  </a:tcPr>
                </a:tc>
                <a:tc>
                  <a:txBody>
                    <a:bodyPr>
                      <a:noAutofit/>
                    </a:bodyPr>
                    <a:lstStyle/>
                    <a:p>
                      <a:pPr rtl="0" lvl="0">
                        <a:spcBef>
                          <a:spcPts val="0"/>
                        </a:spcBef>
                        <a:buNone/>
                      </a:pPr>
                      <a:r>
                        <a:rPr sz="2000" lang="en">
                          <a:solidFill>
                            <a:schemeClr val="dk1"/>
                          </a:solidFill>
                          <a:latin typeface="Georgia"/>
                          <a:ea typeface="Georgia"/>
                          <a:cs typeface="Georgia"/>
                          <a:sym typeface="Georgia"/>
                        </a:rPr>
                        <a:t>Implement an onboard Kalman filter for acceleration correction</a:t>
                      </a:r>
                    </a:p>
                  </a:txBody>
                  <a:tcPr marR="91425" marB="91425" marT="91425" marL="91425">
                    <a:solidFill>
                      <a:srgbClr val="FCE5CD"/>
                    </a:solidFill>
                  </a:tcPr>
                </a:tc>
              </a:tr>
              <a:tr h="320650">
                <a:tc>
                  <a:txBody>
                    <a:bodyPr>
                      <a:noAutofit/>
                    </a:bodyPr>
                    <a:lstStyle/>
                    <a:p>
                      <a:pPr rtl="0" lvl="0">
                        <a:spcBef>
                          <a:spcPts val="0"/>
                        </a:spcBef>
                        <a:buNone/>
                      </a:pPr>
                      <a:r>
                        <a:rPr sz="2000" lang="en">
                          <a:solidFill>
                            <a:schemeClr val="dk1"/>
                          </a:solidFill>
                          <a:latin typeface="Georgia"/>
                          <a:ea typeface="Georgia"/>
                          <a:cs typeface="Georgia"/>
                          <a:sym typeface="Georgia"/>
                        </a:rPr>
                        <a:t>Correct INS measurements with GPS</a:t>
                      </a:r>
                    </a:p>
                  </a:txBody>
                  <a:tcPr marR="91425" marB="91425" marT="91425" marL="91425">
                    <a:solidFill>
                      <a:srgbClr val="D9EAD3"/>
                    </a:solidFill>
                  </a:tcPr>
                </a:tc>
                <a:tc>
                  <a:txBody>
                    <a:bodyPr>
                      <a:noAutofit/>
                    </a:bodyPr>
                    <a:lstStyle/>
                    <a:p>
                      <a:pPr rtl="0" lvl="0">
                        <a:spcBef>
                          <a:spcPts val="0"/>
                        </a:spcBef>
                        <a:buNone/>
                      </a:pPr>
                      <a:r>
                        <a:rPr sz="2000" lang="en">
                          <a:solidFill>
                            <a:schemeClr val="dk1"/>
                          </a:solidFill>
                          <a:latin typeface="Georgia"/>
                          <a:ea typeface="Georgia"/>
                          <a:cs typeface="Georgia"/>
                          <a:sym typeface="Georgia"/>
                        </a:rPr>
                        <a:t>Save all Accel and GPS data to file</a:t>
                      </a:r>
                    </a:p>
                  </a:txBody>
                  <a:tcPr marR="91425" marB="91425" marT="91425" marL="91425">
                    <a:solidFill>
                      <a:srgbClr val="D9EAD3"/>
                    </a:solidFill>
                  </a:tcPr>
                </a:tc>
              </a:tr>
              <a:tr h="341425">
                <a:tc>
                  <a:txBody>
                    <a:bodyPr>
                      <a:noAutofit/>
                    </a:bodyPr>
                    <a:lstStyle/>
                    <a:p>
                      <a:pPr rtl="0" lvl="0">
                        <a:spcBef>
                          <a:spcPts val="0"/>
                        </a:spcBef>
                        <a:buNone/>
                      </a:pPr>
                      <a:r>
                        <a:rPr sz="2000" lang="en">
                          <a:solidFill>
                            <a:schemeClr val="dk1"/>
                          </a:solidFill>
                          <a:latin typeface="Georgia"/>
                          <a:ea typeface="Georgia"/>
                          <a:cs typeface="Georgia"/>
                          <a:sym typeface="Georgia"/>
                        </a:rPr>
                        <a:t>Start data acquisition within 30 s</a:t>
                      </a:r>
                    </a:p>
                  </a:txBody>
                  <a:tcPr marR="91425" marB="91425" marT="91425" marL="91425">
                    <a:solidFill>
                      <a:srgbClr val="FCE5CD"/>
                    </a:solidFill>
                  </a:tcPr>
                </a:tc>
                <a:tc>
                  <a:txBody>
                    <a:bodyPr>
                      <a:noAutofit/>
                    </a:bodyPr>
                    <a:lstStyle/>
                    <a:p>
                      <a:pPr rtl="0" lvl="0">
                        <a:spcBef>
                          <a:spcPts val="0"/>
                        </a:spcBef>
                        <a:buNone/>
                      </a:pPr>
                      <a:r>
                        <a:rPr sz="2000" lang="en">
                          <a:solidFill>
                            <a:schemeClr val="dk1"/>
                          </a:solidFill>
                          <a:latin typeface="Georgia"/>
                          <a:ea typeface="Georgia"/>
                          <a:cs typeface="Georgia"/>
                          <a:sym typeface="Georgia"/>
                        </a:rPr>
                        <a:t>Accel FS: ±2g, ±4g, ±8g, or ±16g</a:t>
                      </a:r>
                    </a:p>
                  </a:txBody>
                  <a:tcPr marR="91425" marB="91425" marT="91425" marL="91425">
                    <a:solidFill>
                      <a:srgbClr val="D9EAD3"/>
                    </a:solidFill>
                  </a:tcPr>
                </a:tc>
              </a:tr>
              <a:tr h="424525">
                <a:tc>
                  <a:txBody>
                    <a:bodyPr>
                      <a:noAutofit/>
                    </a:bodyPr>
                    <a:lstStyle/>
                    <a:p>
                      <a:pPr rtl="0" lvl="0">
                        <a:spcBef>
                          <a:spcPts val="0"/>
                        </a:spcBef>
                        <a:buNone/>
                      </a:pPr>
                      <a:r>
                        <a:rPr sz="2000" lang="en">
                          <a:solidFill>
                            <a:schemeClr val="dk1"/>
                          </a:solidFill>
                          <a:latin typeface="Georgia"/>
                          <a:ea typeface="Georgia"/>
                          <a:cs typeface="Georgia"/>
                          <a:sym typeface="Georgia"/>
                        </a:rPr>
                        <a:t>Alert user to GPS loss</a:t>
                      </a:r>
                    </a:p>
                  </a:txBody>
                  <a:tcPr marR="91425" marB="91425" marT="91425" marL="91425">
                    <a:solidFill>
                      <a:srgbClr val="D9EAD3"/>
                    </a:solidFill>
                  </a:tcPr>
                </a:tc>
                <a:tc>
                  <a:txBody>
                    <a:bodyPr>
                      <a:noAutofit/>
                    </a:bodyPr>
                    <a:lstStyle/>
                    <a:p>
                      <a:pPr rtl="0" lvl="0">
                        <a:spcBef>
                          <a:spcPts val="0"/>
                        </a:spcBef>
                        <a:buNone/>
                      </a:pPr>
                      <a:r>
                        <a:rPr sz="2000" lang="en">
                          <a:solidFill>
                            <a:schemeClr val="dk1"/>
                          </a:solidFill>
                          <a:latin typeface="Georgia"/>
                          <a:ea typeface="Georgia"/>
                          <a:cs typeface="Georgia"/>
                          <a:sym typeface="Georgia"/>
                        </a:rPr>
                        <a:t>Gyro FS: ±250°/s</a:t>
                      </a:r>
                    </a:p>
                  </a:txBody>
                  <a:tcPr marR="91425" marB="91425" marT="91425" marL="91425">
                    <a:solidFill>
                      <a:srgbClr val="D9EAD3"/>
                    </a:solidFill>
                  </a:tcPr>
                </a:tc>
              </a:tr>
              <a:tr h="802925">
                <a:tc>
                  <a:txBody>
                    <a:bodyPr>
                      <a:noAutofit/>
                    </a:bodyPr>
                    <a:lstStyle/>
                    <a:p>
                      <a:pPr rtl="0" lvl="0">
                        <a:spcBef>
                          <a:spcPts val="0"/>
                        </a:spcBef>
                        <a:buNone/>
                      </a:pPr>
                      <a:r>
                        <a:rPr sz="2000" lang="en">
                          <a:solidFill>
                            <a:schemeClr val="dk1"/>
                          </a:solidFill>
                          <a:latin typeface="Georgia"/>
                          <a:ea typeface="Georgia"/>
                          <a:cs typeface="Georgia"/>
                          <a:sym typeface="Georgia"/>
                        </a:rPr>
                        <a:t>Reacquire GPS signal within 30 s in an unobstructed environment</a:t>
                      </a:r>
                    </a:p>
                  </a:txBody>
                  <a:tcPr marR="91425" marB="91425" marT="91425" marL="91425">
                    <a:solidFill>
                      <a:srgbClr val="D9EAD3"/>
                    </a:solidFill>
                  </a:tcPr>
                </a:tc>
                <a:tc>
                  <a:txBody>
                    <a:bodyPr>
                      <a:noAutofit/>
                    </a:bodyPr>
                    <a:lstStyle/>
                    <a:p>
                      <a:pPr rtl="0" lvl="0">
                        <a:spcBef>
                          <a:spcPts val="0"/>
                        </a:spcBef>
                        <a:buNone/>
                      </a:pPr>
                      <a:r>
                        <a:rPr sz="2000" lang="en">
                          <a:solidFill>
                            <a:schemeClr val="dk1"/>
                          </a:solidFill>
                          <a:latin typeface="Georgia"/>
                          <a:ea typeface="Georgia"/>
                          <a:cs typeface="Georgia"/>
                          <a:sym typeface="Georgia"/>
                        </a:rPr>
                        <a:t>Implement real-time display of displacement on LCD</a:t>
                      </a:r>
                    </a:p>
                  </a:txBody>
                  <a:tcPr marR="91425" marB="91425" marT="91425" marL="91425">
                    <a:solidFill>
                      <a:srgbClr val="F4CCCC"/>
                    </a:solidFill>
                  </a:tcPr>
                </a:tc>
              </a:tr>
            </a:tbl>
          </a:graphicData>
        </a:graphic>
      </p:graphicFrame>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9" name="Shape 349"/>
        <p:cNvGrpSpPr/>
        <p:nvPr/>
      </p:nvGrpSpPr>
      <p:grpSpPr>
        <a:xfrm>
          <a:off y="0" x="0"/>
          <a:ext cy="0" cx="0"/>
          <a:chOff y="0" x="0"/>
          <a:chExt cy="0" cx="0"/>
        </a:xfrm>
      </p:grpSpPr>
      <p:sp>
        <p:nvSpPr>
          <p:cNvPr id="350" name="Shape 350"/>
          <p:cNvSpPr txBox="1"/>
          <p:nvPr>
            <p:ph type="title"/>
          </p:nvPr>
        </p:nvSpPr>
        <p:spPr>
          <a:xfrm>
            <a:off y="274637" x="457200"/>
            <a:ext cy="1143299" cx="8229600"/>
          </a:xfrm>
          <a:prstGeom prst="rect">
            <a:avLst/>
          </a:prstGeom>
        </p:spPr>
        <p:txBody>
          <a:bodyPr bIns="91425" rIns="91425" lIns="91425" tIns="91425" anchor="ctr" anchorCtr="0">
            <a:noAutofit/>
          </a:bodyPr>
          <a:lstStyle/>
          <a:p>
            <a:pPr>
              <a:spcBef>
                <a:spcPts val="0"/>
              </a:spcBef>
              <a:buNone/>
            </a:pPr>
            <a:r>
              <a:rPr lang="en"/>
              <a:t>Results</a:t>
            </a:r>
          </a:p>
        </p:txBody>
      </p:sp>
      <p:sp>
        <p:nvSpPr>
          <p:cNvPr id="351" name="Shape 351"/>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indent="-419100" marL="457200">
              <a:lnSpc>
                <a:spcPct val="150000"/>
              </a:lnSpc>
              <a:spcBef>
                <a:spcPts val="0"/>
              </a:spcBef>
              <a:buClr>
                <a:schemeClr val="dk1"/>
              </a:buClr>
              <a:buSzPct val="100000"/>
              <a:buFont typeface="Arial"/>
              <a:buChar char="●"/>
            </a:pPr>
            <a:r>
              <a:rPr b="1" lang="en"/>
              <a:t>Testing and Data Acquisition</a:t>
            </a:r>
          </a:p>
          <a:p>
            <a:pPr rtl="0" lvl="0" indent="-419100" marL="457200">
              <a:lnSpc>
                <a:spcPct val="150000"/>
              </a:lnSpc>
              <a:spcBef>
                <a:spcPts val="0"/>
              </a:spcBef>
              <a:buClr>
                <a:schemeClr val="dk1"/>
              </a:buClr>
              <a:buSzPct val="100000"/>
              <a:buFont typeface="Arial"/>
              <a:buChar char="●"/>
            </a:pPr>
            <a:r>
              <a:rPr lang="en"/>
              <a:t>Current System Specifications</a:t>
            </a:r>
          </a:p>
          <a:p>
            <a:pPr>
              <a:spcBef>
                <a:spcPts val="0"/>
              </a:spcBef>
              <a:buNone/>
            </a:pPr>
            <a:r>
              <a:t/>
            </a:r>
            <a:endParaRPr/>
          </a:p>
        </p:txBody>
      </p:sp>
      <p:sp>
        <p:nvSpPr>
          <p:cNvPr id="352" name="Shape 352"/>
          <p:cNvSpPr txBox="1"/>
          <p:nvPr/>
        </p:nvSpPr>
        <p:spPr>
          <a:xfrm>
            <a:off y="6422400" x="8686800"/>
            <a:ext cy="410400" cx="399900"/>
          </a:xfrm>
          <a:prstGeom prst="rect">
            <a:avLst/>
          </a:prstGeom>
        </p:spPr>
        <p:txBody>
          <a:bodyPr bIns="91425" rIns="91425" lIns="91425" tIns="91425" anchor="t" anchorCtr="0">
            <a:noAutofit/>
          </a:bodyPr>
          <a:lstStyle/>
          <a:p>
            <a:pPr rtl="0" lvl="0">
              <a:spcBef>
                <a:spcPts val="0"/>
              </a:spcBef>
              <a:buNone/>
            </a:pPr>
            <a:r>
              <a:rPr lang="en"/>
              <a:t>28</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6" name="Shape 356"/>
        <p:cNvGrpSpPr/>
        <p:nvPr/>
      </p:nvGrpSpPr>
      <p:grpSpPr>
        <a:xfrm>
          <a:off y="0" x="0"/>
          <a:ext cy="0" cx="0"/>
          <a:chOff y="0" x="0"/>
          <a:chExt cy="0" cx="0"/>
        </a:xfrm>
      </p:grpSpPr>
      <p:sp>
        <p:nvSpPr>
          <p:cNvPr id="357" name="Shape 357"/>
          <p:cNvSpPr txBox="1"/>
          <p:nvPr>
            <p:ph idx="1" type="body"/>
          </p:nvPr>
        </p:nvSpPr>
        <p:spPr>
          <a:xfrm>
            <a:off y="5895635" x="457200"/>
            <a:ext cy="673500" cx="8229600"/>
          </a:xfrm>
          <a:prstGeom prst="rect">
            <a:avLst/>
          </a:prstGeom>
        </p:spPr>
        <p:txBody>
          <a:bodyPr bIns="91425" rIns="91425" lIns="91425" tIns="91425" anchor="ctr" anchorCtr="0">
            <a:noAutofit/>
          </a:bodyPr>
          <a:lstStyle/>
          <a:p>
            <a:pPr rtl="0" lvl="0">
              <a:spcBef>
                <a:spcPts val="0"/>
              </a:spcBef>
              <a:buNone/>
            </a:pPr>
            <a:r>
              <a:rPr sz="3000" lang="en" i="0"/>
              <a:t>Result of Accel data fused with GPS data</a:t>
            </a:r>
          </a:p>
        </p:txBody>
      </p:sp>
      <p:pic>
        <p:nvPicPr>
          <p:cNvPr id="358" name="Shape 358"/>
          <p:cNvPicPr preferRelativeResize="0"/>
          <p:nvPr/>
        </p:nvPicPr>
        <p:blipFill>
          <a:blip r:embed="rId3"/>
          <a:stretch>
            <a:fillRect/>
          </a:stretch>
        </p:blipFill>
        <p:spPr>
          <a:xfrm>
            <a:off y="164225" x="2605087"/>
            <a:ext cy="5619749" cx="3933825"/>
          </a:xfrm>
          <a:prstGeom prst="rect">
            <a:avLst/>
          </a:prstGeom>
        </p:spPr>
      </p:pic>
      <p:sp>
        <p:nvSpPr>
          <p:cNvPr id="359" name="Shape 359"/>
          <p:cNvSpPr txBox="1"/>
          <p:nvPr/>
        </p:nvSpPr>
        <p:spPr>
          <a:xfrm>
            <a:off y="6422400" x="8532175"/>
            <a:ext cy="410400" cx="630599"/>
          </a:xfrm>
          <a:prstGeom prst="rect">
            <a:avLst/>
          </a:prstGeom>
        </p:spPr>
        <p:txBody>
          <a:bodyPr bIns="91425" rIns="91425" lIns="91425" tIns="91425" anchor="t" anchorCtr="0">
            <a:noAutofit/>
          </a:bodyPr>
          <a:lstStyle/>
          <a:p>
            <a:pPr rtl="0" lvl="0">
              <a:spcBef>
                <a:spcPts val="0"/>
              </a:spcBef>
              <a:buNone/>
            </a:pPr>
            <a:r>
              <a:rPr lang="en"/>
              <a:t>29a</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2" name="Shape 52"/>
        <p:cNvGrpSpPr/>
        <p:nvPr/>
      </p:nvGrpSpPr>
      <p:grpSpPr>
        <a:xfrm>
          <a:off y="0" x="0"/>
          <a:ext cy="0" cx="0"/>
          <a:chOff y="0" x="0"/>
          <a:chExt cy="0" cx="0"/>
        </a:xfrm>
      </p:grpSpPr>
      <p:sp>
        <p:nvSpPr>
          <p:cNvPr id="53" name="Shape 53"/>
          <p:cNvSpPr txBox="1"/>
          <p:nvPr>
            <p:ph type="title"/>
          </p:nvPr>
        </p:nvSpPr>
        <p:spPr>
          <a:xfrm>
            <a:off y="274637" x="457200"/>
            <a:ext cy="1143299" cx="8229600"/>
          </a:xfrm>
          <a:prstGeom prst="rect">
            <a:avLst/>
          </a:prstGeom>
        </p:spPr>
        <p:txBody>
          <a:bodyPr bIns="91425" rIns="91425" lIns="91425" tIns="91425" anchor="ctr" anchorCtr="0">
            <a:noAutofit/>
          </a:bodyPr>
          <a:lstStyle/>
          <a:p>
            <a:pPr rtl="0" lvl="0">
              <a:spcBef>
                <a:spcPts val="0"/>
              </a:spcBef>
              <a:buNone/>
            </a:pPr>
            <a:r>
              <a:rPr lang="en"/>
              <a:t>Introduction</a:t>
            </a:r>
          </a:p>
        </p:txBody>
      </p:sp>
      <p:sp>
        <p:nvSpPr>
          <p:cNvPr id="54" name="Shape 54"/>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indent="-419100" marL="457200">
              <a:lnSpc>
                <a:spcPct val="150000"/>
              </a:lnSpc>
              <a:spcBef>
                <a:spcPts val="0"/>
              </a:spcBef>
              <a:buClr>
                <a:schemeClr val="dk1"/>
              </a:buClr>
              <a:buSzPct val="100000"/>
              <a:buFont typeface="Arial"/>
              <a:buChar char="●"/>
            </a:pPr>
            <a:r>
              <a:rPr b="1" lang="en"/>
              <a:t>Project Overview</a:t>
            </a:r>
          </a:p>
          <a:p>
            <a:pPr rtl="0" lvl="1" indent="-381000" marL="914400">
              <a:lnSpc>
                <a:spcPct val="150000"/>
              </a:lnSpc>
              <a:spcBef>
                <a:spcPts val="0"/>
              </a:spcBef>
              <a:buClr>
                <a:schemeClr val="dk1"/>
              </a:buClr>
              <a:buSzPct val="80000"/>
              <a:buFont typeface="Courier New"/>
              <a:buChar char="o"/>
            </a:pPr>
            <a:r>
              <a:rPr lang="en"/>
              <a:t>Low Cost Navigation </a:t>
            </a:r>
          </a:p>
          <a:p>
            <a:pPr rtl="0" lvl="1" indent="-381000" marL="914400">
              <a:lnSpc>
                <a:spcPct val="150000"/>
              </a:lnSpc>
              <a:spcBef>
                <a:spcPts val="0"/>
              </a:spcBef>
              <a:buClr>
                <a:schemeClr val="dk1"/>
              </a:buClr>
              <a:buSzPct val="80000"/>
              <a:buFont typeface="Courier New"/>
              <a:buChar char="o"/>
            </a:pPr>
            <a:r>
              <a:rPr lang="en"/>
              <a:t>Survivable when GPS is intermittent</a:t>
            </a:r>
          </a:p>
          <a:p>
            <a:pPr rtl="0" lvl="0" indent="-419100" marL="457200">
              <a:lnSpc>
                <a:spcPct val="150000"/>
              </a:lnSpc>
              <a:spcBef>
                <a:spcPts val="0"/>
              </a:spcBef>
              <a:buClr>
                <a:schemeClr val="dk1"/>
              </a:buClr>
              <a:buSzPct val="100000"/>
              <a:buFont typeface="Arial"/>
              <a:buChar char="●"/>
            </a:pPr>
            <a:r>
              <a:rPr lang="en"/>
              <a:t>Applications</a:t>
            </a:r>
          </a:p>
        </p:txBody>
      </p:sp>
      <p:sp>
        <p:nvSpPr>
          <p:cNvPr id="55" name="Shape 55"/>
          <p:cNvSpPr txBox="1"/>
          <p:nvPr/>
        </p:nvSpPr>
        <p:spPr>
          <a:xfrm>
            <a:off y="6422400" x="8686800"/>
            <a:ext cy="410400" cx="399900"/>
          </a:xfrm>
          <a:prstGeom prst="rect">
            <a:avLst/>
          </a:prstGeom>
        </p:spPr>
        <p:txBody>
          <a:bodyPr bIns="91425" rIns="91425" lIns="91425" tIns="91425" anchor="t" anchorCtr="0">
            <a:noAutofit/>
          </a:bodyPr>
          <a:lstStyle/>
          <a:p>
            <a:pPr rtl="0" lvl="0">
              <a:spcBef>
                <a:spcPts val="0"/>
              </a:spcBef>
              <a:buNone/>
            </a:pPr>
            <a:r>
              <a:rPr lang="en"/>
              <a:t>3</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3" name="Shape 363"/>
        <p:cNvGrpSpPr/>
        <p:nvPr/>
      </p:nvGrpSpPr>
      <p:grpSpPr>
        <a:xfrm>
          <a:off y="0" x="0"/>
          <a:ext cy="0" cx="0"/>
          <a:chOff y="0" x="0"/>
          <a:chExt cy="0" cx="0"/>
        </a:xfrm>
      </p:grpSpPr>
      <p:sp>
        <p:nvSpPr>
          <p:cNvPr id="364" name="Shape 364"/>
          <p:cNvSpPr txBox="1"/>
          <p:nvPr>
            <p:ph idx="1" type="body"/>
          </p:nvPr>
        </p:nvSpPr>
        <p:spPr>
          <a:xfrm>
            <a:off y="5895635" x="457200"/>
            <a:ext cy="673500" cx="8229600"/>
          </a:xfrm>
          <a:prstGeom prst="rect">
            <a:avLst/>
          </a:prstGeom>
        </p:spPr>
        <p:txBody>
          <a:bodyPr bIns="91425" rIns="91425" lIns="91425" tIns="91425" anchor="ctr" anchorCtr="0">
            <a:noAutofit/>
          </a:bodyPr>
          <a:lstStyle/>
          <a:p>
            <a:pPr rtl="0" lvl="0">
              <a:spcBef>
                <a:spcPts val="0"/>
              </a:spcBef>
              <a:buNone/>
            </a:pPr>
            <a:r>
              <a:rPr sz="3000" lang="en" i="0"/>
              <a:t>Simulated 30 second loss of GPS signal</a:t>
            </a:r>
          </a:p>
        </p:txBody>
      </p:sp>
      <p:pic>
        <p:nvPicPr>
          <p:cNvPr id="365" name="Shape 365"/>
          <p:cNvPicPr preferRelativeResize="0"/>
          <p:nvPr/>
        </p:nvPicPr>
        <p:blipFill>
          <a:blip r:embed="rId3"/>
          <a:stretch>
            <a:fillRect/>
          </a:stretch>
        </p:blipFill>
        <p:spPr>
          <a:xfrm>
            <a:off y="132300" x="2562225"/>
            <a:ext cy="5619750" cx="4019550"/>
          </a:xfrm>
          <a:prstGeom prst="rect">
            <a:avLst/>
          </a:prstGeom>
        </p:spPr>
      </p:pic>
      <p:sp>
        <p:nvSpPr>
          <p:cNvPr id="366" name="Shape 366"/>
          <p:cNvSpPr txBox="1"/>
          <p:nvPr/>
        </p:nvSpPr>
        <p:spPr>
          <a:xfrm>
            <a:off y="6422400" x="8589150"/>
            <a:ext cy="410400" cx="497700"/>
          </a:xfrm>
          <a:prstGeom prst="rect">
            <a:avLst/>
          </a:prstGeom>
        </p:spPr>
        <p:txBody>
          <a:bodyPr bIns="91425" rIns="91425" lIns="91425" tIns="91425" anchor="t" anchorCtr="0">
            <a:noAutofit/>
          </a:bodyPr>
          <a:lstStyle/>
          <a:p>
            <a:pPr rtl="0" lvl="0">
              <a:spcBef>
                <a:spcPts val="0"/>
              </a:spcBef>
              <a:buNone/>
            </a:pPr>
            <a:r>
              <a:rPr lang="en"/>
              <a:t>29b</a:t>
            </a: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0" name="Shape 370"/>
        <p:cNvGrpSpPr/>
        <p:nvPr/>
      </p:nvGrpSpPr>
      <p:grpSpPr>
        <a:xfrm>
          <a:off y="0" x="0"/>
          <a:ext cy="0" cx="0"/>
          <a:chOff y="0" x="0"/>
          <a:chExt cy="0" cx="0"/>
        </a:xfrm>
      </p:grpSpPr>
      <p:sp>
        <p:nvSpPr>
          <p:cNvPr id="371" name="Shape 371"/>
          <p:cNvSpPr txBox="1"/>
          <p:nvPr>
            <p:ph idx="1" type="body"/>
          </p:nvPr>
        </p:nvSpPr>
        <p:spPr>
          <a:xfrm>
            <a:off y="5895635" x="457200"/>
            <a:ext cy="673500" cx="8229600"/>
          </a:xfrm>
          <a:prstGeom prst="rect">
            <a:avLst/>
          </a:prstGeom>
        </p:spPr>
        <p:txBody>
          <a:bodyPr bIns="91425" rIns="91425" lIns="91425" tIns="91425" anchor="ctr" anchorCtr="0">
            <a:noAutofit/>
          </a:bodyPr>
          <a:lstStyle/>
          <a:p>
            <a:pPr rtl="0" lvl="0">
              <a:spcBef>
                <a:spcPts val="0"/>
              </a:spcBef>
              <a:buNone/>
            </a:pPr>
            <a:r>
              <a:rPr sz="3000" lang="en" i="0"/>
              <a:t>1 Foot Square Displacement Test (Repeated)</a:t>
            </a:r>
          </a:p>
        </p:txBody>
      </p:sp>
      <p:sp>
        <p:nvSpPr>
          <p:cNvPr id="372" name="Shape 372"/>
          <p:cNvSpPr txBox="1"/>
          <p:nvPr/>
        </p:nvSpPr>
        <p:spPr>
          <a:xfrm>
            <a:off y="6422400" x="8686800"/>
            <a:ext cy="410400" cx="399900"/>
          </a:xfrm>
          <a:prstGeom prst="rect">
            <a:avLst/>
          </a:prstGeom>
        </p:spPr>
        <p:txBody>
          <a:bodyPr bIns="91425" rIns="91425" lIns="91425" tIns="91425" anchor="t" anchorCtr="0">
            <a:noAutofit/>
          </a:bodyPr>
          <a:lstStyle/>
          <a:p>
            <a:pPr rtl="0" lvl="0">
              <a:spcBef>
                <a:spcPts val="0"/>
              </a:spcBef>
              <a:buNone/>
            </a:pPr>
            <a:r>
              <a:rPr lang="en"/>
              <a:t>30</a:t>
            </a:r>
          </a:p>
        </p:txBody>
      </p:sp>
      <p:pic>
        <p:nvPicPr>
          <p:cNvPr id="373" name="Shape 373"/>
          <p:cNvPicPr preferRelativeResize="0"/>
          <p:nvPr/>
        </p:nvPicPr>
        <p:blipFill>
          <a:blip r:embed="rId3"/>
          <a:stretch>
            <a:fillRect/>
          </a:stretch>
        </p:blipFill>
        <p:spPr>
          <a:xfrm>
            <a:off y="524775" x="1600200"/>
            <a:ext cy="4800600" cx="5943600"/>
          </a:xfrm>
          <a:prstGeom prst="rect">
            <a:avLst/>
          </a:prstGeom>
        </p:spPr>
      </p:pic>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7" name="Shape 377"/>
        <p:cNvGrpSpPr/>
        <p:nvPr/>
      </p:nvGrpSpPr>
      <p:grpSpPr>
        <a:xfrm>
          <a:off y="0" x="0"/>
          <a:ext cy="0" cx="0"/>
          <a:chOff y="0" x="0"/>
          <a:chExt cy="0" cx="0"/>
        </a:xfrm>
      </p:grpSpPr>
      <p:pic>
        <p:nvPicPr>
          <p:cNvPr id="378" name="Shape 378"/>
          <p:cNvPicPr preferRelativeResize="0"/>
          <p:nvPr/>
        </p:nvPicPr>
        <p:blipFill>
          <a:blip r:embed="rId3"/>
          <a:stretch>
            <a:fillRect/>
          </a:stretch>
        </p:blipFill>
        <p:spPr>
          <a:xfrm>
            <a:off y="901824" x="457200"/>
            <a:ext cy="4011542" cx="8229599"/>
          </a:xfrm>
          <a:prstGeom prst="rect">
            <a:avLst/>
          </a:prstGeom>
        </p:spPr>
      </p:pic>
      <p:cxnSp>
        <p:nvCxnSpPr>
          <p:cNvPr id="379" name="Shape 379"/>
          <p:cNvCxnSpPr>
            <a:stCxn id="380" idx="0"/>
          </p:cNvCxnSpPr>
          <p:nvPr/>
        </p:nvCxnSpPr>
        <p:spPr>
          <a:xfrm rot="10800000">
            <a:off y="2725049" x="5136000"/>
            <a:ext cy="2446500" cx="1330199"/>
          </a:xfrm>
          <a:prstGeom prst="straightConnector1">
            <a:avLst/>
          </a:prstGeom>
          <a:noFill/>
          <a:ln w="38100" cap="flat">
            <a:solidFill>
              <a:srgbClr val="FF0000"/>
            </a:solidFill>
            <a:prstDash val="solid"/>
            <a:round/>
            <a:headEnd w="lg" len="lg" type="none"/>
            <a:tailEnd w="lg" len="lg" type="triangle"/>
          </a:ln>
        </p:spPr>
      </p:cxnSp>
      <p:cxnSp>
        <p:nvCxnSpPr>
          <p:cNvPr id="381" name="Shape 381"/>
          <p:cNvCxnSpPr>
            <a:stCxn id="382" idx="0"/>
          </p:cNvCxnSpPr>
          <p:nvPr/>
        </p:nvCxnSpPr>
        <p:spPr>
          <a:xfrm rot="10800000" flipH="1">
            <a:off y="3089549" x="2677900"/>
            <a:ext cy="2082000" cx="766499"/>
          </a:xfrm>
          <a:prstGeom prst="straightConnector1">
            <a:avLst/>
          </a:prstGeom>
          <a:noFill/>
          <a:ln w="38100" cap="flat">
            <a:solidFill>
              <a:srgbClr val="FF0000"/>
            </a:solidFill>
            <a:prstDash val="solid"/>
            <a:round/>
            <a:headEnd w="lg" len="lg" type="none"/>
            <a:tailEnd w="lg" len="lg" type="triangle"/>
          </a:ln>
        </p:spPr>
      </p:cxnSp>
      <p:sp>
        <p:nvSpPr>
          <p:cNvPr id="383" name="Shape 383"/>
          <p:cNvSpPr txBox="1"/>
          <p:nvPr>
            <p:ph idx="1" type="body"/>
          </p:nvPr>
        </p:nvSpPr>
        <p:spPr>
          <a:xfrm>
            <a:off y="5895635" x="457200"/>
            <a:ext cy="673500" cx="8229600"/>
          </a:xfrm>
          <a:prstGeom prst="rect">
            <a:avLst/>
          </a:prstGeom>
        </p:spPr>
        <p:txBody>
          <a:bodyPr bIns="91425" rIns="91425" lIns="91425" tIns="91425" anchor="ctr" anchorCtr="0">
            <a:noAutofit/>
          </a:bodyPr>
          <a:lstStyle/>
          <a:p>
            <a:pPr>
              <a:spcBef>
                <a:spcPts val="0"/>
              </a:spcBef>
              <a:buNone/>
            </a:pPr>
            <a:r>
              <a:rPr sz="3000" lang="en" i="0"/>
              <a:t>Y-Axis Acceleration, 0.84m Displacement Test</a:t>
            </a:r>
          </a:p>
        </p:txBody>
      </p:sp>
      <p:sp>
        <p:nvSpPr>
          <p:cNvPr id="384" name="Shape 384"/>
          <p:cNvSpPr txBox="1"/>
          <p:nvPr/>
        </p:nvSpPr>
        <p:spPr>
          <a:xfrm>
            <a:off y="6422400" x="8686800"/>
            <a:ext cy="410400" cx="399900"/>
          </a:xfrm>
          <a:prstGeom prst="rect">
            <a:avLst/>
          </a:prstGeom>
        </p:spPr>
        <p:txBody>
          <a:bodyPr bIns="91425" rIns="91425" lIns="91425" tIns="91425" anchor="t" anchorCtr="0">
            <a:noAutofit/>
          </a:bodyPr>
          <a:lstStyle/>
          <a:p>
            <a:pPr rtl="0" lvl="0">
              <a:spcBef>
                <a:spcPts val="0"/>
              </a:spcBef>
              <a:buNone/>
            </a:pPr>
            <a:r>
              <a:rPr lang="en"/>
              <a:t>31</a:t>
            </a:r>
          </a:p>
        </p:txBody>
      </p:sp>
      <p:sp>
        <p:nvSpPr>
          <p:cNvPr id="380" name="Shape 380"/>
          <p:cNvSpPr/>
          <p:nvPr/>
        </p:nvSpPr>
        <p:spPr>
          <a:xfrm>
            <a:off y="5171550" x="5649150"/>
            <a:ext cy="465900" cx="1634100"/>
          </a:xfrm>
          <a:prstGeom prst="rect">
            <a:avLst/>
          </a:prstGeom>
          <a:solidFill>
            <a:srgbClr val="FFFFFF"/>
          </a:solidFill>
          <a:ln w="28575" cap="flat">
            <a:solidFill>
              <a:srgbClr val="0000FF"/>
            </a:solidFill>
            <a:prstDash val="solid"/>
            <a:round/>
            <a:headEnd w="med" len="med" type="none"/>
            <a:tailEnd w="med" len="med" type="none"/>
          </a:ln>
        </p:spPr>
        <p:txBody>
          <a:bodyPr bIns="91425" rIns="91425" lIns="91425" tIns="91425" anchor="ctr" anchorCtr="0">
            <a:noAutofit/>
          </a:bodyPr>
          <a:lstStyle/>
          <a:p>
            <a:pPr rtl="0" lvl="0">
              <a:spcBef>
                <a:spcPts val="0"/>
              </a:spcBef>
              <a:buNone/>
            </a:pPr>
            <a:r>
              <a:rPr lang="en">
                <a:solidFill>
                  <a:schemeClr val="dk1"/>
                </a:solidFill>
              </a:rPr>
              <a:t>X expected to be</a:t>
            </a:r>
            <a:br>
              <a:rPr lang="en">
                <a:solidFill>
                  <a:schemeClr val="dk1"/>
                </a:solidFill>
              </a:rPr>
            </a:br>
            <a:r>
              <a:rPr lang="en">
                <a:solidFill>
                  <a:schemeClr val="dk1"/>
                </a:solidFill>
              </a:rPr>
              <a:t>0 m/s</a:t>
            </a:r>
            <a:r>
              <a:rPr baseline="30000" lang="en">
                <a:solidFill>
                  <a:schemeClr val="dk1"/>
                </a:solidFill>
              </a:rPr>
              <a:t>2</a:t>
            </a:r>
            <a:r>
              <a:rPr lang="en">
                <a:solidFill>
                  <a:schemeClr val="dk1"/>
                </a:solidFill>
              </a:rPr>
              <a:t> entire run</a:t>
            </a:r>
          </a:p>
        </p:txBody>
      </p:sp>
      <p:sp>
        <p:nvSpPr>
          <p:cNvPr id="382" name="Shape 382"/>
          <p:cNvSpPr/>
          <p:nvPr/>
        </p:nvSpPr>
        <p:spPr>
          <a:xfrm>
            <a:off y="5171550" x="1860850"/>
            <a:ext cy="465900" cx="1634100"/>
          </a:xfrm>
          <a:prstGeom prst="rect">
            <a:avLst/>
          </a:prstGeom>
          <a:solidFill>
            <a:srgbClr val="FFFFFF"/>
          </a:solidFill>
          <a:ln w="28575" cap="flat">
            <a:solidFill>
              <a:srgbClr val="00FF00"/>
            </a:solidFill>
            <a:prstDash val="solid"/>
            <a:round/>
            <a:headEnd w="med" len="med" type="none"/>
            <a:tailEnd w="med" len="med" type="none"/>
          </a:ln>
        </p:spPr>
        <p:txBody>
          <a:bodyPr bIns="91425" rIns="91425" lIns="91425" tIns="91425" anchor="ctr" anchorCtr="0">
            <a:noAutofit/>
          </a:bodyPr>
          <a:lstStyle/>
          <a:p>
            <a:pPr rtl="0" lvl="0">
              <a:spcBef>
                <a:spcPts val="0"/>
              </a:spcBef>
              <a:buNone/>
            </a:pPr>
            <a:r>
              <a:rPr lang="en"/>
              <a:t>0.04 m/s</a:t>
            </a:r>
            <a:r>
              <a:rPr baseline="30000" lang="en"/>
              <a:t>2</a:t>
            </a:r>
            <a:r>
              <a:rPr lang="en"/>
              <a:t> Y offset when stationary</a:t>
            </a: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8" name="Shape 388"/>
        <p:cNvGrpSpPr/>
        <p:nvPr/>
      </p:nvGrpSpPr>
      <p:grpSpPr>
        <a:xfrm>
          <a:off y="0" x="0"/>
          <a:ext cy="0" cx="0"/>
          <a:chOff y="0" x="0"/>
          <a:chExt cy="0" cx="0"/>
        </a:xfrm>
      </p:grpSpPr>
      <p:sp>
        <p:nvSpPr>
          <p:cNvPr id="389" name="Shape 389"/>
          <p:cNvSpPr txBox="1"/>
          <p:nvPr>
            <p:ph idx="1" type="body"/>
          </p:nvPr>
        </p:nvSpPr>
        <p:spPr>
          <a:xfrm>
            <a:off y="5895635" x="457200"/>
            <a:ext cy="673500" cx="8229600"/>
          </a:xfrm>
          <a:prstGeom prst="rect">
            <a:avLst/>
          </a:prstGeom>
          <a:noFill/>
        </p:spPr>
        <p:txBody>
          <a:bodyPr bIns="91425" rIns="91425" lIns="91425" tIns="91425" anchor="ctr" anchorCtr="0">
            <a:noAutofit/>
          </a:bodyPr>
          <a:lstStyle/>
          <a:p>
            <a:pPr rtl="0" lvl="0">
              <a:spcBef>
                <a:spcPts val="0"/>
              </a:spcBef>
              <a:buNone/>
            </a:pPr>
            <a:r>
              <a:rPr sz="3000" lang="en" i="0"/>
              <a:t>Kalman Filtering Discussion</a:t>
            </a:r>
          </a:p>
        </p:txBody>
      </p:sp>
      <p:sp>
        <p:nvSpPr>
          <p:cNvPr id="390" name="Shape 390"/>
          <p:cNvSpPr txBox="1"/>
          <p:nvPr/>
        </p:nvSpPr>
        <p:spPr>
          <a:xfrm>
            <a:off y="6422400" x="8686800"/>
            <a:ext cy="410400" cx="399900"/>
          </a:xfrm>
          <a:prstGeom prst="rect">
            <a:avLst/>
          </a:prstGeom>
        </p:spPr>
        <p:txBody>
          <a:bodyPr bIns="91425" rIns="91425" lIns="91425" tIns="91425" anchor="t" anchorCtr="0">
            <a:noAutofit/>
          </a:bodyPr>
          <a:lstStyle/>
          <a:p>
            <a:pPr rtl="0" lvl="0">
              <a:spcBef>
                <a:spcPts val="0"/>
              </a:spcBef>
              <a:buNone/>
            </a:pPr>
            <a:r>
              <a:rPr lang="en"/>
              <a:t>32</a:t>
            </a:r>
          </a:p>
        </p:txBody>
      </p:sp>
      <p:sp>
        <p:nvSpPr>
          <p:cNvPr id="391" name="Shape 391"/>
          <p:cNvSpPr txBox="1"/>
          <p:nvPr>
            <p:ph idx="2" type="body"/>
          </p:nvPr>
        </p:nvSpPr>
        <p:spPr>
          <a:xfrm>
            <a:off y="744775" x="457200"/>
            <a:ext cy="4390800" cx="8229600"/>
          </a:xfrm>
          <a:prstGeom prst="rect">
            <a:avLst/>
          </a:prstGeom>
          <a:solidFill>
            <a:srgbClr val="FFFFFF"/>
          </a:solidFill>
        </p:spPr>
        <p:txBody>
          <a:bodyPr bIns="91425" rIns="91425" lIns="91425" tIns="91425" anchor="ctr" anchorCtr="0">
            <a:noAutofit/>
          </a:bodyPr>
          <a:lstStyle/>
          <a:p>
            <a:pPr rtl="0" lvl="0" indent="-419100" marL="457200">
              <a:spcBef>
                <a:spcPts val="0"/>
              </a:spcBef>
              <a:buClr>
                <a:srgbClr val="000000"/>
              </a:buClr>
              <a:buSzPct val="100000"/>
              <a:buFont typeface="Georgia"/>
              <a:buChar char="●"/>
            </a:pPr>
            <a:r>
              <a:rPr sz="3000" lang="en" i="0">
                <a:solidFill>
                  <a:srgbClr val="000000"/>
                </a:solidFill>
              </a:rPr>
              <a:t>Attitude Kalman filtering possible at all times (Compass correcting Gyro)</a:t>
            </a:r>
          </a:p>
          <a:p>
            <a:pPr rtl="0" lvl="1" indent="-381000" marL="914400">
              <a:spcBef>
                <a:spcPts val="0"/>
              </a:spcBef>
              <a:buClr>
                <a:srgbClr val="000000"/>
              </a:buClr>
              <a:buSzPct val="100000"/>
              <a:buFont typeface="Georgia"/>
              <a:buChar char="○"/>
            </a:pPr>
            <a:r>
              <a:rPr lang="en" i="0">
                <a:solidFill>
                  <a:srgbClr val="000000"/>
                </a:solidFill>
              </a:rPr>
              <a:t>Tested code</a:t>
            </a:r>
            <a:r>
              <a:rPr baseline="30000" lang="en" i="0">
                <a:solidFill>
                  <a:schemeClr val="dk1"/>
                </a:solidFill>
              </a:rPr>
              <a:t>[5]</a:t>
            </a:r>
            <a:r>
              <a:rPr lang="en" i="0">
                <a:solidFill>
                  <a:srgbClr val="000000"/>
                </a:solidFill>
              </a:rPr>
              <a:t> on Raspberry Pi, &lt;20% CPU usage</a:t>
            </a:r>
          </a:p>
          <a:p>
            <a:pPr rtl="0" lvl="1" indent="-381000" marL="914400">
              <a:spcBef>
                <a:spcPts val="0"/>
              </a:spcBef>
              <a:buClr>
                <a:srgbClr val="000000"/>
              </a:buClr>
              <a:buSzPct val="100000"/>
              <a:buFont typeface="Georgia"/>
              <a:buChar char="○"/>
            </a:pPr>
            <a:r>
              <a:rPr lang="en" i="0">
                <a:solidFill>
                  <a:srgbClr val="000000"/>
                </a:solidFill>
              </a:rPr>
              <a:t>Accurate heading ⇒ accurate acceleration rotation</a:t>
            </a:r>
          </a:p>
          <a:p>
            <a:pPr rtl="0" lvl="0" indent="-419100" marL="457200">
              <a:spcBef>
                <a:spcPts val="0"/>
              </a:spcBef>
              <a:buClr>
                <a:srgbClr val="000000"/>
              </a:buClr>
              <a:buSzPct val="100000"/>
              <a:buFont typeface="Georgia"/>
              <a:buChar char="●"/>
            </a:pPr>
            <a:r>
              <a:rPr sz="3000" lang="en" i="0">
                <a:solidFill>
                  <a:srgbClr val="000000"/>
                </a:solidFill>
              </a:rPr>
              <a:t>Acceleration Kalman filtering possible when GPS is available</a:t>
            </a:r>
          </a:p>
          <a:p>
            <a:pPr rtl="0" lvl="0" indent="-419100" marL="457200">
              <a:spcBef>
                <a:spcPts val="0"/>
              </a:spcBef>
              <a:buClr>
                <a:srgbClr val="000000"/>
              </a:buClr>
              <a:buSzPct val="100000"/>
              <a:buFont typeface="Georgia"/>
              <a:buChar char="●"/>
            </a:pPr>
            <a:r>
              <a:rPr sz="3000" lang="en" i="0">
                <a:solidFill>
                  <a:srgbClr val="000000"/>
                </a:solidFill>
              </a:rPr>
              <a:t>However, when GPS is unavailable:</a:t>
            </a:r>
          </a:p>
          <a:p>
            <a:pPr rtl="0" lvl="1" indent="-381000" marL="914400">
              <a:spcBef>
                <a:spcPts val="0"/>
              </a:spcBef>
              <a:buClr>
                <a:srgbClr val="000000"/>
              </a:buClr>
              <a:buSzPct val="100000"/>
              <a:buFont typeface="Georgia"/>
              <a:buChar char="○"/>
            </a:pPr>
            <a:r>
              <a:rPr lang="en" i="0">
                <a:solidFill>
                  <a:srgbClr val="000000"/>
                </a:solidFill>
              </a:rPr>
              <a:t>No way to correct the X and Y inertial measurements</a:t>
            </a:r>
          </a:p>
          <a:p>
            <a:pPr rtl="0" lvl="1" indent="-381000" marL="914400">
              <a:spcBef>
                <a:spcPts val="0"/>
              </a:spcBef>
              <a:buClr>
                <a:srgbClr val="000000"/>
              </a:buClr>
              <a:buSzPct val="100000"/>
              <a:buFont typeface="Georgia"/>
              <a:buChar char="○"/>
            </a:pPr>
            <a:r>
              <a:rPr lang="en" i="0">
                <a:solidFill>
                  <a:srgbClr val="000000"/>
                </a:solidFill>
              </a:rPr>
              <a:t>System relies on MEMS acceleration readings alone</a:t>
            </a: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5" name="Shape 395"/>
        <p:cNvGrpSpPr/>
        <p:nvPr/>
      </p:nvGrpSpPr>
      <p:grpSpPr>
        <a:xfrm>
          <a:off y="0" x="0"/>
          <a:ext cy="0" cx="0"/>
          <a:chOff y="0" x="0"/>
          <a:chExt cy="0" cx="0"/>
        </a:xfrm>
      </p:grpSpPr>
      <p:sp>
        <p:nvSpPr>
          <p:cNvPr id="396" name="Shape 396"/>
          <p:cNvSpPr txBox="1"/>
          <p:nvPr>
            <p:ph type="title"/>
          </p:nvPr>
        </p:nvSpPr>
        <p:spPr>
          <a:xfrm>
            <a:off y="274637" x="457200"/>
            <a:ext cy="1143299" cx="8229600"/>
          </a:xfrm>
          <a:prstGeom prst="rect">
            <a:avLst/>
          </a:prstGeom>
        </p:spPr>
        <p:txBody>
          <a:bodyPr bIns="91425" rIns="91425" lIns="91425" tIns="91425" anchor="ctr" anchorCtr="0">
            <a:noAutofit/>
          </a:bodyPr>
          <a:lstStyle/>
          <a:p>
            <a:pPr rtl="0" lvl="0">
              <a:spcBef>
                <a:spcPts val="0"/>
              </a:spcBef>
              <a:buNone/>
            </a:pPr>
            <a:r>
              <a:rPr lang="en"/>
              <a:t>Results</a:t>
            </a:r>
          </a:p>
        </p:txBody>
      </p:sp>
      <p:sp>
        <p:nvSpPr>
          <p:cNvPr id="397" name="Shape 397"/>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indent="-419100" marL="457200">
              <a:lnSpc>
                <a:spcPct val="150000"/>
              </a:lnSpc>
              <a:spcBef>
                <a:spcPts val="0"/>
              </a:spcBef>
              <a:buClr>
                <a:schemeClr val="dk1"/>
              </a:buClr>
              <a:buSzPct val="100000"/>
              <a:buFont typeface="Arial"/>
              <a:buChar char="●"/>
            </a:pPr>
            <a:r>
              <a:rPr lang="en"/>
              <a:t>Testing and Data Acquisition</a:t>
            </a:r>
          </a:p>
          <a:p>
            <a:pPr rtl="0" lvl="0" indent="-419100" marL="457200">
              <a:lnSpc>
                <a:spcPct val="150000"/>
              </a:lnSpc>
              <a:spcBef>
                <a:spcPts val="0"/>
              </a:spcBef>
              <a:buClr>
                <a:schemeClr val="dk1"/>
              </a:buClr>
              <a:buSzPct val="100000"/>
              <a:buFont typeface="Arial"/>
              <a:buChar char="●"/>
            </a:pPr>
            <a:r>
              <a:rPr b="1" lang="en"/>
              <a:t>Current System Specifications</a:t>
            </a:r>
          </a:p>
        </p:txBody>
      </p:sp>
      <p:sp>
        <p:nvSpPr>
          <p:cNvPr id="398" name="Shape 398"/>
          <p:cNvSpPr txBox="1"/>
          <p:nvPr/>
        </p:nvSpPr>
        <p:spPr>
          <a:xfrm>
            <a:off y="6422400" x="8686800"/>
            <a:ext cy="410400" cx="399900"/>
          </a:xfrm>
          <a:prstGeom prst="rect">
            <a:avLst/>
          </a:prstGeom>
        </p:spPr>
        <p:txBody>
          <a:bodyPr bIns="91425" rIns="91425" lIns="91425" tIns="91425" anchor="t" anchorCtr="0">
            <a:noAutofit/>
          </a:bodyPr>
          <a:lstStyle/>
          <a:p>
            <a:pPr rtl="0" lvl="0">
              <a:spcBef>
                <a:spcPts val="0"/>
              </a:spcBef>
              <a:buNone/>
            </a:pPr>
            <a:r>
              <a:rPr lang="en"/>
              <a:t>33</a:t>
            </a: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2" name="Shape 402"/>
        <p:cNvGrpSpPr/>
        <p:nvPr/>
      </p:nvGrpSpPr>
      <p:grpSpPr>
        <a:xfrm>
          <a:off y="0" x="0"/>
          <a:ext cy="0" cx="0"/>
          <a:chOff y="0" x="0"/>
          <a:chExt cy="0" cx="0"/>
        </a:xfrm>
      </p:grpSpPr>
      <p:sp>
        <p:nvSpPr>
          <p:cNvPr id="403" name="Shape 403"/>
          <p:cNvSpPr txBox="1"/>
          <p:nvPr>
            <p:ph idx="1" type="body"/>
          </p:nvPr>
        </p:nvSpPr>
        <p:spPr>
          <a:xfrm>
            <a:off y="5895635" x="457200"/>
            <a:ext cy="673500" cx="8229600"/>
          </a:xfrm>
          <a:prstGeom prst="rect">
            <a:avLst/>
          </a:prstGeom>
        </p:spPr>
        <p:txBody>
          <a:bodyPr bIns="91425" rIns="91425" lIns="91425" tIns="91425" anchor="ctr" anchorCtr="0">
            <a:noAutofit/>
          </a:bodyPr>
          <a:lstStyle/>
          <a:p>
            <a:pPr>
              <a:spcBef>
                <a:spcPts val="0"/>
              </a:spcBef>
              <a:buNone/>
            </a:pPr>
            <a:r>
              <a:rPr sz="3000" lang="en" i="0"/>
              <a:t>Final System Specifications</a:t>
            </a:r>
          </a:p>
        </p:txBody>
      </p:sp>
      <p:graphicFrame>
        <p:nvGraphicFramePr>
          <p:cNvPr id="404" name="Shape 404"/>
          <p:cNvGraphicFramePr/>
          <p:nvPr/>
        </p:nvGraphicFramePr>
        <p:xfrm>
          <a:off y="228600" x="142825"/>
          <a:ext cy="3000000" cx="3000000"/>
        </p:xfrm>
        <a:graphic>
          <a:graphicData uri="http://schemas.openxmlformats.org/drawingml/2006/table">
            <a:tbl>
              <a:tblPr>
                <a:noFill/>
                <a:tableStyleId>{D8E463E0-CBDB-4D62-ABD5-3CB8652A425A}</a:tableStyleId>
              </a:tblPr>
              <a:tblGrid>
                <a:gridCol w="4429175"/>
                <a:gridCol w="4429175"/>
              </a:tblGrid>
              <a:tr h="428625">
                <a:tc>
                  <a:txBody>
                    <a:bodyPr>
                      <a:noAutofit/>
                    </a:bodyPr>
                    <a:lstStyle/>
                    <a:p>
                      <a:pPr>
                        <a:spcBef>
                          <a:spcPts val="0"/>
                        </a:spcBef>
                        <a:buNone/>
                      </a:pPr>
                      <a:r>
                        <a:rPr b="1" sz="2000" lang="en">
                          <a:latin typeface="Georgia"/>
                          <a:ea typeface="Georgia"/>
                          <a:cs typeface="Georgia"/>
                          <a:sym typeface="Georgia"/>
                        </a:rPr>
                        <a:t>Specification</a:t>
                      </a:r>
                    </a:p>
                  </a:txBody>
                  <a:tcPr marR="91425" marB="91425" marT="91425" marL="91425">
                    <a:solidFill>
                      <a:srgbClr val="FFFFFF"/>
                    </a:solidFill>
                  </a:tcPr>
                </a:tc>
                <a:tc>
                  <a:txBody>
                    <a:bodyPr>
                      <a:noAutofit/>
                    </a:bodyPr>
                    <a:lstStyle/>
                    <a:p>
                      <a:pPr>
                        <a:spcBef>
                          <a:spcPts val="0"/>
                        </a:spcBef>
                        <a:buNone/>
                      </a:pPr>
                      <a:r>
                        <a:rPr b="1" sz="2000" lang="en">
                          <a:latin typeface="Georgia"/>
                          <a:ea typeface="Georgia"/>
                          <a:cs typeface="Georgia"/>
                          <a:sym typeface="Georgia"/>
                        </a:rPr>
                        <a:t>Final Result</a:t>
                      </a:r>
                    </a:p>
                  </a:txBody>
                  <a:tcPr marR="91425" marB="91425" marT="91425" marL="91425">
                    <a:solidFill>
                      <a:srgbClr val="FFFFFF"/>
                    </a:solidFill>
                  </a:tcPr>
                </a:tc>
              </a:tr>
              <a:tr h="447550">
                <a:tc>
                  <a:txBody>
                    <a:bodyPr>
                      <a:noAutofit/>
                    </a:bodyPr>
                    <a:lstStyle/>
                    <a:p>
                      <a:pPr>
                        <a:spcBef>
                          <a:spcPts val="0"/>
                        </a:spcBef>
                        <a:buNone/>
                      </a:pPr>
                      <a:r>
                        <a:rPr sz="2000" lang="en">
                          <a:latin typeface="Georgia"/>
                          <a:ea typeface="Georgia"/>
                          <a:cs typeface="Georgia"/>
                          <a:sym typeface="Georgia"/>
                        </a:rPr>
                        <a:t>Accelerometer/Gyroscope Rate</a:t>
                      </a:r>
                    </a:p>
                  </a:txBody>
                  <a:tcPr marR="91425" marB="91425" marT="91425" marL="91425">
                    <a:solidFill>
                      <a:srgbClr val="FFFFFF"/>
                    </a:solidFill>
                  </a:tcPr>
                </a:tc>
                <a:tc>
                  <a:txBody>
                    <a:bodyPr>
                      <a:noAutofit/>
                    </a:bodyPr>
                    <a:lstStyle/>
                    <a:p>
                      <a:pPr>
                        <a:spcBef>
                          <a:spcPts val="0"/>
                        </a:spcBef>
                        <a:buNone/>
                      </a:pPr>
                      <a:r>
                        <a:rPr sz="2000" lang="en">
                          <a:latin typeface="Georgia"/>
                          <a:ea typeface="Georgia"/>
                          <a:cs typeface="Georgia"/>
                          <a:sym typeface="Georgia"/>
                        </a:rPr>
                        <a:t>100 Hz (scalable up to 1 kHz) </a:t>
                      </a:r>
                      <a:r>
                        <a:rPr baseline="30000" sz="2000" lang="en">
                          <a:latin typeface="Georgia"/>
                          <a:ea typeface="Georgia"/>
                          <a:cs typeface="Georgia"/>
                          <a:sym typeface="Georgia"/>
                        </a:rPr>
                        <a:t>[3]</a:t>
                      </a:r>
                    </a:p>
                  </a:txBody>
                  <a:tcPr marR="91425" marB="91425" marT="91425" marL="91425">
                    <a:solidFill>
                      <a:srgbClr val="FFFFFF"/>
                    </a:solidFill>
                  </a:tcPr>
                </a:tc>
              </a:tr>
              <a:tr h="447550">
                <a:tc>
                  <a:txBody>
                    <a:bodyPr>
                      <a:noAutofit/>
                    </a:bodyPr>
                    <a:lstStyle/>
                    <a:p>
                      <a:pPr>
                        <a:spcBef>
                          <a:spcPts val="0"/>
                        </a:spcBef>
                        <a:buNone/>
                      </a:pPr>
                      <a:r>
                        <a:rPr sz="2000" lang="en">
                          <a:latin typeface="Georgia"/>
                          <a:ea typeface="Georgia"/>
                          <a:cs typeface="Georgia"/>
                          <a:sym typeface="Georgia"/>
                        </a:rPr>
                        <a:t>GPS Rate</a:t>
                      </a:r>
                    </a:p>
                  </a:txBody>
                  <a:tcPr marR="91425" marB="91425" marT="91425" marL="91425">
                    <a:solidFill>
                      <a:srgbClr val="FFFFFF"/>
                    </a:solidFill>
                  </a:tcPr>
                </a:tc>
                <a:tc>
                  <a:txBody>
                    <a:bodyPr>
                      <a:noAutofit/>
                    </a:bodyPr>
                    <a:lstStyle/>
                    <a:p>
                      <a:pPr>
                        <a:spcBef>
                          <a:spcPts val="0"/>
                        </a:spcBef>
                        <a:buNone/>
                      </a:pPr>
                      <a:r>
                        <a:rPr sz="2000" lang="en">
                          <a:latin typeface="Georgia"/>
                          <a:ea typeface="Georgia"/>
                          <a:cs typeface="Georgia"/>
                          <a:sym typeface="Georgia"/>
                        </a:rPr>
                        <a:t>1 Hz (scalable up to 20 Hz) </a:t>
                      </a:r>
                      <a:r>
                        <a:rPr baseline="30000" sz="2000" lang="en">
                          <a:latin typeface="Georgia"/>
                          <a:ea typeface="Georgia"/>
                          <a:cs typeface="Georgia"/>
                          <a:sym typeface="Georgia"/>
                        </a:rPr>
                        <a:t>[2]</a:t>
                      </a:r>
                    </a:p>
                  </a:txBody>
                  <a:tcPr marR="91425" marB="91425" marT="91425" marL="91425">
                    <a:solidFill>
                      <a:srgbClr val="FFFFFF"/>
                    </a:solidFill>
                  </a:tcPr>
                </a:tc>
              </a:tr>
              <a:tr h="447550">
                <a:tc>
                  <a:txBody>
                    <a:bodyPr>
                      <a:noAutofit/>
                    </a:bodyPr>
                    <a:lstStyle/>
                    <a:p>
                      <a:pPr>
                        <a:spcBef>
                          <a:spcPts val="0"/>
                        </a:spcBef>
                        <a:buNone/>
                      </a:pPr>
                      <a:r>
                        <a:rPr sz="2000" lang="en">
                          <a:latin typeface="Georgia"/>
                          <a:ea typeface="Georgia"/>
                          <a:cs typeface="Georgia"/>
                          <a:sym typeface="Georgia"/>
                        </a:rPr>
                        <a:t>Barometer Rate</a:t>
                      </a:r>
                    </a:p>
                  </a:txBody>
                  <a:tcPr marR="91425" marB="91425" marT="91425" marL="91425">
                    <a:solidFill>
                      <a:srgbClr val="FFFFFF"/>
                    </a:solidFill>
                  </a:tcPr>
                </a:tc>
                <a:tc>
                  <a:txBody>
                    <a:bodyPr>
                      <a:noAutofit/>
                    </a:bodyPr>
                    <a:lstStyle/>
                    <a:p>
                      <a:pPr>
                        <a:spcBef>
                          <a:spcPts val="0"/>
                        </a:spcBef>
                        <a:buNone/>
                      </a:pPr>
                      <a:r>
                        <a:rPr sz="2000" lang="en">
                          <a:latin typeface="Georgia"/>
                          <a:ea typeface="Georgia"/>
                          <a:cs typeface="Georgia"/>
                          <a:sym typeface="Georgia"/>
                        </a:rPr>
                        <a:t>1 Hz (scalable up to 100 Hz) </a:t>
                      </a:r>
                      <a:r>
                        <a:rPr baseline="30000" sz="2000" lang="en">
                          <a:latin typeface="Georgia"/>
                          <a:ea typeface="Georgia"/>
                          <a:cs typeface="Georgia"/>
                          <a:sym typeface="Georgia"/>
                        </a:rPr>
                        <a:t>[4]</a:t>
                      </a:r>
                    </a:p>
                  </a:txBody>
                  <a:tcPr marR="91425" marB="91425" marT="91425" marL="91425">
                    <a:solidFill>
                      <a:srgbClr val="FFFFFF"/>
                    </a:solidFill>
                  </a:tcPr>
                </a:tc>
              </a:tr>
              <a:tr h="804875">
                <a:tc>
                  <a:txBody>
                    <a:bodyPr>
                      <a:noAutofit/>
                    </a:bodyPr>
                    <a:lstStyle/>
                    <a:p>
                      <a:pPr>
                        <a:spcBef>
                          <a:spcPts val="0"/>
                        </a:spcBef>
                        <a:buNone/>
                      </a:pPr>
                      <a:r>
                        <a:rPr sz="2000" lang="en">
                          <a:latin typeface="Georgia"/>
                          <a:ea typeface="Georgia"/>
                          <a:cs typeface="Georgia"/>
                          <a:sym typeface="Georgia"/>
                        </a:rPr>
                        <a:t>Time to Acquire GPS Lock</a:t>
                      </a:r>
                    </a:p>
                  </a:txBody>
                  <a:tcPr marR="91425" marB="91425" marT="91425" marL="91425">
                    <a:solidFill>
                      <a:srgbClr val="FFFFFF"/>
                    </a:solidFill>
                  </a:tcPr>
                </a:tc>
                <a:tc>
                  <a:txBody>
                    <a:bodyPr>
                      <a:noAutofit/>
                    </a:bodyPr>
                    <a:lstStyle/>
                    <a:p>
                      <a:pPr>
                        <a:spcBef>
                          <a:spcPts val="0"/>
                        </a:spcBef>
                        <a:buNone/>
                      </a:pPr>
                      <a:r>
                        <a:rPr sz="2000" lang="en">
                          <a:latin typeface="Georgia"/>
                          <a:ea typeface="Georgia"/>
                          <a:cs typeface="Georgia"/>
                          <a:sym typeface="Georgia"/>
                        </a:rPr>
                        <a:t>3-4 Minutes from Cold Start</a:t>
                      </a:r>
                      <a:br>
                        <a:rPr sz="2000" lang="en">
                          <a:latin typeface="Georgia"/>
                          <a:ea typeface="Georgia"/>
                          <a:cs typeface="Georgia"/>
                          <a:sym typeface="Georgia"/>
                        </a:rPr>
                      </a:br>
                      <a:r>
                        <a:rPr sz="2000" lang="en">
                          <a:latin typeface="Georgia"/>
                          <a:ea typeface="Georgia"/>
                          <a:cs typeface="Georgia"/>
                          <a:sym typeface="Georgia"/>
                        </a:rPr>
                        <a:t>30 Seconds to Reacquire Lock</a:t>
                      </a:r>
                    </a:p>
                  </a:txBody>
                  <a:tcPr marR="91425" marB="91425" marT="91425" marL="91425">
                    <a:solidFill>
                      <a:srgbClr val="FFFFFF"/>
                    </a:solidFill>
                  </a:tcPr>
                </a:tc>
              </a:tr>
              <a:tr h="686550">
                <a:tc>
                  <a:txBody>
                    <a:bodyPr>
                      <a:noAutofit/>
                    </a:bodyPr>
                    <a:lstStyle/>
                    <a:p>
                      <a:pPr>
                        <a:spcBef>
                          <a:spcPts val="0"/>
                        </a:spcBef>
                        <a:buNone/>
                      </a:pPr>
                      <a:r>
                        <a:rPr sz="2000" lang="en">
                          <a:latin typeface="Georgia"/>
                          <a:ea typeface="Georgia"/>
                          <a:cs typeface="Georgia"/>
                          <a:sym typeface="Georgia"/>
                        </a:rPr>
                        <a:t>Program Structure</a:t>
                      </a:r>
                    </a:p>
                  </a:txBody>
                  <a:tcPr marR="91425" marB="91425" marT="91425" marL="91425">
                    <a:solidFill>
                      <a:srgbClr val="FFFFFF"/>
                    </a:solidFill>
                  </a:tcPr>
                </a:tc>
                <a:tc>
                  <a:txBody>
                    <a:bodyPr>
                      <a:noAutofit/>
                    </a:bodyPr>
                    <a:lstStyle/>
                    <a:p>
                      <a:pPr>
                        <a:spcBef>
                          <a:spcPts val="0"/>
                        </a:spcBef>
                        <a:buNone/>
                      </a:pPr>
                      <a:r>
                        <a:rPr sz="2000" lang="en">
                          <a:latin typeface="Georgia"/>
                          <a:ea typeface="Georgia"/>
                          <a:cs typeface="Georgia"/>
                          <a:sym typeface="Georgia"/>
                        </a:rPr>
                        <a:t>C++, 5 Threads (Main, 3 Sensor Threads, Post-Processing)</a:t>
                      </a:r>
                    </a:p>
                  </a:txBody>
                  <a:tcPr marR="91425" marB="91425" marT="91425" marL="91425">
                    <a:solidFill>
                      <a:srgbClr val="FFFFFF"/>
                    </a:solidFill>
                  </a:tcPr>
                </a:tc>
              </a:tr>
              <a:tr h="447550">
                <a:tc>
                  <a:txBody>
                    <a:bodyPr>
                      <a:noAutofit/>
                    </a:bodyPr>
                    <a:lstStyle/>
                    <a:p>
                      <a:pPr>
                        <a:spcBef>
                          <a:spcPts val="0"/>
                        </a:spcBef>
                        <a:buNone/>
                      </a:pPr>
                      <a:r>
                        <a:rPr sz="2000" lang="en">
                          <a:latin typeface="Georgia"/>
                          <a:ea typeface="Georgia"/>
                          <a:cs typeface="Georgia"/>
                          <a:sym typeface="Georgia"/>
                        </a:rPr>
                        <a:t>Data Log Storage</a:t>
                      </a:r>
                    </a:p>
                  </a:txBody>
                  <a:tcPr marR="91425" marB="91425" marT="91425" marL="91425">
                    <a:solidFill>
                      <a:srgbClr val="FFFFFF"/>
                    </a:solidFill>
                  </a:tcPr>
                </a:tc>
                <a:tc>
                  <a:txBody>
                    <a:bodyPr>
                      <a:noAutofit/>
                    </a:bodyPr>
                    <a:lstStyle/>
                    <a:p>
                      <a:pPr>
                        <a:spcBef>
                          <a:spcPts val="0"/>
                        </a:spcBef>
                        <a:buNone/>
                      </a:pPr>
                      <a:r>
                        <a:rPr sz="2000" lang="en">
                          <a:latin typeface="Georgia"/>
                          <a:ea typeface="Georgia"/>
                          <a:cs typeface="Georgia"/>
                          <a:sym typeface="Georgia"/>
                        </a:rPr>
                        <a:t>Text file on SD card.</a:t>
                      </a:r>
                      <a:br>
                        <a:rPr sz="2000" lang="en">
                          <a:latin typeface="Georgia"/>
                          <a:ea typeface="Georgia"/>
                          <a:cs typeface="Georgia"/>
                          <a:sym typeface="Georgia"/>
                        </a:rPr>
                      </a:br>
                      <a:r>
                        <a:rPr sz="2000" lang="en">
                          <a:latin typeface="Georgia"/>
                          <a:ea typeface="Georgia"/>
                          <a:cs typeface="Georgia"/>
                          <a:sym typeface="Georgia"/>
                        </a:rPr>
                        <a:t>Fill rate: ~539 kB/min</a:t>
                      </a:r>
                    </a:p>
                  </a:txBody>
                  <a:tcPr marR="91425" marB="91425" marT="91425" marL="91425">
                    <a:solidFill>
                      <a:srgbClr val="FFFFFF"/>
                    </a:solidFill>
                  </a:tcPr>
                </a:tc>
              </a:tr>
              <a:tr h="983525">
                <a:tc>
                  <a:txBody>
                    <a:bodyPr>
                      <a:noAutofit/>
                    </a:bodyPr>
                    <a:lstStyle/>
                    <a:p>
                      <a:pPr>
                        <a:spcBef>
                          <a:spcPts val="0"/>
                        </a:spcBef>
                        <a:buNone/>
                      </a:pPr>
                      <a:r>
                        <a:rPr sz="2000" lang="en">
                          <a:latin typeface="Georgia"/>
                          <a:ea typeface="Georgia"/>
                          <a:cs typeface="Georgia"/>
                          <a:sym typeface="Georgia"/>
                        </a:rPr>
                        <a:t>Post-Processing</a:t>
                      </a:r>
                    </a:p>
                  </a:txBody>
                  <a:tcPr marR="91425" marB="91425" marT="91425" marL="91425">
                    <a:solidFill>
                      <a:srgbClr val="FFFFFF"/>
                    </a:solidFill>
                  </a:tcPr>
                </a:tc>
                <a:tc>
                  <a:txBody>
                    <a:bodyPr>
                      <a:noAutofit/>
                    </a:bodyPr>
                    <a:lstStyle/>
                    <a:p>
                      <a:pPr>
                        <a:spcBef>
                          <a:spcPts val="0"/>
                        </a:spcBef>
                        <a:buNone/>
                      </a:pPr>
                      <a:r>
                        <a:rPr sz="2000" lang="en">
                          <a:latin typeface="Georgia"/>
                          <a:ea typeface="Georgia"/>
                          <a:cs typeface="Georgia"/>
                          <a:sym typeface="Georgia"/>
                        </a:rPr>
                        <a:t>GPS displacement/velocity: onboard (&lt;17% CPU usage)</a:t>
                      </a:r>
                      <a:br>
                        <a:rPr sz="2000" lang="en">
                          <a:latin typeface="Georgia"/>
                          <a:ea typeface="Georgia"/>
                          <a:cs typeface="Georgia"/>
                          <a:sym typeface="Georgia"/>
                        </a:rPr>
                      </a:br>
                      <a:r>
                        <a:rPr sz="2000" lang="en">
                          <a:latin typeface="Georgia"/>
                          <a:ea typeface="Georgia"/>
                          <a:cs typeface="Georgia"/>
                          <a:sym typeface="Georgia"/>
                        </a:rPr>
                        <a:t>Sensor fusion/integration: MATLAB</a:t>
                      </a:r>
                    </a:p>
                  </a:txBody>
                  <a:tcPr marR="91425" marB="91425" marT="91425" marL="91425">
                    <a:solidFill>
                      <a:srgbClr val="FFFFFF"/>
                    </a:solidFill>
                  </a:tcPr>
                </a:tc>
              </a:tr>
            </a:tbl>
          </a:graphicData>
        </a:graphic>
      </p:graphicFrame>
      <p:sp>
        <p:nvSpPr>
          <p:cNvPr id="405" name="Shape 405"/>
          <p:cNvSpPr txBox="1"/>
          <p:nvPr/>
        </p:nvSpPr>
        <p:spPr>
          <a:xfrm>
            <a:off y="6422400" x="8686800"/>
            <a:ext cy="410400" cx="399900"/>
          </a:xfrm>
          <a:prstGeom prst="rect">
            <a:avLst/>
          </a:prstGeom>
        </p:spPr>
        <p:txBody>
          <a:bodyPr bIns="91425" rIns="91425" lIns="91425" tIns="91425" anchor="t" anchorCtr="0">
            <a:noAutofit/>
          </a:bodyPr>
          <a:lstStyle/>
          <a:p>
            <a:pPr rtl="0" lvl="0">
              <a:spcBef>
                <a:spcPts val="0"/>
              </a:spcBef>
              <a:buNone/>
            </a:pPr>
            <a:r>
              <a:rPr lang="en"/>
              <a:t>34</a:t>
            </a: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9" name="Shape 409"/>
        <p:cNvGrpSpPr/>
        <p:nvPr/>
      </p:nvGrpSpPr>
      <p:grpSpPr>
        <a:xfrm>
          <a:off y="0" x="0"/>
          <a:ext cy="0" cx="0"/>
          <a:chOff y="0" x="0"/>
          <a:chExt cy="0" cx="0"/>
        </a:xfrm>
      </p:grpSpPr>
      <p:sp>
        <p:nvSpPr>
          <p:cNvPr id="410" name="Shape 410"/>
          <p:cNvSpPr/>
          <p:nvPr/>
        </p:nvSpPr>
        <p:spPr>
          <a:xfrm>
            <a:off y="457200" x="457200"/>
            <a:ext cy="4973699" cx="8229600"/>
          </a:xfrm>
          <a:prstGeom prst="rect">
            <a:avLst/>
          </a:prstGeom>
          <a:solidFill>
            <a:srgbClr val="FFFFFF"/>
          </a:solidFill>
          <a:ln>
            <a:noFill/>
          </a:ln>
        </p:spPr>
        <p:txBody>
          <a:bodyPr bIns="91425" rIns="91425" lIns="91425" tIns="91425" anchor="ctr" anchorCtr="0">
            <a:noAutofit/>
          </a:bodyPr>
          <a:lstStyle/>
          <a:p>
            <a:pPr>
              <a:spcBef>
                <a:spcPts val="0"/>
              </a:spcBef>
              <a:buNone/>
            </a:pPr>
            <a:r>
              <a:t/>
            </a:r>
            <a:endParaRPr/>
          </a:p>
        </p:txBody>
      </p:sp>
      <p:sp>
        <p:nvSpPr>
          <p:cNvPr id="411" name="Shape 411"/>
          <p:cNvSpPr txBox="1"/>
          <p:nvPr>
            <p:ph idx="1" type="body"/>
          </p:nvPr>
        </p:nvSpPr>
        <p:spPr>
          <a:xfrm>
            <a:off y="5895635" x="457200"/>
            <a:ext cy="673500" cx="8229600"/>
          </a:xfrm>
          <a:prstGeom prst="rect">
            <a:avLst/>
          </a:prstGeom>
        </p:spPr>
        <p:txBody>
          <a:bodyPr bIns="91425" rIns="91425" lIns="91425" tIns="91425" anchor="ctr" anchorCtr="0">
            <a:noAutofit/>
          </a:bodyPr>
          <a:lstStyle/>
          <a:p>
            <a:pPr rtl="0" lvl="0">
              <a:spcBef>
                <a:spcPts val="0"/>
              </a:spcBef>
              <a:buNone/>
            </a:pPr>
            <a:r>
              <a:rPr sz="3000" lang="en" i="0"/>
              <a:t>Final System Signal Diagram</a:t>
            </a:r>
          </a:p>
        </p:txBody>
      </p:sp>
      <p:sp>
        <p:nvSpPr>
          <p:cNvPr id="412" name="Shape 412"/>
          <p:cNvSpPr txBox="1"/>
          <p:nvPr/>
        </p:nvSpPr>
        <p:spPr>
          <a:xfrm>
            <a:off y="6422400" x="8686800"/>
            <a:ext cy="410400" cx="399900"/>
          </a:xfrm>
          <a:prstGeom prst="rect">
            <a:avLst/>
          </a:prstGeom>
        </p:spPr>
        <p:txBody>
          <a:bodyPr bIns="91425" rIns="91425" lIns="91425" tIns="91425" anchor="t" anchorCtr="0">
            <a:noAutofit/>
          </a:bodyPr>
          <a:lstStyle/>
          <a:p>
            <a:pPr rtl="0" lvl="0">
              <a:spcBef>
                <a:spcPts val="0"/>
              </a:spcBef>
              <a:buNone/>
            </a:pPr>
            <a:r>
              <a:rPr lang="en"/>
              <a:t>35</a:t>
            </a:r>
          </a:p>
        </p:txBody>
      </p:sp>
      <p:sp>
        <p:nvSpPr>
          <p:cNvPr id="413" name="Shape 413"/>
          <p:cNvSpPr/>
          <p:nvPr/>
        </p:nvSpPr>
        <p:spPr>
          <a:xfrm rot="5400000">
            <a:off y="1883650" x="1660049"/>
            <a:ext cy="314099" cx="1809600"/>
          </a:xfrm>
          <a:prstGeom prst="rightArrow">
            <a:avLst>
              <a:gd fmla="val 50000" name="adj1"/>
              <a:gd fmla="val 50000" name="adj2"/>
            </a:avLst>
          </a:prstGeom>
          <a:solidFill>
            <a:srgbClr val="F4CCCC"/>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rtl="0" lvl="0">
              <a:spcBef>
                <a:spcPts val="0"/>
              </a:spcBef>
              <a:buNone/>
            </a:pPr>
            <a:r>
              <a:t/>
            </a:r>
            <a:endParaRPr/>
          </a:p>
        </p:txBody>
      </p:sp>
      <p:sp>
        <p:nvSpPr>
          <p:cNvPr id="414" name="Shape 414"/>
          <p:cNvSpPr/>
          <p:nvPr/>
        </p:nvSpPr>
        <p:spPr>
          <a:xfrm>
            <a:off y="1794375" x="791400"/>
            <a:ext cy="627899" cx="1539599"/>
          </a:xfrm>
          <a:prstGeom prst="roundRect">
            <a:avLst>
              <a:gd fmla="val 16667" name="adj"/>
            </a:avLst>
          </a:prstGeom>
          <a:solidFill>
            <a:srgbClr val="F4CCCC"/>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lgn="ctr" rtl="0" lvl="0">
              <a:spcBef>
                <a:spcPts val="0"/>
              </a:spcBef>
              <a:buNone/>
            </a:pPr>
            <a:r>
              <a:rPr lang="en"/>
              <a:t>Accelerometer and Gyroscope</a:t>
            </a:r>
          </a:p>
        </p:txBody>
      </p:sp>
      <p:sp>
        <p:nvSpPr>
          <p:cNvPr id="415" name="Shape 415"/>
          <p:cNvSpPr/>
          <p:nvPr/>
        </p:nvSpPr>
        <p:spPr>
          <a:xfrm>
            <a:off y="1794375" x="2798600"/>
            <a:ext cy="627899" cx="1539599"/>
          </a:xfrm>
          <a:prstGeom prst="roundRect">
            <a:avLst>
              <a:gd fmla="val 16667" name="adj"/>
            </a:avLst>
          </a:prstGeom>
          <a:solidFill>
            <a:srgbClr val="F4CCCC"/>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lgn="ctr" rtl="0" lvl="0">
              <a:spcBef>
                <a:spcPts val="0"/>
              </a:spcBef>
              <a:buNone/>
            </a:pPr>
            <a:r>
              <a:rPr lang="en"/>
              <a:t>Navigation Computer</a:t>
            </a:r>
          </a:p>
        </p:txBody>
      </p:sp>
      <p:sp>
        <p:nvSpPr>
          <p:cNvPr id="416" name="Shape 416"/>
          <p:cNvSpPr/>
          <p:nvPr/>
        </p:nvSpPr>
        <p:spPr>
          <a:xfrm>
            <a:off y="1794375" x="4805800"/>
            <a:ext cy="627899" cx="1539599"/>
          </a:xfrm>
          <a:prstGeom prst="roundRect">
            <a:avLst>
              <a:gd fmla="val 16667" name="adj"/>
            </a:avLst>
          </a:prstGeom>
          <a:solidFill>
            <a:srgbClr val="C9DAF8"/>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lgn="ctr" rtl="0" lvl="0">
              <a:spcBef>
                <a:spcPts val="0"/>
              </a:spcBef>
              <a:buNone/>
            </a:pPr>
            <a:r>
              <a:rPr lang="en"/>
              <a:t>Velocity Integration</a:t>
            </a:r>
          </a:p>
        </p:txBody>
      </p:sp>
      <p:sp>
        <p:nvSpPr>
          <p:cNvPr id="417" name="Shape 417"/>
          <p:cNvSpPr/>
          <p:nvPr/>
        </p:nvSpPr>
        <p:spPr>
          <a:xfrm>
            <a:off y="1794375" x="6813000"/>
            <a:ext cy="627899" cx="1539599"/>
          </a:xfrm>
          <a:prstGeom prst="roundRect">
            <a:avLst>
              <a:gd fmla="val 16667" name="adj"/>
            </a:avLst>
          </a:prstGeom>
          <a:solidFill>
            <a:srgbClr val="C9DAF8"/>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lgn="ctr" rtl="0" lvl="0">
              <a:spcBef>
                <a:spcPts val="0"/>
              </a:spcBef>
              <a:buNone/>
            </a:pPr>
            <a:r>
              <a:rPr lang="en"/>
              <a:t>Position Integration</a:t>
            </a:r>
          </a:p>
        </p:txBody>
      </p:sp>
      <p:sp>
        <p:nvSpPr>
          <p:cNvPr id="418" name="Shape 418"/>
          <p:cNvSpPr/>
          <p:nvPr/>
        </p:nvSpPr>
        <p:spPr>
          <a:xfrm>
            <a:off y="2726350" x="791400"/>
            <a:ext cy="627899" cx="1539599"/>
          </a:xfrm>
          <a:prstGeom prst="roundRect">
            <a:avLst>
              <a:gd fmla="val 16667" name="adj"/>
            </a:avLst>
          </a:prstGeom>
          <a:solidFill>
            <a:srgbClr val="F4CCCC"/>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lgn="ctr" rtl="0" lvl="0">
              <a:spcBef>
                <a:spcPts val="0"/>
              </a:spcBef>
              <a:buNone/>
            </a:pPr>
            <a:r>
              <a:rPr lang="en"/>
              <a:t>GPS</a:t>
            </a:r>
          </a:p>
        </p:txBody>
      </p:sp>
      <p:sp>
        <p:nvSpPr>
          <p:cNvPr id="419" name="Shape 419"/>
          <p:cNvSpPr/>
          <p:nvPr/>
        </p:nvSpPr>
        <p:spPr>
          <a:xfrm>
            <a:off y="2726350" x="2798600"/>
            <a:ext cy="627899" cx="1539599"/>
          </a:xfrm>
          <a:prstGeom prst="roundRect">
            <a:avLst>
              <a:gd fmla="val 16667" name="adj"/>
            </a:avLst>
          </a:prstGeom>
          <a:solidFill>
            <a:srgbClr val="F4CCCC"/>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lgn="ctr" rtl="0" lvl="0">
              <a:spcBef>
                <a:spcPts val="0"/>
              </a:spcBef>
              <a:buNone/>
            </a:pPr>
            <a:r>
              <a:rPr lang="en"/>
              <a:t>Displacement Calculation</a:t>
            </a:r>
          </a:p>
        </p:txBody>
      </p:sp>
      <p:sp>
        <p:nvSpPr>
          <p:cNvPr id="420" name="Shape 420"/>
          <p:cNvSpPr/>
          <p:nvPr/>
        </p:nvSpPr>
        <p:spPr>
          <a:xfrm>
            <a:off y="3658325" x="2798600"/>
            <a:ext cy="627899" cx="1539599"/>
          </a:xfrm>
          <a:prstGeom prst="roundRect">
            <a:avLst>
              <a:gd fmla="val 16667" name="adj"/>
            </a:avLst>
          </a:prstGeom>
          <a:solidFill>
            <a:srgbClr val="F4CCCC"/>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lgn="ctr" rtl="0" lvl="0">
              <a:spcBef>
                <a:spcPts val="0"/>
              </a:spcBef>
              <a:buNone/>
            </a:pPr>
            <a:r>
              <a:rPr lang="en"/>
              <a:t>Velocity Calculation</a:t>
            </a:r>
          </a:p>
        </p:txBody>
      </p:sp>
      <p:sp>
        <p:nvSpPr>
          <p:cNvPr id="421" name="Shape 421"/>
          <p:cNvSpPr/>
          <p:nvPr/>
        </p:nvSpPr>
        <p:spPr>
          <a:xfrm>
            <a:off y="2726350" x="4805800"/>
            <a:ext cy="1559999" cx="1539599"/>
          </a:xfrm>
          <a:prstGeom prst="roundRect">
            <a:avLst>
              <a:gd fmla="val 16667" name="adj"/>
            </a:avLst>
          </a:prstGeom>
          <a:solidFill>
            <a:srgbClr val="C9DAF8"/>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lgn="ctr" rtl="0" lvl="0">
              <a:spcBef>
                <a:spcPts val="0"/>
              </a:spcBef>
              <a:buNone/>
            </a:pPr>
            <a:r>
              <a:rPr lang="en"/>
              <a:t>Sensor Fusion Algorithm</a:t>
            </a:r>
          </a:p>
        </p:txBody>
      </p:sp>
      <p:sp>
        <p:nvSpPr>
          <p:cNvPr id="422" name="Shape 422"/>
          <p:cNvSpPr/>
          <p:nvPr/>
        </p:nvSpPr>
        <p:spPr>
          <a:xfrm>
            <a:off y="1951275" x="2331000"/>
            <a:ext cy="314099" cx="467700"/>
          </a:xfrm>
          <a:prstGeom prst="rightArrow">
            <a:avLst>
              <a:gd fmla="val 50000" name="adj1"/>
              <a:gd fmla="val 50000" name="adj2"/>
            </a:avLst>
          </a:prstGeom>
          <a:solidFill>
            <a:srgbClr val="F4CCCC"/>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rtl="0" lvl="0">
              <a:spcBef>
                <a:spcPts val="0"/>
              </a:spcBef>
              <a:buNone/>
            </a:pPr>
            <a:r>
              <a:t/>
            </a:r>
            <a:endParaRPr/>
          </a:p>
        </p:txBody>
      </p:sp>
      <p:sp>
        <p:nvSpPr>
          <p:cNvPr id="423" name="Shape 423"/>
          <p:cNvSpPr/>
          <p:nvPr/>
        </p:nvSpPr>
        <p:spPr>
          <a:xfrm>
            <a:off y="1951275" x="6345300"/>
            <a:ext cy="314099" cx="467700"/>
          </a:xfrm>
          <a:prstGeom prst="rightArrow">
            <a:avLst>
              <a:gd fmla="val 50000" name="adj1"/>
              <a:gd fmla="val 50000" name="adj2"/>
            </a:avLst>
          </a:prstGeom>
          <a:solidFill>
            <a:srgbClr val="C9DAF8"/>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rtl="0" lvl="0">
              <a:spcBef>
                <a:spcPts val="0"/>
              </a:spcBef>
              <a:buNone/>
            </a:pPr>
            <a:r>
              <a:t/>
            </a:r>
            <a:endParaRPr/>
          </a:p>
        </p:txBody>
      </p:sp>
      <p:sp>
        <p:nvSpPr>
          <p:cNvPr id="424" name="Shape 424"/>
          <p:cNvSpPr/>
          <p:nvPr/>
        </p:nvSpPr>
        <p:spPr>
          <a:xfrm>
            <a:off y="2883250" x="2331000"/>
            <a:ext cy="314099" cx="467700"/>
          </a:xfrm>
          <a:prstGeom prst="rightArrow">
            <a:avLst>
              <a:gd fmla="val 50000" name="adj1"/>
              <a:gd fmla="val 50000" name="adj2"/>
            </a:avLst>
          </a:prstGeom>
          <a:solidFill>
            <a:srgbClr val="F4CCCC"/>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rtl="0" lvl="0">
              <a:spcBef>
                <a:spcPts val="0"/>
              </a:spcBef>
              <a:buNone/>
            </a:pPr>
            <a:r>
              <a:t/>
            </a:r>
            <a:endParaRPr/>
          </a:p>
        </p:txBody>
      </p:sp>
      <p:sp>
        <p:nvSpPr>
          <p:cNvPr id="425" name="Shape 425"/>
          <p:cNvSpPr/>
          <p:nvPr/>
        </p:nvSpPr>
        <p:spPr>
          <a:xfrm rot="5400000">
            <a:off y="3349299" x="3426650"/>
            <a:ext cy="314099" cx="283499"/>
          </a:xfrm>
          <a:prstGeom prst="rightArrow">
            <a:avLst>
              <a:gd fmla="val 50000" name="adj1"/>
              <a:gd fmla="val 50000" name="adj2"/>
            </a:avLst>
          </a:prstGeom>
          <a:solidFill>
            <a:srgbClr val="F4CCCC"/>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rtl="0" lvl="0">
              <a:spcBef>
                <a:spcPts val="0"/>
              </a:spcBef>
              <a:buNone/>
            </a:pPr>
            <a:r>
              <a:t/>
            </a:r>
            <a:endParaRPr/>
          </a:p>
        </p:txBody>
      </p:sp>
      <p:sp>
        <p:nvSpPr>
          <p:cNvPr id="426" name="Shape 426"/>
          <p:cNvSpPr/>
          <p:nvPr/>
        </p:nvSpPr>
        <p:spPr>
          <a:xfrm rot="-5400000">
            <a:off y="2417262" x="5433850"/>
            <a:ext cy="314099" cx="283499"/>
          </a:xfrm>
          <a:prstGeom prst="rightArrow">
            <a:avLst>
              <a:gd fmla="val 50000" name="adj1"/>
              <a:gd fmla="val 50000" name="adj2"/>
            </a:avLst>
          </a:prstGeom>
          <a:solidFill>
            <a:srgbClr val="C9DAF8"/>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rtl="0" lvl="0">
              <a:spcBef>
                <a:spcPts val="0"/>
              </a:spcBef>
              <a:buNone/>
            </a:pPr>
            <a:r>
              <a:t/>
            </a:r>
            <a:endParaRPr/>
          </a:p>
        </p:txBody>
      </p:sp>
      <p:sp>
        <p:nvSpPr>
          <p:cNvPr id="427" name="Shape 427"/>
          <p:cNvSpPr/>
          <p:nvPr/>
        </p:nvSpPr>
        <p:spPr>
          <a:xfrm rot="10800000" flipH="1">
            <a:off y="2316050" x="6468150"/>
            <a:ext cy="1397999" cx="1164900"/>
          </a:xfrm>
          <a:prstGeom prst="bentArrow">
            <a:avLst>
              <a:gd fmla="val 14018" name="adj1"/>
              <a:gd fmla="val 14493" name="adj2"/>
              <a:gd fmla="val 13082" name="adj3"/>
              <a:gd fmla="val 60328" name="adj4"/>
            </a:avLst>
          </a:prstGeom>
          <a:solidFill>
            <a:srgbClr val="C9DAF8"/>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rtl="0" lvl="0">
              <a:spcBef>
                <a:spcPts val="0"/>
              </a:spcBef>
              <a:buNone/>
            </a:pPr>
            <a:r>
              <a:t/>
            </a:r>
            <a:endParaRPr/>
          </a:p>
        </p:txBody>
      </p:sp>
      <p:sp>
        <p:nvSpPr>
          <p:cNvPr id="428" name="Shape 428"/>
          <p:cNvSpPr/>
          <p:nvPr/>
        </p:nvSpPr>
        <p:spPr>
          <a:xfrm>
            <a:off y="862400" x="791400"/>
            <a:ext cy="627899" cx="1539599"/>
          </a:xfrm>
          <a:prstGeom prst="roundRect">
            <a:avLst>
              <a:gd fmla="val 16667" name="adj"/>
            </a:avLst>
          </a:prstGeom>
          <a:solidFill>
            <a:srgbClr val="F4CCCC"/>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lgn="ctr" rtl="0" lvl="0">
              <a:spcBef>
                <a:spcPts val="0"/>
              </a:spcBef>
              <a:buNone/>
            </a:pPr>
            <a:r>
              <a:rPr lang="en"/>
              <a:t>System Timestamps</a:t>
            </a:r>
          </a:p>
        </p:txBody>
      </p:sp>
      <p:sp>
        <p:nvSpPr>
          <p:cNvPr id="429" name="Shape 429"/>
          <p:cNvSpPr/>
          <p:nvPr/>
        </p:nvSpPr>
        <p:spPr>
          <a:xfrm rot="5400000">
            <a:off y="1424500" x="2119149"/>
            <a:ext cy="314099" cx="891300"/>
          </a:xfrm>
          <a:prstGeom prst="rightArrow">
            <a:avLst>
              <a:gd fmla="val 50000" name="adj1"/>
              <a:gd fmla="val 50000" name="adj2"/>
            </a:avLst>
          </a:prstGeom>
          <a:solidFill>
            <a:srgbClr val="F4CCCC"/>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rtl="0" lvl="0">
              <a:spcBef>
                <a:spcPts val="0"/>
              </a:spcBef>
              <a:buNone/>
            </a:pPr>
            <a:r>
              <a:t/>
            </a:r>
            <a:endParaRPr/>
          </a:p>
        </p:txBody>
      </p:sp>
      <p:sp>
        <p:nvSpPr>
          <p:cNvPr id="430" name="Shape 430"/>
          <p:cNvSpPr/>
          <p:nvPr/>
        </p:nvSpPr>
        <p:spPr>
          <a:xfrm>
            <a:off y="1095375" x="2329750"/>
            <a:ext cy="154199" cx="314099"/>
          </a:xfrm>
          <a:prstGeom prst="rect">
            <a:avLst/>
          </a:prstGeom>
          <a:solidFill>
            <a:srgbClr val="F4CCCC"/>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rtl="0" lvl="0">
              <a:spcBef>
                <a:spcPts val="0"/>
              </a:spcBef>
              <a:buNone/>
            </a:pPr>
            <a:r>
              <a:t/>
            </a:r>
            <a:endParaRPr/>
          </a:p>
        </p:txBody>
      </p:sp>
      <p:sp>
        <p:nvSpPr>
          <p:cNvPr id="431" name="Shape 431"/>
          <p:cNvSpPr/>
          <p:nvPr/>
        </p:nvSpPr>
        <p:spPr>
          <a:xfrm>
            <a:off y="1163750" x="2495775"/>
            <a:ext cy="154199" cx="138000"/>
          </a:xfrm>
          <a:prstGeom prst="rect">
            <a:avLst/>
          </a:prstGeom>
          <a:solidFill>
            <a:srgbClr val="F4CCCC"/>
          </a:solidFill>
          <a:ln>
            <a:noFill/>
          </a:ln>
        </p:spPr>
        <p:txBody>
          <a:bodyPr bIns="91425" rIns="91425" lIns="91425" tIns="91425" anchor="ctr" anchorCtr="0">
            <a:noAutofit/>
          </a:bodyPr>
          <a:lstStyle/>
          <a:p>
            <a:pPr rtl="0" lvl="0">
              <a:spcBef>
                <a:spcPts val="0"/>
              </a:spcBef>
              <a:buNone/>
            </a:pPr>
            <a:r>
              <a:t/>
            </a:r>
            <a:endParaRPr/>
          </a:p>
        </p:txBody>
      </p:sp>
      <p:sp>
        <p:nvSpPr>
          <p:cNvPr id="432" name="Shape 432"/>
          <p:cNvSpPr txBox="1"/>
          <p:nvPr/>
        </p:nvSpPr>
        <p:spPr>
          <a:xfrm>
            <a:off y="4747200" x="1382650"/>
            <a:ext cy="457200" cx="2208300"/>
          </a:xfrm>
          <a:prstGeom prst="rect">
            <a:avLst/>
          </a:prstGeom>
        </p:spPr>
        <p:txBody>
          <a:bodyPr bIns="91425" rIns="91425" lIns="91425" tIns="91425" anchor="t" anchorCtr="0">
            <a:noAutofit/>
          </a:bodyPr>
          <a:lstStyle/>
          <a:p>
            <a:pPr rtl="0" lvl="0">
              <a:spcBef>
                <a:spcPts val="0"/>
              </a:spcBef>
              <a:buNone/>
            </a:pPr>
            <a:r>
              <a:rPr lang="en"/>
              <a:t>Currently Done Onboard</a:t>
            </a:r>
          </a:p>
        </p:txBody>
      </p:sp>
      <p:sp>
        <p:nvSpPr>
          <p:cNvPr id="433" name="Shape 433"/>
          <p:cNvSpPr txBox="1"/>
          <p:nvPr/>
        </p:nvSpPr>
        <p:spPr>
          <a:xfrm>
            <a:off y="4747325" x="5424750"/>
            <a:ext cy="457200" cx="2208300"/>
          </a:xfrm>
          <a:prstGeom prst="rect">
            <a:avLst/>
          </a:prstGeom>
        </p:spPr>
        <p:txBody>
          <a:bodyPr bIns="91425" rIns="91425" lIns="91425" tIns="91425" anchor="t" anchorCtr="0">
            <a:noAutofit/>
          </a:bodyPr>
          <a:lstStyle/>
          <a:p>
            <a:pPr rtl="0" lvl="0">
              <a:spcBef>
                <a:spcPts val="0"/>
              </a:spcBef>
              <a:buNone/>
            </a:pPr>
            <a:r>
              <a:rPr lang="en"/>
              <a:t>Currently Done Offboard</a:t>
            </a:r>
          </a:p>
        </p:txBody>
      </p:sp>
      <p:cxnSp>
        <p:nvCxnSpPr>
          <p:cNvPr id="434" name="Shape 434"/>
          <p:cNvCxnSpPr/>
          <p:nvPr/>
        </p:nvCxnSpPr>
        <p:spPr>
          <a:xfrm>
            <a:off y="457200" x="4507850"/>
            <a:ext cy="4973699" cx="0"/>
          </a:xfrm>
          <a:prstGeom prst="straightConnector1">
            <a:avLst/>
          </a:prstGeom>
          <a:noFill/>
          <a:ln w="19050" cap="flat">
            <a:solidFill>
              <a:schemeClr val="dk2"/>
            </a:solidFill>
            <a:prstDash val="dash"/>
            <a:round/>
            <a:headEnd w="lg" len="lg" type="none"/>
            <a:tailEnd w="lg" len="lg" type="none"/>
          </a:ln>
        </p:spPr>
      </p:cxnSp>
      <p:sp>
        <p:nvSpPr>
          <p:cNvPr id="435" name="Shape 435"/>
          <p:cNvSpPr/>
          <p:nvPr/>
        </p:nvSpPr>
        <p:spPr>
          <a:xfrm>
            <a:off y="1951275" x="4338150"/>
            <a:ext cy="314099" cx="467700"/>
          </a:xfrm>
          <a:prstGeom prst="rightArrow">
            <a:avLst>
              <a:gd fmla="val 50000" name="adj1"/>
              <a:gd fmla="val 50000" name="adj2"/>
            </a:avLst>
          </a:prstGeom>
          <a:solidFill>
            <a:srgbClr val="D9D2E9"/>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rtl="0" lvl="0">
              <a:spcBef>
                <a:spcPts val="0"/>
              </a:spcBef>
              <a:buNone/>
            </a:pPr>
            <a:r>
              <a:t/>
            </a:r>
            <a:endParaRPr/>
          </a:p>
        </p:txBody>
      </p:sp>
      <p:sp>
        <p:nvSpPr>
          <p:cNvPr id="436" name="Shape 436"/>
          <p:cNvSpPr/>
          <p:nvPr/>
        </p:nvSpPr>
        <p:spPr>
          <a:xfrm>
            <a:off y="2883250" x="4338150"/>
            <a:ext cy="314099" cx="467700"/>
          </a:xfrm>
          <a:prstGeom prst="rightArrow">
            <a:avLst>
              <a:gd fmla="val 50000" name="adj1"/>
              <a:gd fmla="val 50000" name="adj2"/>
            </a:avLst>
          </a:prstGeom>
          <a:solidFill>
            <a:srgbClr val="D9D2E9"/>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rtl="0" lvl="0">
              <a:spcBef>
                <a:spcPts val="0"/>
              </a:spcBef>
              <a:buNone/>
            </a:pPr>
            <a:r>
              <a:t/>
            </a:r>
            <a:endParaRPr/>
          </a:p>
        </p:txBody>
      </p:sp>
      <p:sp>
        <p:nvSpPr>
          <p:cNvPr id="437" name="Shape 437"/>
          <p:cNvSpPr/>
          <p:nvPr/>
        </p:nvSpPr>
        <p:spPr>
          <a:xfrm>
            <a:off y="3815225" x="4338150"/>
            <a:ext cy="314099" cx="467700"/>
          </a:xfrm>
          <a:prstGeom prst="rightArrow">
            <a:avLst>
              <a:gd fmla="val 50000" name="adj1"/>
              <a:gd fmla="val 50000" name="adj2"/>
            </a:avLst>
          </a:prstGeom>
          <a:solidFill>
            <a:srgbClr val="D9D2E9"/>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rtl="0" lvl="0">
              <a:spcBef>
                <a:spcPts val="0"/>
              </a:spcBef>
              <a:buNone/>
            </a:pPr>
            <a:r>
              <a:t/>
            </a:r>
            <a:endParaRP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1" name="Shape 441"/>
        <p:cNvGrpSpPr/>
        <p:nvPr/>
      </p:nvGrpSpPr>
      <p:grpSpPr>
        <a:xfrm>
          <a:off y="0" x="0"/>
          <a:ext cy="0" cx="0"/>
          <a:chOff y="0" x="0"/>
          <a:chExt cy="0" cx="0"/>
        </a:xfrm>
      </p:grpSpPr>
      <p:sp>
        <p:nvSpPr>
          <p:cNvPr id="442" name="Shape 442"/>
          <p:cNvSpPr txBox="1"/>
          <p:nvPr>
            <p:ph type="title"/>
          </p:nvPr>
        </p:nvSpPr>
        <p:spPr>
          <a:xfrm>
            <a:off y="274637" x="457200"/>
            <a:ext cy="1143299" cx="8229600"/>
          </a:xfrm>
          <a:prstGeom prst="rect">
            <a:avLst/>
          </a:prstGeom>
        </p:spPr>
        <p:txBody>
          <a:bodyPr bIns="91425" rIns="91425" lIns="91425" tIns="91425" anchor="ctr" anchorCtr="0">
            <a:noAutofit/>
          </a:bodyPr>
          <a:lstStyle/>
          <a:p>
            <a:pPr rtl="0" lvl="0">
              <a:spcBef>
                <a:spcPts val="0"/>
              </a:spcBef>
              <a:buNone/>
            </a:pPr>
            <a:r>
              <a:rPr lang="en"/>
              <a:t>Conclusion</a:t>
            </a:r>
          </a:p>
        </p:txBody>
      </p:sp>
      <p:sp>
        <p:nvSpPr>
          <p:cNvPr id="443" name="Shape 443"/>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indent="-419100" marL="457200">
              <a:lnSpc>
                <a:spcPct val="150000"/>
              </a:lnSpc>
              <a:spcBef>
                <a:spcPts val="0"/>
              </a:spcBef>
              <a:buClr>
                <a:schemeClr val="dk1"/>
              </a:buClr>
              <a:buSzPct val="100000"/>
              <a:buFont typeface="Arial"/>
              <a:buChar char="●"/>
            </a:pPr>
            <a:r>
              <a:rPr b="1" lang="en"/>
              <a:t>Project Outcomes</a:t>
            </a:r>
          </a:p>
          <a:p>
            <a:pPr rtl="0" lvl="1" indent="-381000" marL="914400">
              <a:lnSpc>
                <a:spcPct val="150000"/>
              </a:lnSpc>
              <a:spcBef>
                <a:spcPts val="0"/>
              </a:spcBef>
              <a:buClr>
                <a:schemeClr val="dk1"/>
              </a:buClr>
              <a:buSzPct val="80000"/>
              <a:buFont typeface="Courier New"/>
              <a:buChar char="o"/>
            </a:pPr>
            <a:r>
              <a:rPr lang="en"/>
              <a:t>Reliable data acquisition platform for navigation</a:t>
            </a:r>
          </a:p>
          <a:p>
            <a:pPr rtl="0" lvl="1" indent="-381000" marL="914400">
              <a:lnSpc>
                <a:spcPct val="150000"/>
              </a:lnSpc>
              <a:spcBef>
                <a:spcPts val="0"/>
              </a:spcBef>
              <a:buClr>
                <a:schemeClr val="dk1"/>
              </a:buClr>
              <a:buSzPct val="80000"/>
              <a:buFont typeface="Courier New"/>
              <a:buChar char="o"/>
            </a:pPr>
            <a:r>
              <a:rPr lang="en"/>
              <a:t>Inertial MEMS sensors found to be unsuitable for indoor navigation via double integration of accel data</a:t>
            </a:r>
          </a:p>
          <a:p>
            <a:pPr rtl="0" lvl="1" indent="-381000" marL="914400">
              <a:lnSpc>
                <a:spcPct val="150000"/>
              </a:lnSpc>
              <a:spcBef>
                <a:spcPts val="0"/>
              </a:spcBef>
              <a:buClr>
                <a:schemeClr val="dk1"/>
              </a:buClr>
              <a:buSzPct val="80000"/>
              <a:buFont typeface="Courier New"/>
              <a:buChar char="o"/>
            </a:pPr>
            <a:r>
              <a:rPr lang="en"/>
              <a:t>Raspberry Pi confirmed to support both data acquisition and onboard post-processing</a:t>
            </a:r>
          </a:p>
          <a:p>
            <a:pPr rtl="0" lvl="0" indent="-419100" marL="457200">
              <a:lnSpc>
                <a:spcPct val="150000"/>
              </a:lnSpc>
              <a:spcBef>
                <a:spcPts val="0"/>
              </a:spcBef>
              <a:buClr>
                <a:schemeClr val="dk1"/>
              </a:buClr>
              <a:buSzPct val="100000"/>
              <a:buFont typeface="Arial"/>
              <a:buChar char="●"/>
            </a:pPr>
            <a:r>
              <a:rPr lang="en"/>
              <a:t>Future Project Potential</a:t>
            </a:r>
          </a:p>
          <a:p>
            <a:pPr rtl="0" lvl="0" indent="-419100" marL="457200">
              <a:lnSpc>
                <a:spcPct val="150000"/>
              </a:lnSpc>
              <a:spcBef>
                <a:spcPts val="0"/>
              </a:spcBef>
              <a:buClr>
                <a:schemeClr val="dk1"/>
              </a:buClr>
              <a:buSzPct val="100000"/>
              <a:buFont typeface="Arial"/>
              <a:buChar char="●"/>
            </a:pPr>
            <a:r>
              <a:rPr lang="en"/>
              <a:t>Acknowledgements</a:t>
            </a:r>
          </a:p>
        </p:txBody>
      </p:sp>
      <p:sp>
        <p:nvSpPr>
          <p:cNvPr id="444" name="Shape 444"/>
          <p:cNvSpPr txBox="1"/>
          <p:nvPr/>
        </p:nvSpPr>
        <p:spPr>
          <a:xfrm>
            <a:off y="6422400" x="8686800"/>
            <a:ext cy="410400" cx="399900"/>
          </a:xfrm>
          <a:prstGeom prst="rect">
            <a:avLst/>
          </a:prstGeom>
        </p:spPr>
        <p:txBody>
          <a:bodyPr bIns="91425" rIns="91425" lIns="91425" tIns="91425" anchor="t" anchorCtr="0">
            <a:noAutofit/>
          </a:bodyPr>
          <a:lstStyle/>
          <a:p>
            <a:pPr rtl="0" lvl="0">
              <a:spcBef>
                <a:spcPts val="0"/>
              </a:spcBef>
              <a:buNone/>
            </a:pPr>
            <a:r>
              <a:rPr lang="en"/>
              <a:t>36</a:t>
            </a:r>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8" name="Shape 448"/>
        <p:cNvGrpSpPr/>
        <p:nvPr/>
      </p:nvGrpSpPr>
      <p:grpSpPr>
        <a:xfrm>
          <a:off y="0" x="0"/>
          <a:ext cy="0" cx="0"/>
          <a:chOff y="0" x="0"/>
          <a:chExt cy="0" cx="0"/>
        </a:xfrm>
      </p:grpSpPr>
      <p:sp>
        <p:nvSpPr>
          <p:cNvPr id="449" name="Shape 449"/>
          <p:cNvSpPr txBox="1"/>
          <p:nvPr>
            <p:ph type="title"/>
          </p:nvPr>
        </p:nvSpPr>
        <p:spPr>
          <a:xfrm>
            <a:off y="274637" x="457200"/>
            <a:ext cy="1143299" cx="8229600"/>
          </a:xfrm>
          <a:prstGeom prst="rect">
            <a:avLst/>
          </a:prstGeom>
        </p:spPr>
        <p:txBody>
          <a:bodyPr bIns="91425" rIns="91425" lIns="91425" tIns="91425" anchor="ctr" anchorCtr="0">
            <a:noAutofit/>
          </a:bodyPr>
          <a:lstStyle/>
          <a:p>
            <a:pPr rtl="0" lvl="0">
              <a:spcBef>
                <a:spcPts val="0"/>
              </a:spcBef>
              <a:buNone/>
            </a:pPr>
            <a:r>
              <a:rPr lang="en"/>
              <a:t>Conclusion</a:t>
            </a:r>
          </a:p>
        </p:txBody>
      </p:sp>
      <p:sp>
        <p:nvSpPr>
          <p:cNvPr id="450" name="Shape 450"/>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indent="-419100" marL="457200">
              <a:lnSpc>
                <a:spcPct val="150000"/>
              </a:lnSpc>
              <a:spcBef>
                <a:spcPts val="0"/>
              </a:spcBef>
              <a:buClr>
                <a:schemeClr val="dk1"/>
              </a:buClr>
              <a:buSzPct val="100000"/>
              <a:buFont typeface="Arial"/>
              <a:buChar char="●"/>
            </a:pPr>
            <a:r>
              <a:rPr lang="en"/>
              <a:t>Project Outcomes</a:t>
            </a:r>
          </a:p>
          <a:p>
            <a:pPr rtl="0" lvl="0" indent="-419100" marL="457200">
              <a:lnSpc>
                <a:spcPct val="150000"/>
              </a:lnSpc>
              <a:spcBef>
                <a:spcPts val="0"/>
              </a:spcBef>
              <a:buClr>
                <a:schemeClr val="dk1"/>
              </a:buClr>
              <a:buSzPct val="100000"/>
              <a:buFont typeface="Arial"/>
              <a:buChar char="●"/>
            </a:pPr>
            <a:r>
              <a:rPr b="1" lang="en"/>
              <a:t>Future Project Potential</a:t>
            </a:r>
          </a:p>
          <a:p>
            <a:pPr rtl="0" lvl="0" indent="-419100" marL="457200">
              <a:lnSpc>
                <a:spcPct val="150000"/>
              </a:lnSpc>
              <a:spcBef>
                <a:spcPts val="0"/>
              </a:spcBef>
              <a:buClr>
                <a:schemeClr val="dk1"/>
              </a:buClr>
              <a:buSzPct val="100000"/>
              <a:buFont typeface="Arial"/>
              <a:buChar char="●"/>
            </a:pPr>
            <a:r>
              <a:rPr lang="en"/>
              <a:t>Acknowledgements</a:t>
            </a:r>
          </a:p>
        </p:txBody>
      </p:sp>
      <p:sp>
        <p:nvSpPr>
          <p:cNvPr id="451" name="Shape 451"/>
          <p:cNvSpPr txBox="1"/>
          <p:nvPr/>
        </p:nvSpPr>
        <p:spPr>
          <a:xfrm>
            <a:off y="6422400" x="8686800"/>
            <a:ext cy="410400" cx="399900"/>
          </a:xfrm>
          <a:prstGeom prst="rect">
            <a:avLst/>
          </a:prstGeom>
        </p:spPr>
        <p:txBody>
          <a:bodyPr bIns="91425" rIns="91425" lIns="91425" tIns="91425" anchor="t" anchorCtr="0">
            <a:noAutofit/>
          </a:bodyPr>
          <a:lstStyle/>
          <a:p>
            <a:pPr rtl="0" lvl="0">
              <a:spcBef>
                <a:spcPts val="0"/>
              </a:spcBef>
              <a:buNone/>
            </a:pPr>
            <a:r>
              <a:rPr lang="en"/>
              <a:t>37</a:t>
            </a:r>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5" name="Shape 455"/>
        <p:cNvGrpSpPr/>
        <p:nvPr/>
      </p:nvGrpSpPr>
      <p:grpSpPr>
        <a:xfrm>
          <a:off y="0" x="0"/>
          <a:ext cy="0" cx="0"/>
          <a:chOff y="0" x="0"/>
          <a:chExt cy="0" cx="0"/>
        </a:xfrm>
      </p:grpSpPr>
      <p:sp>
        <p:nvSpPr>
          <p:cNvPr id="456" name="Shape 456"/>
          <p:cNvSpPr txBox="1"/>
          <p:nvPr>
            <p:ph idx="1" type="body"/>
          </p:nvPr>
        </p:nvSpPr>
        <p:spPr>
          <a:xfrm>
            <a:off y="5895635" x="457200"/>
            <a:ext cy="673500" cx="8229600"/>
          </a:xfrm>
          <a:prstGeom prst="rect">
            <a:avLst/>
          </a:prstGeom>
          <a:noFill/>
        </p:spPr>
        <p:txBody>
          <a:bodyPr bIns="91425" rIns="91425" lIns="91425" tIns="91425" anchor="ctr" anchorCtr="0">
            <a:noAutofit/>
          </a:bodyPr>
          <a:lstStyle/>
          <a:p>
            <a:pPr rtl="0" lvl="0">
              <a:spcBef>
                <a:spcPts val="0"/>
              </a:spcBef>
              <a:buNone/>
            </a:pPr>
            <a:r>
              <a:rPr sz="3000" lang="en" i="0"/>
              <a:t>Future Project Potential</a:t>
            </a:r>
          </a:p>
        </p:txBody>
      </p:sp>
      <p:sp>
        <p:nvSpPr>
          <p:cNvPr id="457" name="Shape 457"/>
          <p:cNvSpPr txBox="1"/>
          <p:nvPr/>
        </p:nvSpPr>
        <p:spPr>
          <a:xfrm>
            <a:off y="6422400" x="8686800"/>
            <a:ext cy="410400" cx="399900"/>
          </a:xfrm>
          <a:prstGeom prst="rect">
            <a:avLst/>
          </a:prstGeom>
        </p:spPr>
        <p:txBody>
          <a:bodyPr bIns="91425" rIns="91425" lIns="91425" tIns="91425" anchor="t" anchorCtr="0">
            <a:noAutofit/>
          </a:bodyPr>
          <a:lstStyle/>
          <a:p>
            <a:pPr rtl="0" lvl="0">
              <a:spcBef>
                <a:spcPts val="0"/>
              </a:spcBef>
              <a:buNone/>
            </a:pPr>
            <a:r>
              <a:rPr lang="en"/>
              <a:t>38</a:t>
            </a:r>
          </a:p>
        </p:txBody>
      </p:sp>
      <p:sp>
        <p:nvSpPr>
          <p:cNvPr id="458" name="Shape 458"/>
          <p:cNvSpPr txBox="1"/>
          <p:nvPr>
            <p:ph idx="2" type="body"/>
          </p:nvPr>
        </p:nvSpPr>
        <p:spPr>
          <a:xfrm>
            <a:off y="640200" x="457200"/>
            <a:ext cy="4607699" cx="8229600"/>
          </a:xfrm>
          <a:prstGeom prst="rect">
            <a:avLst/>
          </a:prstGeom>
          <a:solidFill>
            <a:srgbClr val="FFFFFF"/>
          </a:solidFill>
        </p:spPr>
        <p:txBody>
          <a:bodyPr bIns="91425" rIns="91425" lIns="91425" tIns="91425" anchor="ctr" anchorCtr="0">
            <a:noAutofit/>
          </a:bodyPr>
          <a:lstStyle/>
          <a:p>
            <a:pPr rtl="0" lvl="0" indent="-419100" marL="457200">
              <a:spcBef>
                <a:spcPts val="0"/>
              </a:spcBef>
              <a:buClr>
                <a:schemeClr val="dk2"/>
              </a:buClr>
              <a:buSzPct val="100000"/>
              <a:buFont typeface="Georgia"/>
              <a:buChar char="●"/>
            </a:pPr>
            <a:r>
              <a:rPr sz="3000" lang="en" i="0"/>
              <a:t>A few possibilities for indoor positioning:</a:t>
            </a:r>
          </a:p>
          <a:p>
            <a:pPr rtl="0" lvl="1" indent="-381000" marL="914400">
              <a:spcBef>
                <a:spcPts val="0"/>
              </a:spcBef>
              <a:buClr>
                <a:schemeClr val="dk2"/>
              </a:buClr>
              <a:buSzPct val="100000"/>
              <a:buFont typeface="Georgia"/>
              <a:buChar char="○"/>
            </a:pPr>
            <a:r>
              <a:rPr lang="en" i="0"/>
              <a:t>Pedometer algorithm (pedestrian application)</a:t>
            </a:r>
          </a:p>
          <a:p>
            <a:pPr rtl="0" lvl="1" indent="-381000" marL="914400">
              <a:spcBef>
                <a:spcPts val="0"/>
              </a:spcBef>
              <a:buClr>
                <a:schemeClr val="dk2"/>
              </a:buClr>
              <a:buSzPct val="100000"/>
              <a:buFont typeface="Georgia"/>
              <a:buChar char="○"/>
            </a:pPr>
            <a:r>
              <a:rPr lang="en" i="0"/>
              <a:t>Rotary Encoder (for wheeled robot application)</a:t>
            </a:r>
          </a:p>
          <a:p>
            <a:pPr rtl="0" lvl="1" indent="-381000" marL="914400">
              <a:spcBef>
                <a:spcPts val="0"/>
              </a:spcBef>
              <a:buClr>
                <a:schemeClr val="dk2"/>
              </a:buClr>
              <a:buSzPct val="100000"/>
              <a:buFont typeface="Georgia"/>
              <a:buChar char="○"/>
            </a:pPr>
            <a:r>
              <a:rPr lang="en" i="0"/>
              <a:t>3D Camera</a:t>
            </a:r>
          </a:p>
          <a:p>
            <a:pPr rtl="0" lvl="1" indent="-381000" marL="914400">
              <a:spcBef>
                <a:spcPts val="0"/>
              </a:spcBef>
              <a:buClr>
                <a:schemeClr val="dk2"/>
              </a:buClr>
              <a:buSzPct val="100000"/>
              <a:buFont typeface="Georgia"/>
              <a:buChar char="○"/>
            </a:pPr>
            <a:r>
              <a:rPr lang="en" i="0"/>
              <a:t>Pseudolite / Differential GPS antenna (indoor GPS)</a:t>
            </a:r>
          </a:p>
          <a:p>
            <a:pPr rtl="0" lvl="0" indent="-419100" marL="457200">
              <a:spcBef>
                <a:spcPts val="0"/>
              </a:spcBef>
              <a:buClr>
                <a:schemeClr val="dk2"/>
              </a:buClr>
              <a:buSzPct val="100000"/>
              <a:buFont typeface="Georgia"/>
              <a:buChar char="●"/>
            </a:pPr>
            <a:r>
              <a:rPr sz="3000" lang="en" i="0"/>
              <a:t>Data acquisition program has been ported to Python and tested on the BeagleBone Black</a:t>
            </a:r>
          </a:p>
          <a:p>
            <a:pPr rtl="0" lvl="1" indent="-381000" marL="914400">
              <a:spcBef>
                <a:spcPts val="0"/>
              </a:spcBef>
              <a:buClr>
                <a:schemeClr val="dk2"/>
              </a:buClr>
              <a:buSzPct val="100000"/>
              <a:buFont typeface="Georgia"/>
              <a:buChar char="○"/>
            </a:pPr>
            <a:r>
              <a:rPr lang="en" i="0"/>
              <a:t>The BeagleBone Black is similar but more versatile</a:t>
            </a:r>
          </a:p>
          <a:p>
            <a:pPr rtl="0" lvl="1" indent="-381000" marL="914400">
              <a:spcBef>
                <a:spcPts val="0"/>
              </a:spcBef>
              <a:buClr>
                <a:schemeClr val="dk2"/>
              </a:buClr>
              <a:buSzPct val="100000"/>
              <a:buFont typeface="Georgia"/>
              <a:buChar char="○"/>
            </a:pPr>
            <a:r>
              <a:rPr lang="en" i="0"/>
              <a:t>Passing on Python code may be easier</a:t>
            </a:r>
          </a:p>
          <a:p>
            <a:pPr rtl="0" lvl="1" indent="-381000" marL="914400">
              <a:spcBef>
                <a:spcPts val="0"/>
              </a:spcBef>
              <a:buClr>
                <a:schemeClr val="dk2"/>
              </a:buClr>
              <a:buSzPct val="100000"/>
              <a:buFont typeface="Georgia"/>
              <a:buChar char="○"/>
            </a:pPr>
            <a:r>
              <a:rPr lang="en" i="0"/>
              <a:t>Enables direct interfacing of analog accelerometers via several analog-to-digital converter inputs</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9" name="Shape 59"/>
        <p:cNvGrpSpPr/>
        <p:nvPr/>
      </p:nvGrpSpPr>
      <p:grpSpPr>
        <a:xfrm>
          <a:off y="0" x="0"/>
          <a:ext cy="0" cx="0"/>
          <a:chOff y="0" x="0"/>
          <a:chExt cy="0" cx="0"/>
        </a:xfrm>
      </p:grpSpPr>
      <p:sp>
        <p:nvSpPr>
          <p:cNvPr id="60" name="Shape 60"/>
          <p:cNvSpPr/>
          <p:nvPr/>
        </p:nvSpPr>
        <p:spPr>
          <a:xfrm>
            <a:off y="694787" x="960900"/>
            <a:ext cy="4477799" cx="2581200"/>
          </a:xfrm>
          <a:prstGeom prst="rect">
            <a:avLst/>
          </a:prstGeom>
          <a:solidFill>
            <a:srgbClr val="FFFFFF"/>
          </a:solidFill>
          <a:ln>
            <a:noFill/>
          </a:ln>
        </p:spPr>
        <p:txBody>
          <a:bodyPr bIns="91425" rIns="91425" lIns="91425" tIns="91425" anchor="ctr" anchorCtr="0">
            <a:noAutofit/>
          </a:bodyPr>
          <a:lstStyle/>
          <a:p>
            <a:pPr rtl="0" lvl="0">
              <a:spcBef>
                <a:spcPts val="0"/>
              </a:spcBef>
              <a:buNone/>
            </a:pPr>
            <a:r>
              <a:t/>
            </a:r>
            <a:endParaRPr/>
          </a:p>
        </p:txBody>
      </p:sp>
      <p:sp>
        <p:nvSpPr>
          <p:cNvPr id="61" name="Shape 61"/>
          <p:cNvSpPr txBox="1"/>
          <p:nvPr>
            <p:ph idx="1" type="body"/>
          </p:nvPr>
        </p:nvSpPr>
        <p:spPr>
          <a:xfrm>
            <a:off y="5895635" x="457200"/>
            <a:ext cy="673500" cx="8229600"/>
          </a:xfrm>
          <a:prstGeom prst="rect">
            <a:avLst/>
          </a:prstGeom>
        </p:spPr>
        <p:txBody>
          <a:bodyPr bIns="91425" rIns="91425" lIns="91425" tIns="91425" anchor="ctr" anchorCtr="0">
            <a:noAutofit/>
          </a:bodyPr>
          <a:lstStyle/>
          <a:p>
            <a:pPr>
              <a:spcBef>
                <a:spcPts val="0"/>
              </a:spcBef>
              <a:buNone/>
            </a:pPr>
            <a:r>
              <a:rPr sz="3000" lang="en" i="0"/>
              <a:t>System Hardware Block Diagram</a:t>
            </a:r>
          </a:p>
        </p:txBody>
      </p:sp>
      <p:pic>
        <p:nvPicPr>
          <p:cNvPr id="62" name="Shape 62"/>
          <p:cNvPicPr preferRelativeResize="0"/>
          <p:nvPr/>
        </p:nvPicPr>
        <p:blipFill>
          <a:blip r:embed="rId3"/>
          <a:stretch>
            <a:fillRect/>
          </a:stretch>
        </p:blipFill>
        <p:spPr>
          <a:xfrm>
            <a:off y="694861" x="1730398"/>
            <a:ext cy="4477675" cx="6452701"/>
          </a:xfrm>
          <a:prstGeom prst="rect">
            <a:avLst/>
          </a:prstGeom>
        </p:spPr>
      </p:pic>
      <p:sp>
        <p:nvSpPr>
          <p:cNvPr id="63" name="Shape 63"/>
          <p:cNvSpPr txBox="1"/>
          <p:nvPr/>
        </p:nvSpPr>
        <p:spPr>
          <a:xfrm>
            <a:off y="6422400" x="8686800"/>
            <a:ext cy="410400" cx="399900"/>
          </a:xfrm>
          <a:prstGeom prst="rect">
            <a:avLst/>
          </a:prstGeom>
        </p:spPr>
        <p:txBody>
          <a:bodyPr bIns="91425" rIns="91425" lIns="91425" tIns="91425" anchor="t" anchorCtr="0">
            <a:noAutofit/>
          </a:bodyPr>
          <a:lstStyle/>
          <a:p>
            <a:pPr rtl="0" lvl="0">
              <a:spcBef>
                <a:spcPts val="0"/>
              </a:spcBef>
              <a:buNone/>
            </a:pPr>
            <a:r>
              <a:rPr lang="en"/>
              <a:t>4</a:t>
            </a:r>
          </a:p>
        </p:txBody>
      </p:sp>
      <p:sp>
        <p:nvSpPr>
          <p:cNvPr id="64" name="Shape 64"/>
          <p:cNvSpPr/>
          <p:nvPr/>
        </p:nvSpPr>
        <p:spPr>
          <a:xfrm>
            <a:off y="1790150" x="4298850"/>
            <a:ext cy="226799" cx="277500"/>
          </a:xfrm>
          <a:prstGeom prst="rect">
            <a:avLst/>
          </a:prstGeom>
          <a:solidFill>
            <a:srgbClr val="FFFFFF"/>
          </a:solidFill>
          <a:ln>
            <a:noFill/>
          </a:ln>
        </p:spPr>
        <p:txBody>
          <a:bodyPr bIns="91425" rIns="91425" lIns="91425" tIns="91425" anchor="ctr" anchorCtr="0">
            <a:noAutofit/>
          </a:bodyPr>
          <a:lstStyle/>
          <a:p>
            <a:pPr>
              <a:spcBef>
                <a:spcPts val="0"/>
              </a:spcBef>
              <a:buNone/>
            </a:pPr>
            <a:r>
              <a:t/>
            </a:r>
            <a:endParaRPr/>
          </a:p>
        </p:txBody>
      </p:sp>
      <p:sp>
        <p:nvSpPr>
          <p:cNvPr id="65" name="Shape 65"/>
          <p:cNvSpPr/>
          <p:nvPr/>
        </p:nvSpPr>
        <p:spPr>
          <a:xfrm>
            <a:off y="2820287" x="4298850"/>
            <a:ext cy="226799" cx="277500"/>
          </a:xfrm>
          <a:prstGeom prst="rect">
            <a:avLst/>
          </a:prstGeom>
          <a:solidFill>
            <a:srgbClr val="FFFFFF"/>
          </a:solidFill>
          <a:ln>
            <a:noFill/>
          </a:ln>
        </p:spPr>
        <p:txBody>
          <a:bodyPr bIns="91425" rIns="91425" lIns="91425" tIns="91425" anchor="ctr" anchorCtr="0">
            <a:noAutofit/>
          </a:bodyPr>
          <a:lstStyle/>
          <a:p>
            <a:pPr rtl="0" lvl="0">
              <a:spcBef>
                <a:spcPts val="0"/>
              </a:spcBef>
              <a:buNone/>
            </a:pPr>
            <a:r>
              <a:t/>
            </a:r>
            <a:endParaRPr/>
          </a:p>
        </p:txBody>
      </p:sp>
      <p:sp>
        <p:nvSpPr>
          <p:cNvPr id="66" name="Shape 66"/>
          <p:cNvSpPr/>
          <p:nvPr/>
        </p:nvSpPr>
        <p:spPr>
          <a:xfrm>
            <a:off y="3569925" x="3620325"/>
            <a:ext cy="226799" cx="1056600"/>
          </a:xfrm>
          <a:prstGeom prst="rect">
            <a:avLst/>
          </a:prstGeom>
          <a:solidFill>
            <a:srgbClr val="FFFFFF"/>
          </a:solidFill>
          <a:ln>
            <a:noFill/>
          </a:ln>
        </p:spPr>
        <p:txBody>
          <a:bodyPr bIns="91425" rIns="91425" lIns="91425" tIns="91425" anchor="ctr" anchorCtr="0">
            <a:noAutofit/>
          </a:bodyPr>
          <a:lstStyle/>
          <a:p>
            <a:pPr rtl="0" lvl="0">
              <a:spcBef>
                <a:spcPts val="0"/>
              </a:spcBef>
              <a:buNone/>
            </a:pPr>
            <a:r>
              <a:t/>
            </a:r>
            <a:endParaRPr/>
          </a:p>
        </p:txBody>
      </p:sp>
      <p:sp>
        <p:nvSpPr>
          <p:cNvPr id="67" name="Shape 67"/>
          <p:cNvSpPr txBox="1"/>
          <p:nvPr/>
        </p:nvSpPr>
        <p:spPr>
          <a:xfrm>
            <a:off y="2769887" x="4233275"/>
            <a:ext cy="327600" cx="492300"/>
          </a:xfrm>
          <a:prstGeom prst="rect">
            <a:avLst/>
          </a:prstGeom>
        </p:spPr>
        <p:txBody>
          <a:bodyPr bIns="91425" rIns="91425" lIns="91425" tIns="91425" anchor="t" anchorCtr="0">
            <a:noAutofit/>
          </a:bodyPr>
          <a:lstStyle/>
          <a:p>
            <a:pPr rtl="0" lvl="0">
              <a:spcBef>
                <a:spcPts val="0"/>
              </a:spcBef>
              <a:buNone/>
            </a:pPr>
            <a:r>
              <a:rPr b="1" lang="en"/>
              <a:t>I</a:t>
            </a:r>
            <a:r>
              <a:rPr b="1" baseline="30000" lang="en"/>
              <a:t>2</a:t>
            </a:r>
            <a:r>
              <a:rPr b="1" lang="en"/>
              <a:t>C</a:t>
            </a:r>
          </a:p>
        </p:txBody>
      </p:sp>
      <p:sp>
        <p:nvSpPr>
          <p:cNvPr id="68" name="Shape 68"/>
          <p:cNvSpPr txBox="1"/>
          <p:nvPr/>
        </p:nvSpPr>
        <p:spPr>
          <a:xfrm>
            <a:off y="3495312" x="3528400"/>
            <a:ext cy="457200" cx="1286700"/>
          </a:xfrm>
          <a:prstGeom prst="rect">
            <a:avLst/>
          </a:prstGeom>
        </p:spPr>
        <p:txBody>
          <a:bodyPr bIns="91425" rIns="91425" lIns="91425" tIns="91425" anchor="t" anchorCtr="0">
            <a:noAutofit/>
          </a:bodyPr>
          <a:lstStyle/>
          <a:p>
            <a:pPr rtl="0" lvl="0">
              <a:spcBef>
                <a:spcPts val="0"/>
              </a:spcBef>
              <a:buNone/>
            </a:pPr>
            <a:r>
              <a:rPr b="1" lang="en"/>
              <a:t>Serial/UART</a:t>
            </a:r>
          </a:p>
        </p:txBody>
      </p:sp>
      <p:sp>
        <p:nvSpPr>
          <p:cNvPr id="69" name="Shape 69"/>
          <p:cNvSpPr txBox="1"/>
          <p:nvPr/>
        </p:nvSpPr>
        <p:spPr>
          <a:xfrm>
            <a:off y="1698337" x="4233275"/>
            <a:ext cy="327600" cx="492300"/>
          </a:xfrm>
          <a:prstGeom prst="rect">
            <a:avLst/>
          </a:prstGeom>
        </p:spPr>
        <p:txBody>
          <a:bodyPr bIns="91425" rIns="91425" lIns="91425" tIns="91425" anchor="t" anchorCtr="0">
            <a:noAutofit/>
          </a:bodyPr>
          <a:lstStyle/>
          <a:p>
            <a:pPr rtl="0" lvl="0">
              <a:spcBef>
                <a:spcPts val="0"/>
              </a:spcBef>
              <a:buNone/>
            </a:pPr>
            <a:r>
              <a:rPr b="1" lang="en"/>
              <a:t>I</a:t>
            </a:r>
            <a:r>
              <a:rPr b="1" baseline="30000" lang="en"/>
              <a:t>2</a:t>
            </a:r>
            <a:r>
              <a:rPr b="1" lang="en"/>
              <a:t>C</a:t>
            </a:r>
          </a:p>
        </p:txBody>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2" name="Shape 462"/>
        <p:cNvGrpSpPr/>
        <p:nvPr/>
      </p:nvGrpSpPr>
      <p:grpSpPr>
        <a:xfrm>
          <a:off y="0" x="0"/>
          <a:ext cy="0" cx="0"/>
          <a:chOff y="0" x="0"/>
          <a:chExt cy="0" cx="0"/>
        </a:xfrm>
      </p:grpSpPr>
      <p:sp>
        <p:nvSpPr>
          <p:cNvPr id="463" name="Shape 463"/>
          <p:cNvSpPr txBox="1"/>
          <p:nvPr>
            <p:ph type="title"/>
          </p:nvPr>
        </p:nvSpPr>
        <p:spPr>
          <a:xfrm>
            <a:off y="274637" x="457200"/>
            <a:ext cy="1143299" cx="8229600"/>
          </a:xfrm>
          <a:prstGeom prst="rect">
            <a:avLst/>
          </a:prstGeom>
        </p:spPr>
        <p:txBody>
          <a:bodyPr bIns="91425" rIns="91425" lIns="91425" tIns="91425" anchor="ctr" anchorCtr="0">
            <a:noAutofit/>
          </a:bodyPr>
          <a:lstStyle/>
          <a:p>
            <a:pPr rtl="0" lvl="0">
              <a:spcBef>
                <a:spcPts val="0"/>
              </a:spcBef>
              <a:buNone/>
            </a:pPr>
            <a:r>
              <a:rPr lang="en"/>
              <a:t>Conclusion</a:t>
            </a:r>
          </a:p>
        </p:txBody>
      </p:sp>
      <p:sp>
        <p:nvSpPr>
          <p:cNvPr id="464" name="Shape 464"/>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indent="-419100" marL="457200">
              <a:lnSpc>
                <a:spcPct val="150000"/>
              </a:lnSpc>
              <a:spcBef>
                <a:spcPts val="0"/>
              </a:spcBef>
              <a:buClr>
                <a:schemeClr val="dk1"/>
              </a:buClr>
              <a:buSzPct val="100000"/>
              <a:buFont typeface="Arial"/>
              <a:buChar char="●"/>
            </a:pPr>
            <a:r>
              <a:rPr lang="en"/>
              <a:t>Project Outcomes</a:t>
            </a:r>
          </a:p>
          <a:p>
            <a:pPr rtl="0" lvl="0" indent="-419100" marL="457200">
              <a:lnSpc>
                <a:spcPct val="150000"/>
              </a:lnSpc>
              <a:spcBef>
                <a:spcPts val="0"/>
              </a:spcBef>
              <a:buClr>
                <a:schemeClr val="dk1"/>
              </a:buClr>
              <a:buSzPct val="100000"/>
              <a:buFont typeface="Arial"/>
              <a:buChar char="●"/>
            </a:pPr>
            <a:r>
              <a:rPr lang="en"/>
              <a:t>Future Project Potential</a:t>
            </a:r>
          </a:p>
          <a:p>
            <a:pPr rtl="0" lvl="0" indent="-419100" marL="457200">
              <a:lnSpc>
                <a:spcPct val="150000"/>
              </a:lnSpc>
              <a:spcBef>
                <a:spcPts val="0"/>
              </a:spcBef>
              <a:buClr>
                <a:schemeClr val="dk1"/>
              </a:buClr>
              <a:buSzPct val="100000"/>
              <a:buFont typeface="Arial"/>
              <a:buChar char="●"/>
            </a:pPr>
            <a:r>
              <a:rPr b="1" lang="en"/>
              <a:t>Acknowledgements</a:t>
            </a:r>
          </a:p>
        </p:txBody>
      </p:sp>
      <p:pic>
        <p:nvPicPr>
          <p:cNvPr id="465" name="Shape 465"/>
          <p:cNvPicPr preferRelativeResize="0"/>
          <p:nvPr/>
        </p:nvPicPr>
        <p:blipFill>
          <a:blip r:embed="rId3"/>
          <a:stretch>
            <a:fillRect/>
          </a:stretch>
        </p:blipFill>
        <p:spPr>
          <a:xfrm>
            <a:off y="3867150" x="2331775"/>
            <a:ext cy="2876549" cx="2179206"/>
          </a:xfrm>
          <a:prstGeom prst="rect">
            <a:avLst/>
          </a:prstGeom>
        </p:spPr>
      </p:pic>
      <p:pic>
        <p:nvPicPr>
          <p:cNvPr id="466" name="Shape 466"/>
          <p:cNvPicPr preferRelativeResize="0"/>
          <p:nvPr/>
        </p:nvPicPr>
        <p:blipFill>
          <a:blip r:embed="rId4"/>
          <a:stretch>
            <a:fillRect/>
          </a:stretch>
        </p:blipFill>
        <p:spPr>
          <a:xfrm>
            <a:off y="3867150" x="4633017"/>
            <a:ext cy="2876549" cx="2179206"/>
          </a:xfrm>
          <a:prstGeom prst="rect">
            <a:avLst/>
          </a:prstGeom>
        </p:spPr>
      </p:pic>
      <p:sp>
        <p:nvSpPr>
          <p:cNvPr id="467" name="Shape 467"/>
          <p:cNvSpPr txBox="1"/>
          <p:nvPr/>
        </p:nvSpPr>
        <p:spPr>
          <a:xfrm>
            <a:off y="6422400" x="8686800"/>
            <a:ext cy="410400" cx="399900"/>
          </a:xfrm>
          <a:prstGeom prst="rect">
            <a:avLst/>
          </a:prstGeom>
        </p:spPr>
        <p:txBody>
          <a:bodyPr bIns="91425" rIns="91425" lIns="91425" tIns="91425" anchor="t" anchorCtr="0">
            <a:noAutofit/>
          </a:bodyPr>
          <a:lstStyle/>
          <a:p>
            <a:pPr rtl="0" lvl="0">
              <a:spcBef>
                <a:spcPts val="0"/>
              </a:spcBef>
              <a:buNone/>
            </a:pPr>
            <a:r>
              <a:rPr lang="en"/>
              <a:t>39</a:t>
            </a:r>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1" name="Shape 471"/>
        <p:cNvGrpSpPr/>
        <p:nvPr/>
      </p:nvGrpSpPr>
      <p:grpSpPr>
        <a:xfrm>
          <a:off y="0" x="0"/>
          <a:ext cy="0" cx="0"/>
          <a:chOff y="0" x="0"/>
          <a:chExt cy="0" cx="0"/>
        </a:xfrm>
      </p:grpSpPr>
      <p:sp>
        <p:nvSpPr>
          <p:cNvPr id="472" name="Shape 472"/>
          <p:cNvSpPr txBox="1"/>
          <p:nvPr>
            <p:ph type="title"/>
          </p:nvPr>
        </p:nvSpPr>
        <p:spPr>
          <a:xfrm>
            <a:off y="274637" x="457200"/>
            <a:ext cy="1143299" cx="8229600"/>
          </a:xfrm>
          <a:prstGeom prst="rect">
            <a:avLst/>
          </a:prstGeom>
        </p:spPr>
        <p:txBody>
          <a:bodyPr bIns="91425" rIns="91425" lIns="91425" tIns="91425" anchor="ctr" anchorCtr="0">
            <a:noAutofit/>
          </a:bodyPr>
          <a:lstStyle/>
          <a:p>
            <a:pPr rtl="0" lvl="0">
              <a:spcBef>
                <a:spcPts val="0"/>
              </a:spcBef>
              <a:buNone/>
            </a:pPr>
            <a:r>
              <a:rPr lang="en"/>
              <a:t>Questions?</a:t>
            </a:r>
          </a:p>
        </p:txBody>
      </p:sp>
      <p:sp>
        <p:nvSpPr>
          <p:cNvPr id="473" name="Shape 473"/>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a:spcBef>
                <a:spcPts val="0"/>
              </a:spcBef>
              <a:buNone/>
            </a:pPr>
            <a:r>
              <a:rPr sz="1800" lang="en"/>
              <a:t>References…</a:t>
            </a:r>
          </a:p>
          <a:p>
            <a:pPr rtl="0" lvl="0">
              <a:spcBef>
                <a:spcPts val="0"/>
              </a:spcBef>
              <a:buNone/>
            </a:pPr>
            <a:r>
              <a:rPr sz="1800" lang="en"/>
              <a:t>[1] D. H. Titterton, and J. L. Weston. Strapdown Inertial Navigation Technology. Stevenage: Institution of Electrical Engineers, 2004.</a:t>
            </a:r>
          </a:p>
          <a:p>
            <a:pPr rtl="0" lvl="0">
              <a:spcBef>
                <a:spcPts val="0"/>
              </a:spcBef>
              <a:buClr>
                <a:schemeClr val="dk1"/>
              </a:buClr>
              <a:buSzPct val="61111"/>
              <a:buFont typeface="Arial"/>
              <a:buNone/>
            </a:pPr>
            <a:r>
              <a:rPr sz="1800" lang="en"/>
              <a:t>[2] GPS Datasheet: </a:t>
            </a:r>
            <a:r>
              <a:rPr sz="1800" lang="en" i="1"/>
              <a:t>https://dlnmh9ip6v2uc.cloudfront.net/datasheets/Sensors/GPS/Venus/638/doc/Venus638FLPx_DS_v07.pdf</a:t>
            </a:r>
          </a:p>
          <a:p>
            <a:pPr rtl="0" lvl="0">
              <a:spcBef>
                <a:spcPts val="0"/>
              </a:spcBef>
              <a:buNone/>
            </a:pPr>
            <a:r>
              <a:rPr sz="1800" lang="en"/>
              <a:t>[3] MPU-9150 Datasheet: </a:t>
            </a:r>
            <a:r>
              <a:rPr sz="1800" lang="en" i="1"/>
              <a:t>http://www.invensense.com/mems/gyro/documents/PS-MPU-9150A-00v4_3.pdf</a:t>
            </a:r>
          </a:p>
          <a:p>
            <a:pPr rtl="0" lvl="0">
              <a:spcBef>
                <a:spcPts val="0"/>
              </a:spcBef>
              <a:buClr>
                <a:schemeClr val="dk1"/>
              </a:buClr>
              <a:buSzPct val="61111"/>
              <a:buFont typeface="Arial"/>
              <a:buNone/>
            </a:pPr>
            <a:r>
              <a:rPr sz="1800" lang="en"/>
              <a:t>[4] BMP180 Datasheet: </a:t>
            </a:r>
            <a:r>
              <a:rPr sz="1800" lang="en" i="1"/>
              <a:t>http://www.adafruit.com/datasheets/BST-BMP180-DS000-09.pdf</a:t>
            </a:r>
          </a:p>
          <a:p>
            <a:pPr rtl="0" lvl="0">
              <a:spcBef>
                <a:spcPts val="0"/>
              </a:spcBef>
              <a:buNone/>
            </a:pPr>
            <a:r>
              <a:rPr sz="1800" lang="en"/>
              <a:t>[5] RTIMULib (Kalman-filtered quaternion code): https://github.com/richards-tech/RTIMULib</a:t>
            </a:r>
          </a:p>
          <a:p>
            <a:pPr rtl="0" lvl="0">
              <a:spcBef>
                <a:spcPts val="0"/>
              </a:spcBef>
              <a:buNone/>
            </a:pPr>
            <a:r>
              <a:t/>
            </a:r>
            <a:endParaRPr sz="600" i="1"/>
          </a:p>
          <a:p>
            <a:pPr rtl="0" lvl="0">
              <a:spcBef>
                <a:spcPts val="0"/>
              </a:spcBef>
              <a:buNone/>
            </a:pPr>
            <a:r>
              <a:t/>
            </a:r>
            <a:endParaRPr sz="1800" i="1"/>
          </a:p>
        </p:txBody>
      </p:sp>
      <p:sp>
        <p:nvSpPr>
          <p:cNvPr id="474" name="Shape 474"/>
          <p:cNvSpPr txBox="1"/>
          <p:nvPr/>
        </p:nvSpPr>
        <p:spPr>
          <a:xfrm>
            <a:off y="6422400" x="8686800"/>
            <a:ext cy="410400" cx="399900"/>
          </a:xfrm>
          <a:prstGeom prst="rect">
            <a:avLst/>
          </a:prstGeom>
        </p:spPr>
        <p:txBody>
          <a:bodyPr bIns="91425" rIns="91425" lIns="91425" tIns="91425" anchor="t" anchorCtr="0">
            <a:noAutofit/>
          </a:bodyPr>
          <a:lstStyle/>
          <a:p>
            <a:pPr rtl="0" lvl="0">
              <a:spcBef>
                <a:spcPts val="0"/>
              </a:spcBef>
              <a:buNone/>
            </a:pPr>
            <a:r>
              <a:rPr lang="en"/>
              <a:t>40</a:t>
            </a:r>
          </a:p>
        </p:txBody>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8" name="Shape 478"/>
        <p:cNvGrpSpPr/>
        <p:nvPr/>
      </p:nvGrpSpPr>
      <p:grpSpPr>
        <a:xfrm>
          <a:off y="0" x="0"/>
          <a:ext cy="0" cx="0"/>
          <a:chOff y="0" x="0"/>
          <a:chExt cy="0" cx="0"/>
        </a:xfrm>
      </p:grpSpPr>
      <p:sp>
        <p:nvSpPr>
          <p:cNvPr id="479" name="Shape 479"/>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indent="-419100" marL="457200">
              <a:spcBef>
                <a:spcPts val="0"/>
              </a:spcBef>
              <a:buClr>
                <a:schemeClr val="dk1"/>
              </a:buClr>
              <a:buSzPct val="100000"/>
              <a:buFont typeface="Arial"/>
              <a:buChar char="●"/>
            </a:pPr>
            <a:r>
              <a:rPr lang="en"/>
              <a:t>Two additional MPU-9150 units tested</a:t>
            </a:r>
          </a:p>
          <a:p>
            <a:pPr rtl="0" lvl="0">
              <a:spcBef>
                <a:spcPts val="0"/>
              </a:spcBef>
              <a:buNone/>
            </a:pPr>
            <a:r>
              <a:t/>
            </a:r>
            <a:endParaRPr/>
          </a:p>
          <a:p>
            <a:pPr rtl="0" lvl="0">
              <a:spcBef>
                <a:spcPts val="0"/>
              </a:spcBef>
              <a:buNone/>
            </a:pPr>
            <a:r>
              <a:t/>
            </a:r>
            <a:endParaRPr/>
          </a:p>
          <a:p>
            <a:pPr rtl="0" lvl="0">
              <a:spcBef>
                <a:spcPts val="0"/>
              </a:spcBef>
              <a:buNone/>
            </a:pPr>
            <a:r>
              <a:t/>
            </a:r>
            <a:endParaRPr/>
          </a:p>
          <a:p>
            <a:pPr rtl="0" lvl="0">
              <a:spcBef>
                <a:spcPts val="0"/>
              </a:spcBef>
              <a:buNone/>
            </a:pPr>
            <a:r>
              <a:t/>
            </a:r>
            <a:endParaRPr/>
          </a:p>
          <a:p>
            <a:pPr rtl="0" lvl="0">
              <a:spcBef>
                <a:spcPts val="0"/>
              </a:spcBef>
              <a:buNone/>
            </a:pPr>
            <a:r>
              <a:t/>
            </a:r>
            <a:endParaRPr/>
          </a:p>
          <a:p>
            <a:pPr rtl="0" lvl="0" indent="-419100" marL="457200">
              <a:spcBef>
                <a:spcPts val="0"/>
              </a:spcBef>
              <a:buClr>
                <a:schemeClr val="dk1"/>
              </a:buClr>
              <a:buSzPct val="100000"/>
              <a:buFont typeface="Arial"/>
              <a:buChar char="●"/>
            </a:pPr>
            <a:r>
              <a:rPr lang="en"/>
              <a:t>MPU-9150 tested at 100, 50, 25, and 20 Hz</a:t>
            </a:r>
          </a:p>
          <a:p>
            <a:pPr rtl="0" lvl="0" indent="-419100" marL="457200">
              <a:spcBef>
                <a:spcPts val="0"/>
              </a:spcBef>
              <a:buClr>
                <a:schemeClr val="dk1"/>
              </a:buClr>
              <a:buSzPct val="100000"/>
              <a:buFont typeface="Arial"/>
              <a:buChar char="●"/>
            </a:pPr>
            <a:r>
              <a:rPr lang="en"/>
              <a:t>Over 60 data samples taken across 24 major code revisions</a:t>
            </a:r>
          </a:p>
        </p:txBody>
      </p:sp>
      <p:pic>
        <p:nvPicPr>
          <p:cNvPr id="480" name="Shape 480"/>
          <p:cNvPicPr preferRelativeResize="0"/>
          <p:nvPr/>
        </p:nvPicPr>
        <p:blipFill>
          <a:blip r:embed="rId3"/>
          <a:stretch>
            <a:fillRect/>
          </a:stretch>
        </p:blipFill>
        <p:spPr>
          <a:xfrm>
            <a:off y="2348000" x="4668287"/>
            <a:ext cy="2511024" cx="3348032"/>
          </a:xfrm>
          <a:prstGeom prst="rect">
            <a:avLst/>
          </a:prstGeom>
          <a:noFill/>
          <a:ln>
            <a:noFill/>
          </a:ln>
        </p:spPr>
      </p:pic>
      <p:sp>
        <p:nvSpPr>
          <p:cNvPr id="481" name="Shape 481"/>
          <p:cNvSpPr txBox="1"/>
          <p:nvPr>
            <p:ph type="title"/>
          </p:nvPr>
        </p:nvSpPr>
        <p:spPr>
          <a:xfrm>
            <a:off y="274637" x="457200"/>
            <a:ext cy="1143299" cx="8229600"/>
          </a:xfrm>
          <a:prstGeom prst="rect">
            <a:avLst/>
          </a:prstGeom>
        </p:spPr>
        <p:txBody>
          <a:bodyPr bIns="91425" rIns="91425" lIns="91425" tIns="91425" anchor="ctr" anchorCtr="0">
            <a:noAutofit/>
          </a:bodyPr>
          <a:lstStyle/>
          <a:p>
            <a:pPr rtl="0" lvl="0">
              <a:spcBef>
                <a:spcPts val="0"/>
              </a:spcBef>
              <a:buNone/>
            </a:pPr>
            <a:r>
              <a:rPr lang="en"/>
              <a:t>Testing Rigor</a:t>
            </a:r>
          </a:p>
        </p:txBody>
      </p:sp>
      <p:sp>
        <p:nvSpPr>
          <p:cNvPr id="482" name="Shape 482"/>
          <p:cNvSpPr txBox="1"/>
          <p:nvPr/>
        </p:nvSpPr>
        <p:spPr>
          <a:xfrm>
            <a:off y="6422400" x="8686800"/>
            <a:ext cy="410400" cx="399900"/>
          </a:xfrm>
          <a:prstGeom prst="rect">
            <a:avLst/>
          </a:prstGeom>
        </p:spPr>
        <p:txBody>
          <a:bodyPr bIns="91425" rIns="91425" lIns="91425" tIns="91425" anchor="t" anchorCtr="0">
            <a:noAutofit/>
          </a:bodyPr>
          <a:lstStyle/>
          <a:p>
            <a:pPr rtl="0" lvl="0">
              <a:spcBef>
                <a:spcPts val="0"/>
              </a:spcBef>
              <a:buNone/>
            </a:pPr>
            <a:r>
              <a:rPr lang="en"/>
              <a:t>q1</a:t>
            </a:r>
          </a:p>
        </p:txBody>
      </p:sp>
      <p:pic>
        <p:nvPicPr>
          <p:cNvPr id="483" name="Shape 483"/>
          <p:cNvPicPr preferRelativeResize="0"/>
          <p:nvPr/>
        </p:nvPicPr>
        <p:blipFill>
          <a:blip r:embed="rId4"/>
          <a:stretch>
            <a:fillRect/>
          </a:stretch>
        </p:blipFill>
        <p:spPr>
          <a:xfrm>
            <a:off y="2348000" x="0"/>
            <a:ext cy="2511024" cx="3348032"/>
          </a:xfrm>
          <a:prstGeom prst="rect">
            <a:avLst/>
          </a:prstGeom>
          <a:noFill/>
          <a:ln>
            <a:noFill/>
          </a:ln>
        </p:spPr>
      </p:pic>
      <p:pic>
        <p:nvPicPr>
          <p:cNvPr id="484" name="Shape 484"/>
          <p:cNvPicPr preferRelativeResize="0"/>
          <p:nvPr/>
        </p:nvPicPr>
        <p:blipFill rotWithShape="1">
          <a:blip r:embed="rId5"/>
          <a:srcRect t="27081" b="0" r="58046" l="0"/>
          <a:stretch/>
        </p:blipFill>
        <p:spPr>
          <a:xfrm>
            <a:off y="2992875" x="2975575"/>
            <a:ext cy="1866149" cx="1599625"/>
          </a:xfrm>
          <a:prstGeom prst="rect">
            <a:avLst/>
          </a:prstGeom>
        </p:spPr>
      </p:pic>
      <p:pic>
        <p:nvPicPr>
          <p:cNvPr id="485" name="Shape 485"/>
          <p:cNvPicPr preferRelativeResize="0"/>
          <p:nvPr/>
        </p:nvPicPr>
        <p:blipFill rotWithShape="1">
          <a:blip r:embed="rId5"/>
          <a:srcRect t="0" b="0" r="4922" l="55605"/>
          <a:stretch/>
        </p:blipFill>
        <p:spPr>
          <a:xfrm>
            <a:off y="2416975" x="7638950"/>
            <a:ext cy="2559225" cx="1505050"/>
          </a:xfrm>
          <a:prstGeom prst="rect">
            <a:avLst/>
          </a:prstGeom>
        </p:spPr>
      </p:pic>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89" name="Shape 489"/>
        <p:cNvGrpSpPr/>
        <p:nvPr/>
      </p:nvGrpSpPr>
      <p:grpSpPr>
        <a:xfrm>
          <a:off y="0" x="0"/>
          <a:ext cy="0" cx="0"/>
          <a:chOff y="0" x="0"/>
          <a:chExt cy="0" cx="0"/>
        </a:xfrm>
      </p:grpSpPr>
      <p:sp>
        <p:nvSpPr>
          <p:cNvPr id="490" name="Shape 490"/>
          <p:cNvSpPr txBox="1"/>
          <p:nvPr>
            <p:ph type="title"/>
          </p:nvPr>
        </p:nvSpPr>
        <p:spPr>
          <a:xfrm>
            <a:off y="274637" x="457200"/>
            <a:ext cy="1143299" cx="8229600"/>
          </a:xfrm>
          <a:prstGeom prst="rect">
            <a:avLst/>
          </a:prstGeom>
        </p:spPr>
        <p:txBody>
          <a:bodyPr bIns="91425" rIns="91425" lIns="91425" tIns="91425" anchor="ctr" anchorCtr="0">
            <a:noAutofit/>
          </a:bodyPr>
          <a:lstStyle/>
          <a:p>
            <a:pPr>
              <a:spcBef>
                <a:spcPts val="0"/>
              </a:spcBef>
              <a:buNone/>
            </a:pPr>
            <a:r>
              <a:rPr lang="en"/>
              <a:t>Cost Comparision</a:t>
            </a:r>
          </a:p>
        </p:txBody>
      </p:sp>
      <p:pic>
        <p:nvPicPr>
          <p:cNvPr id="491" name="Shape 491"/>
          <p:cNvPicPr preferRelativeResize="0"/>
          <p:nvPr/>
        </p:nvPicPr>
        <p:blipFill>
          <a:blip r:embed="rId3"/>
          <a:stretch>
            <a:fillRect/>
          </a:stretch>
        </p:blipFill>
        <p:spPr>
          <a:xfrm>
            <a:off y="3530617" x="197487"/>
            <a:ext cy="1278382" cx="8749025"/>
          </a:xfrm>
          <a:prstGeom prst="rect">
            <a:avLst/>
          </a:prstGeom>
        </p:spPr>
      </p:pic>
      <p:sp>
        <p:nvSpPr>
          <p:cNvPr id="492" name="Shape 492"/>
          <p:cNvSpPr txBox="1"/>
          <p:nvPr/>
        </p:nvSpPr>
        <p:spPr>
          <a:xfrm>
            <a:off y="4809000" x="3659400"/>
            <a:ext cy="672899" cx="5484599"/>
          </a:xfrm>
          <a:prstGeom prst="rect">
            <a:avLst/>
          </a:prstGeom>
        </p:spPr>
        <p:txBody>
          <a:bodyPr bIns="91425" rIns="91425" lIns="91425" tIns="91425" anchor="t" anchorCtr="0">
            <a:noAutofit/>
          </a:bodyPr>
          <a:lstStyle/>
          <a:p>
            <a:pPr rtl="0" lvl="0">
              <a:spcBef>
                <a:spcPts val="0"/>
              </a:spcBef>
              <a:buNone/>
            </a:pPr>
            <a:r>
              <a:rPr sz="1100" lang="en" i="1"/>
              <a:t>Source: </a:t>
            </a:r>
          </a:p>
          <a:p>
            <a:pPr rtl="0" lvl="0">
              <a:spcBef>
                <a:spcPts val="0"/>
              </a:spcBef>
              <a:buNone/>
            </a:pPr>
            <a:r>
              <a:rPr sz="1100" lang="en" i="1"/>
              <a:t>“A Comparative Evaluation of Low-Cost IMUs for Unmanned Autonomous Systems”</a:t>
            </a:r>
          </a:p>
          <a:p>
            <a:pPr rtl="0" lvl="0">
              <a:spcBef>
                <a:spcPts val="0"/>
              </a:spcBef>
              <a:buNone/>
            </a:pPr>
            <a:r>
              <a:rPr sz="1100" lang="en" i="1"/>
              <a:t>MPU9150 Datasheet</a:t>
            </a:r>
          </a:p>
          <a:p>
            <a:pPr rtl="0" lvl="0">
              <a:spcBef>
                <a:spcPts val="0"/>
              </a:spcBef>
              <a:buNone/>
            </a:pPr>
            <a:r>
              <a:t/>
            </a:r>
            <a:endParaRPr/>
          </a:p>
          <a:p>
            <a:pPr rtl="0" lvl="0">
              <a:spcBef>
                <a:spcPts val="0"/>
              </a:spcBef>
              <a:buClr>
                <a:schemeClr val="dk1"/>
              </a:buClr>
              <a:buFont typeface="Arial"/>
              <a:buNone/>
            </a:pPr>
            <a:r>
              <a:t/>
            </a:r>
            <a:endParaRPr/>
          </a:p>
          <a:p>
            <a:pPr>
              <a:spcBef>
                <a:spcPts val="0"/>
              </a:spcBef>
              <a:buNone/>
            </a:pPr>
            <a:r>
              <a:t/>
            </a:r>
            <a:endParaRPr/>
          </a:p>
        </p:txBody>
      </p:sp>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96" name="Shape 496"/>
        <p:cNvGrpSpPr/>
        <p:nvPr/>
      </p:nvGrpSpPr>
      <p:grpSpPr>
        <a:xfrm>
          <a:off y="0" x="0"/>
          <a:ext cy="0" cx="0"/>
          <a:chOff y="0" x="0"/>
          <a:chExt cy="0" cx="0"/>
        </a:xfrm>
      </p:grpSpPr>
      <p:sp>
        <p:nvSpPr>
          <p:cNvPr id="497" name="Shape 497"/>
          <p:cNvSpPr txBox="1"/>
          <p:nvPr>
            <p:ph idx="1" type="body"/>
          </p:nvPr>
        </p:nvSpPr>
        <p:spPr>
          <a:xfrm>
            <a:off y="1600200" x="457200"/>
            <a:ext cy="4967700" cx="8229600"/>
          </a:xfrm>
          <a:prstGeom prst="rect">
            <a:avLst/>
          </a:prstGeom>
        </p:spPr>
        <p:txBody>
          <a:bodyPr bIns="91425" rIns="91425" lIns="91425" tIns="91425" anchor="t" anchorCtr="0">
            <a:noAutofit/>
          </a:bodyPr>
          <a:lstStyle/>
          <a:p>
            <a:pPr algn="l" rtl="0" lvl="0" marR="0" indent="-419100" marL="457200">
              <a:lnSpc>
                <a:spcPct val="100000"/>
              </a:lnSpc>
              <a:spcBef>
                <a:spcPts val="600"/>
              </a:spcBef>
              <a:spcAft>
                <a:spcPts val="0"/>
              </a:spcAft>
              <a:buClr>
                <a:schemeClr val="dk1"/>
              </a:buClr>
              <a:buSzPct val="100000"/>
              <a:buFont typeface="Arial"/>
              <a:buChar char="●"/>
            </a:pPr>
            <a:r>
              <a:rPr lang="en"/>
              <a:t>“RTIMULib” code from </a:t>
            </a:r>
            <a:r>
              <a:rPr lang="en" i="1"/>
              <a:t>richards-tech</a:t>
            </a:r>
          </a:p>
          <a:p>
            <a:pPr algn="l" rtl="0" lvl="0" marR="0" indent="-419100" marL="457200">
              <a:lnSpc>
                <a:spcPct val="100000"/>
              </a:lnSpc>
              <a:spcBef>
                <a:spcPts val="600"/>
              </a:spcBef>
              <a:spcAft>
                <a:spcPts val="0"/>
              </a:spcAft>
              <a:buClr>
                <a:schemeClr val="dk1"/>
              </a:buClr>
              <a:buSzPct val="100000"/>
              <a:buFont typeface="Arial"/>
              <a:buChar char="●"/>
            </a:pPr>
            <a:r>
              <a:rPr lang="en"/>
              <a:t>4 Kalman filter states (4-D quaternion)</a:t>
            </a:r>
          </a:p>
          <a:p>
            <a:pPr algn="l" rtl="0" lvl="0" marR="0" indent="-419100" marL="457200">
              <a:lnSpc>
                <a:spcPct val="100000"/>
              </a:lnSpc>
              <a:spcBef>
                <a:spcPts val="600"/>
              </a:spcBef>
              <a:spcAft>
                <a:spcPts val="0"/>
              </a:spcAft>
              <a:buClr>
                <a:schemeClr val="dk1"/>
              </a:buClr>
              <a:buSzPct val="100000"/>
              <a:buFont typeface="Arial"/>
              <a:buChar char="●"/>
            </a:pPr>
            <a:r>
              <a:rPr lang="en"/>
              <a:t>Corrected by pose data from accelerometer and magnetometer</a:t>
            </a:r>
          </a:p>
          <a:p>
            <a:pPr algn="l" rtl="0" lvl="0" marR="0" indent="-419100" marL="457200">
              <a:lnSpc>
                <a:spcPct val="100000"/>
              </a:lnSpc>
              <a:spcBef>
                <a:spcPts val="600"/>
              </a:spcBef>
              <a:spcAft>
                <a:spcPts val="0"/>
              </a:spcAft>
              <a:buClr>
                <a:schemeClr val="dk1"/>
              </a:buClr>
              <a:buSzPct val="100000"/>
              <a:buFont typeface="Arial"/>
              <a:buChar char="●"/>
            </a:pPr>
            <a:r>
              <a:rPr lang="en"/>
              <a:t>Output is Kalman-filtered Euler pose or quaternion</a:t>
            </a:r>
          </a:p>
        </p:txBody>
      </p:sp>
      <p:sp>
        <p:nvSpPr>
          <p:cNvPr id="498" name="Shape 498"/>
          <p:cNvSpPr txBox="1"/>
          <p:nvPr>
            <p:ph type="title"/>
          </p:nvPr>
        </p:nvSpPr>
        <p:spPr>
          <a:xfrm>
            <a:off y="274637" x="457200"/>
            <a:ext cy="1143299" cx="8229600"/>
          </a:xfrm>
          <a:prstGeom prst="rect">
            <a:avLst/>
          </a:prstGeom>
        </p:spPr>
        <p:txBody>
          <a:bodyPr bIns="91425" rIns="91425" lIns="91425" tIns="91425" anchor="ctr" anchorCtr="0">
            <a:noAutofit/>
          </a:bodyPr>
          <a:lstStyle/>
          <a:p>
            <a:pPr rtl="0" lvl="0">
              <a:spcBef>
                <a:spcPts val="0"/>
              </a:spcBef>
              <a:buNone/>
            </a:pPr>
            <a:r>
              <a:rPr lang="en"/>
              <a:t>Kalman Filter Specifics</a:t>
            </a:r>
          </a:p>
        </p:txBody>
      </p:sp>
      <p:sp>
        <p:nvSpPr>
          <p:cNvPr id="499" name="Shape 499"/>
          <p:cNvSpPr txBox="1"/>
          <p:nvPr/>
        </p:nvSpPr>
        <p:spPr>
          <a:xfrm>
            <a:off y="6422400" x="8686800"/>
            <a:ext cy="410400" cx="399900"/>
          </a:xfrm>
          <a:prstGeom prst="rect">
            <a:avLst/>
          </a:prstGeom>
        </p:spPr>
        <p:txBody>
          <a:bodyPr bIns="91425" rIns="91425" lIns="91425" tIns="91425" anchor="t" anchorCtr="0">
            <a:noAutofit/>
          </a:bodyPr>
          <a:lstStyle/>
          <a:p>
            <a:pPr rtl="0" lvl="0">
              <a:spcBef>
                <a:spcPts val="0"/>
              </a:spcBef>
              <a:buNone/>
            </a:pPr>
            <a:r>
              <a:rPr lang="en"/>
              <a:t>q2</a:t>
            </a:r>
          </a:p>
        </p:txBody>
      </p:sp>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03" name="Shape 503"/>
        <p:cNvGrpSpPr/>
        <p:nvPr/>
      </p:nvGrpSpPr>
      <p:grpSpPr>
        <a:xfrm>
          <a:off y="0" x="0"/>
          <a:ext cy="0" cx="0"/>
          <a:chOff y="0" x="0"/>
          <a:chExt cy="0" cx="0"/>
        </a:xfrm>
      </p:grpSpPr>
      <p:sp>
        <p:nvSpPr>
          <p:cNvPr id="504" name="Shape 504"/>
          <p:cNvSpPr txBox="1"/>
          <p:nvPr>
            <p:ph type="title"/>
          </p:nvPr>
        </p:nvSpPr>
        <p:spPr>
          <a:xfrm>
            <a:off y="274637" x="457200"/>
            <a:ext cy="1143299" cx="8229600"/>
          </a:xfrm>
          <a:prstGeom prst="rect">
            <a:avLst/>
          </a:prstGeom>
        </p:spPr>
        <p:txBody>
          <a:bodyPr bIns="91425" rIns="91425" lIns="91425" tIns="91425" anchor="ctr" anchorCtr="0">
            <a:noAutofit/>
          </a:bodyPr>
          <a:lstStyle/>
          <a:p>
            <a:pPr>
              <a:spcBef>
                <a:spcPts val="0"/>
              </a:spcBef>
              <a:buNone/>
            </a:pPr>
            <a:r>
              <a:rPr lang="en"/>
              <a:t>Rotation of Acceleration Data</a:t>
            </a:r>
          </a:p>
        </p:txBody>
      </p:sp>
      <p:sp>
        <p:nvSpPr>
          <p:cNvPr id="505" name="Shape 505"/>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indent="-419100" marL="457200">
              <a:spcBef>
                <a:spcPts val="0"/>
              </a:spcBef>
              <a:buClr>
                <a:schemeClr val="dk1"/>
              </a:buClr>
              <a:buSzPct val="100000"/>
              <a:buFont typeface="Arial"/>
              <a:buChar char="●"/>
            </a:pPr>
            <a:r>
              <a:rPr lang="en"/>
              <a:t>Quaternion: Attitude representation</a:t>
            </a:r>
          </a:p>
          <a:p>
            <a:pPr rtl="0" lvl="1" indent="-381000" marL="914400">
              <a:spcBef>
                <a:spcPts val="0"/>
              </a:spcBef>
              <a:buClr>
                <a:schemeClr val="dk1"/>
              </a:buClr>
              <a:buSzPct val="80000"/>
              <a:buFont typeface="Courier New"/>
              <a:buChar char="o"/>
            </a:pPr>
            <a:r>
              <a:rPr lang="en"/>
              <a:t>Determined by Gyroscope yaw, pitch, and roll</a:t>
            </a:r>
          </a:p>
          <a:p>
            <a:pPr rtl="0" lvl="1" indent="-381000" marL="914400">
              <a:spcBef>
                <a:spcPts val="0"/>
              </a:spcBef>
              <a:buClr>
                <a:schemeClr val="dk1"/>
              </a:buClr>
              <a:buSzPct val="80000"/>
              <a:buFont typeface="Courier New"/>
              <a:buChar char="o"/>
            </a:pPr>
            <a:r>
              <a:rPr lang="en"/>
              <a:t>Can be used to quickly rotate a vector in 3D space</a:t>
            </a:r>
          </a:p>
          <a:p>
            <a:pPr rtl="0" lvl="0" indent="-419100" marL="457200">
              <a:spcBef>
                <a:spcPts val="0"/>
              </a:spcBef>
              <a:buClr>
                <a:schemeClr val="dk1"/>
              </a:buClr>
              <a:buSzPct val="100000"/>
              <a:buFont typeface="Arial"/>
              <a:buChar char="●"/>
            </a:pPr>
            <a:r>
              <a:rPr lang="en"/>
              <a:t>Rotation of Accel vector using a Quaternion:</a:t>
            </a:r>
          </a:p>
          <a:p>
            <a:pPr rtl="0" lvl="0" indent="457200" marL="457200">
              <a:spcBef>
                <a:spcPts val="0"/>
              </a:spcBef>
              <a:buNone/>
            </a:pPr>
            <a:r>
              <a:rPr lang="en"/>
              <a:t>P</a:t>
            </a:r>
            <a:r>
              <a:rPr baseline="-25000" lang="en"/>
              <a:t>out</a:t>
            </a:r>
            <a:r>
              <a:rPr lang="en"/>
              <a:t> = Q * P</a:t>
            </a:r>
            <a:r>
              <a:rPr baseline="-25000" lang="en"/>
              <a:t>in</a:t>
            </a:r>
            <a:r>
              <a:rPr lang="en"/>
              <a:t> * conj(Q)</a:t>
            </a:r>
          </a:p>
          <a:p>
            <a:pPr rtl="0" lvl="0" indent="457200">
              <a:spcBef>
                <a:spcPts val="0"/>
              </a:spcBef>
              <a:buNone/>
            </a:pPr>
            <a:r>
              <a:rPr lang="en"/>
              <a:t>Where</a:t>
            </a:r>
          </a:p>
          <a:p>
            <a:pPr rtl="0" lvl="0" indent="457200">
              <a:spcBef>
                <a:spcPts val="0"/>
              </a:spcBef>
              <a:buNone/>
            </a:pPr>
            <a:r>
              <a:rPr lang="en"/>
              <a:t>	P</a:t>
            </a:r>
            <a:r>
              <a:rPr baseline="-25000" lang="en"/>
              <a:t>in</a:t>
            </a:r>
            <a:r>
              <a:rPr lang="en"/>
              <a:t> = [ 0 , A</a:t>
            </a:r>
            <a:r>
              <a:rPr baseline="-25000" lang="en"/>
              <a:t>X </a:t>
            </a:r>
            <a:r>
              <a:rPr lang="en"/>
              <a:t>, A</a:t>
            </a:r>
            <a:r>
              <a:rPr baseline="-25000" lang="en"/>
              <a:t>Y </a:t>
            </a:r>
            <a:r>
              <a:rPr lang="en"/>
              <a:t>, A</a:t>
            </a:r>
            <a:r>
              <a:rPr baseline="-25000" lang="en"/>
              <a:t>Z </a:t>
            </a:r>
            <a:r>
              <a:rPr lang="en"/>
              <a:t>]</a:t>
            </a:r>
          </a:p>
          <a:p>
            <a:pPr indent="457200">
              <a:spcBef>
                <a:spcPts val="0"/>
              </a:spcBef>
              <a:buNone/>
            </a:pPr>
            <a:r>
              <a:rPr lang="en"/>
              <a:t>	Q = [Q</a:t>
            </a:r>
            <a:r>
              <a:rPr baseline="-25000" lang="en"/>
              <a:t>W</a:t>
            </a:r>
            <a:r>
              <a:rPr lang="en"/>
              <a:t>, Q</a:t>
            </a:r>
            <a:r>
              <a:rPr baseline="-25000" lang="en"/>
              <a:t>X</a:t>
            </a:r>
            <a:r>
              <a:rPr lang="en"/>
              <a:t>, Q</a:t>
            </a:r>
            <a:r>
              <a:rPr baseline="-25000" lang="en"/>
              <a:t>Y</a:t>
            </a:r>
            <a:r>
              <a:rPr lang="en"/>
              <a:t>, Q</a:t>
            </a:r>
            <a:r>
              <a:rPr baseline="-25000" lang="en"/>
              <a:t>Z</a:t>
            </a:r>
            <a:r>
              <a:rPr lang="en"/>
              <a:t>]</a:t>
            </a:r>
          </a:p>
        </p:txBody>
      </p:sp>
      <p:sp>
        <p:nvSpPr>
          <p:cNvPr id="506" name="Shape 506"/>
          <p:cNvSpPr txBox="1"/>
          <p:nvPr/>
        </p:nvSpPr>
        <p:spPr>
          <a:xfrm>
            <a:off y="6422400" x="8686800"/>
            <a:ext cy="410400" cx="399900"/>
          </a:xfrm>
          <a:prstGeom prst="rect">
            <a:avLst/>
          </a:prstGeom>
        </p:spPr>
        <p:txBody>
          <a:bodyPr bIns="91425" rIns="91425" lIns="91425" tIns="91425" anchor="t" anchorCtr="0">
            <a:noAutofit/>
          </a:bodyPr>
          <a:lstStyle/>
          <a:p>
            <a:pPr rtl="0" lvl="0">
              <a:spcBef>
                <a:spcPts val="0"/>
              </a:spcBef>
              <a:buNone/>
            </a:pPr>
            <a:r>
              <a:rPr lang="en"/>
              <a:t>q3</a:t>
            </a:r>
          </a:p>
        </p:txBody>
      </p:sp>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10" name="Shape 510"/>
        <p:cNvGrpSpPr/>
        <p:nvPr/>
      </p:nvGrpSpPr>
      <p:grpSpPr>
        <a:xfrm>
          <a:off y="0" x="0"/>
          <a:ext cy="0" cx="0"/>
          <a:chOff y="0" x="0"/>
          <a:chExt cy="0" cx="0"/>
        </a:xfrm>
      </p:grpSpPr>
      <p:sp>
        <p:nvSpPr>
          <p:cNvPr id="511" name="Shape 511"/>
          <p:cNvSpPr txBox="1"/>
          <p:nvPr>
            <p:ph idx="1" type="body"/>
          </p:nvPr>
        </p:nvSpPr>
        <p:spPr>
          <a:xfrm>
            <a:off y="1600200" x="457200"/>
            <a:ext cy="4967700" cx="8229600"/>
          </a:xfrm>
          <a:prstGeom prst="rect">
            <a:avLst/>
          </a:prstGeom>
        </p:spPr>
        <p:txBody>
          <a:bodyPr bIns="91425" rIns="91425" lIns="91425" tIns="91425" anchor="t" anchorCtr="0">
            <a:noAutofit/>
          </a:bodyPr>
          <a:lstStyle/>
          <a:p>
            <a:pPr algn="l" rtl="0" lvl="0" marR="0" indent="-419100" marL="457200">
              <a:lnSpc>
                <a:spcPct val="100000"/>
              </a:lnSpc>
              <a:spcBef>
                <a:spcPts val="600"/>
              </a:spcBef>
              <a:spcAft>
                <a:spcPts val="0"/>
              </a:spcAft>
              <a:buClr>
                <a:schemeClr val="dk1"/>
              </a:buClr>
              <a:buSzPct val="100000"/>
              <a:buFont typeface="Arial"/>
              <a:buChar char="●"/>
            </a:pPr>
            <a:r>
              <a:rPr lang="en"/>
              <a:t>Filter Noise</a:t>
            </a:r>
          </a:p>
          <a:p>
            <a:pPr algn="l" rtl="0" lvl="1" marR="0" indent="-381000" marL="914400">
              <a:lnSpc>
                <a:spcPct val="100000"/>
              </a:lnSpc>
              <a:spcBef>
                <a:spcPts val="600"/>
              </a:spcBef>
              <a:spcAft>
                <a:spcPts val="0"/>
              </a:spcAft>
              <a:buClr>
                <a:schemeClr val="dk1"/>
              </a:buClr>
              <a:buSzPct val="80000"/>
              <a:buFont typeface="Courier New"/>
              <a:buChar char="o"/>
            </a:pPr>
            <a:r>
              <a:rPr lang="en"/>
              <a:t>Take idle period and find min/max for each axis</a:t>
            </a:r>
          </a:p>
          <a:p>
            <a:pPr algn="l" rtl="0" lvl="1" marR="0" indent="-381000" marL="914400">
              <a:lnSpc>
                <a:spcPct val="100000"/>
              </a:lnSpc>
              <a:spcBef>
                <a:spcPts val="600"/>
              </a:spcBef>
              <a:spcAft>
                <a:spcPts val="0"/>
              </a:spcAft>
              <a:buClr>
                <a:schemeClr val="dk1"/>
              </a:buClr>
              <a:buSzPct val="80000"/>
              <a:buFont typeface="Courier New"/>
              <a:buChar char="o"/>
            </a:pPr>
            <a:r>
              <a:rPr lang="en"/>
              <a:t>Remove any value +/- this sum</a:t>
            </a:r>
          </a:p>
          <a:p>
            <a:pPr algn="l" rtl="0" lvl="0" marR="0" indent="-419100" marL="457200">
              <a:lnSpc>
                <a:spcPct val="100000"/>
              </a:lnSpc>
              <a:spcBef>
                <a:spcPts val="600"/>
              </a:spcBef>
              <a:spcAft>
                <a:spcPts val="0"/>
              </a:spcAft>
              <a:buClr>
                <a:schemeClr val="dk1"/>
              </a:buClr>
              <a:buSzPct val="100000"/>
              <a:buFont typeface="Arial"/>
              <a:buChar char="●"/>
            </a:pPr>
            <a:r>
              <a:rPr lang="en"/>
              <a:t>Remove Stationary Bias</a:t>
            </a:r>
          </a:p>
          <a:p>
            <a:pPr algn="l" rtl="0" lvl="1" marR="0" indent="-381000" marL="914400">
              <a:lnSpc>
                <a:spcPct val="100000"/>
              </a:lnSpc>
              <a:spcBef>
                <a:spcPts val="600"/>
              </a:spcBef>
              <a:spcAft>
                <a:spcPts val="0"/>
              </a:spcAft>
              <a:buClr>
                <a:schemeClr val="dk1"/>
              </a:buClr>
              <a:buSzPct val="80000"/>
              <a:buFont typeface="Courier New"/>
              <a:buChar char="o"/>
            </a:pPr>
            <a:r>
              <a:rPr lang="en"/>
              <a:t>Find shifted noise floor (mean stationary accel)</a:t>
            </a:r>
          </a:p>
          <a:p>
            <a:pPr algn="l" rtl="0" lvl="1" marR="0" indent="-381000" marL="914400">
              <a:lnSpc>
                <a:spcPct val="100000"/>
              </a:lnSpc>
              <a:spcBef>
                <a:spcPts val="600"/>
              </a:spcBef>
              <a:spcAft>
                <a:spcPts val="0"/>
              </a:spcAft>
              <a:buClr>
                <a:schemeClr val="dk1"/>
              </a:buClr>
              <a:buSzPct val="80000"/>
              <a:buFont typeface="Courier New"/>
              <a:buChar char="o"/>
            </a:pPr>
            <a:r>
              <a:rPr lang="en"/>
              <a:t>Subtract average value from shift</a:t>
            </a:r>
          </a:p>
          <a:p>
            <a:pPr algn="l" rtl="0" lvl="0" marR="0" indent="-419100" marL="457200">
              <a:lnSpc>
                <a:spcPct val="100000"/>
              </a:lnSpc>
              <a:spcBef>
                <a:spcPts val="600"/>
              </a:spcBef>
              <a:spcAft>
                <a:spcPts val="0"/>
              </a:spcAft>
              <a:buClr>
                <a:schemeClr val="dk1"/>
              </a:buClr>
              <a:buSzPct val="100000"/>
              <a:buFont typeface="Arial"/>
              <a:buChar char="●"/>
            </a:pPr>
            <a:r>
              <a:rPr lang="en"/>
              <a:t>Remove Bias during Motion</a:t>
            </a:r>
          </a:p>
          <a:p>
            <a:pPr algn="l" rtl="0" lvl="1" marR="0" indent="-381000" marL="914400">
              <a:lnSpc>
                <a:spcPct val="100000"/>
              </a:lnSpc>
              <a:spcBef>
                <a:spcPts val="600"/>
              </a:spcBef>
              <a:spcAft>
                <a:spcPts val="0"/>
              </a:spcAft>
              <a:buClr>
                <a:schemeClr val="dk1"/>
              </a:buClr>
              <a:buSzPct val="80000"/>
              <a:buFont typeface="Courier New"/>
              <a:buChar char="o"/>
            </a:pPr>
            <a:r>
              <a:rPr lang="en"/>
              <a:t>All points between shifted noise floors are slopes</a:t>
            </a:r>
          </a:p>
          <a:p>
            <a:pPr algn="l" rtl="0" lvl="1" marR="0" indent="-381000" marL="914400">
              <a:lnSpc>
                <a:spcPct val="100000"/>
              </a:lnSpc>
              <a:spcBef>
                <a:spcPts val="600"/>
              </a:spcBef>
              <a:spcAft>
                <a:spcPts val="0"/>
              </a:spcAft>
              <a:buClr>
                <a:schemeClr val="dk1"/>
              </a:buClr>
              <a:buSzPct val="80000"/>
              <a:buFont typeface="Courier New"/>
              <a:buChar char="o"/>
            </a:pPr>
            <a:r>
              <a:rPr lang="en"/>
              <a:t>Assuming slope is linear, subtract sloped value.</a:t>
            </a:r>
          </a:p>
        </p:txBody>
      </p:sp>
      <p:sp>
        <p:nvSpPr>
          <p:cNvPr id="512" name="Shape 512"/>
          <p:cNvSpPr txBox="1"/>
          <p:nvPr>
            <p:ph type="title"/>
          </p:nvPr>
        </p:nvSpPr>
        <p:spPr>
          <a:xfrm>
            <a:off y="274637" x="457200"/>
            <a:ext cy="1143299" cx="8229600"/>
          </a:xfrm>
          <a:prstGeom prst="rect">
            <a:avLst/>
          </a:prstGeom>
        </p:spPr>
        <p:txBody>
          <a:bodyPr bIns="91425" rIns="91425" lIns="91425" tIns="91425" anchor="ctr" anchorCtr="0">
            <a:noAutofit/>
          </a:bodyPr>
          <a:lstStyle/>
          <a:p>
            <a:pPr rtl="0" lvl="0">
              <a:spcBef>
                <a:spcPts val="0"/>
              </a:spcBef>
              <a:buNone/>
            </a:pPr>
            <a:r>
              <a:rPr lang="en"/>
              <a:t>Post-Processing Methods</a:t>
            </a:r>
          </a:p>
        </p:txBody>
      </p:sp>
      <p:sp>
        <p:nvSpPr>
          <p:cNvPr id="513" name="Shape 513"/>
          <p:cNvSpPr txBox="1"/>
          <p:nvPr/>
        </p:nvSpPr>
        <p:spPr>
          <a:xfrm>
            <a:off y="6422400" x="8686800"/>
            <a:ext cy="410400" cx="399900"/>
          </a:xfrm>
          <a:prstGeom prst="rect">
            <a:avLst/>
          </a:prstGeom>
        </p:spPr>
        <p:txBody>
          <a:bodyPr bIns="91425" rIns="91425" lIns="91425" tIns="91425" anchor="t" anchorCtr="0">
            <a:noAutofit/>
          </a:bodyPr>
          <a:lstStyle/>
          <a:p>
            <a:pPr rtl="0" lvl="0">
              <a:spcBef>
                <a:spcPts val="0"/>
              </a:spcBef>
              <a:buNone/>
            </a:pPr>
            <a:r>
              <a:rPr lang="en"/>
              <a:t>q4</a:t>
            </a:r>
          </a:p>
        </p:txBody>
      </p:sp>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17" name="Shape 517"/>
        <p:cNvGrpSpPr/>
        <p:nvPr/>
      </p:nvGrpSpPr>
      <p:grpSpPr>
        <a:xfrm>
          <a:off y="0" x="0"/>
          <a:ext cy="0" cx="0"/>
          <a:chOff y="0" x="0"/>
          <a:chExt cy="0" cx="0"/>
        </a:xfrm>
      </p:grpSpPr>
      <p:sp>
        <p:nvSpPr>
          <p:cNvPr id="518" name="Shape 518"/>
          <p:cNvSpPr txBox="1"/>
          <p:nvPr>
            <p:ph idx="1" type="body"/>
          </p:nvPr>
        </p:nvSpPr>
        <p:spPr>
          <a:xfrm>
            <a:off y="1600200" x="457200"/>
            <a:ext cy="4967700" cx="8229600"/>
          </a:xfrm>
          <a:prstGeom prst="rect">
            <a:avLst/>
          </a:prstGeom>
        </p:spPr>
        <p:txBody>
          <a:bodyPr bIns="91425" rIns="91425" lIns="91425" tIns="91425" anchor="t" anchorCtr="0">
            <a:noAutofit/>
          </a:bodyPr>
          <a:lstStyle/>
          <a:p>
            <a:pPr algn="l" rtl="0" lvl="0" marR="0">
              <a:lnSpc>
                <a:spcPct val="100000"/>
              </a:lnSpc>
              <a:spcBef>
                <a:spcPts val="600"/>
              </a:spcBef>
              <a:spcAft>
                <a:spcPts val="0"/>
              </a:spcAft>
              <a:buNone/>
            </a:pPr>
            <a:r>
              <a:t/>
            </a:r>
            <a:endParaRPr/>
          </a:p>
        </p:txBody>
      </p:sp>
      <p:sp>
        <p:nvSpPr>
          <p:cNvPr id="519" name="Shape 519"/>
          <p:cNvSpPr txBox="1"/>
          <p:nvPr>
            <p:ph type="title"/>
          </p:nvPr>
        </p:nvSpPr>
        <p:spPr>
          <a:xfrm>
            <a:off y="274637" x="457200"/>
            <a:ext cy="1143299" cx="8229600"/>
          </a:xfrm>
          <a:prstGeom prst="rect">
            <a:avLst/>
          </a:prstGeom>
        </p:spPr>
        <p:txBody>
          <a:bodyPr bIns="91425" rIns="91425" lIns="91425" tIns="91425" anchor="ctr" anchorCtr="0">
            <a:noAutofit/>
          </a:bodyPr>
          <a:lstStyle/>
          <a:p>
            <a:pPr rtl="0" lvl="0">
              <a:spcBef>
                <a:spcPts val="0"/>
              </a:spcBef>
              <a:buNone/>
            </a:pPr>
            <a:r>
              <a:rPr lang="en"/>
              <a:t>Post Processing Filtering</a:t>
            </a:r>
          </a:p>
        </p:txBody>
      </p:sp>
      <p:sp>
        <p:nvSpPr>
          <p:cNvPr id="520" name="Shape 520"/>
          <p:cNvSpPr txBox="1"/>
          <p:nvPr/>
        </p:nvSpPr>
        <p:spPr>
          <a:xfrm>
            <a:off y="6422400" x="8686800"/>
            <a:ext cy="410400" cx="399900"/>
          </a:xfrm>
          <a:prstGeom prst="rect">
            <a:avLst/>
          </a:prstGeom>
        </p:spPr>
        <p:txBody>
          <a:bodyPr bIns="91425" rIns="91425" lIns="91425" tIns="91425" anchor="t" anchorCtr="0">
            <a:noAutofit/>
          </a:bodyPr>
          <a:lstStyle/>
          <a:p>
            <a:pPr rtl="0" lvl="0">
              <a:spcBef>
                <a:spcPts val="0"/>
              </a:spcBef>
              <a:buNone/>
            </a:pPr>
            <a:r>
              <a:rPr lang="en"/>
              <a:t>q5</a:t>
            </a:r>
          </a:p>
        </p:txBody>
      </p:sp>
      <p:pic>
        <p:nvPicPr>
          <p:cNvPr id="521" name="Shape 521"/>
          <p:cNvPicPr preferRelativeResize="0"/>
          <p:nvPr/>
        </p:nvPicPr>
        <p:blipFill>
          <a:blip r:embed="rId3"/>
          <a:stretch>
            <a:fillRect/>
          </a:stretch>
        </p:blipFill>
        <p:spPr>
          <a:xfrm>
            <a:off y="4318571" x="1166350"/>
            <a:ext cy="2539428" cx="6811299"/>
          </a:xfrm>
          <a:prstGeom prst="rect">
            <a:avLst/>
          </a:prstGeom>
          <a:noFill/>
          <a:ln>
            <a:noFill/>
          </a:ln>
        </p:spPr>
      </p:pic>
      <p:pic>
        <p:nvPicPr>
          <p:cNvPr id="522" name="Shape 522"/>
          <p:cNvPicPr preferRelativeResize="0"/>
          <p:nvPr/>
        </p:nvPicPr>
        <p:blipFill>
          <a:blip r:embed="rId4"/>
          <a:stretch>
            <a:fillRect/>
          </a:stretch>
        </p:blipFill>
        <p:spPr>
          <a:xfrm>
            <a:off y="1529100" x="1166350"/>
            <a:ext cy="2700110" cx="6811299"/>
          </a:xfrm>
          <a:prstGeom prst="rect">
            <a:avLst/>
          </a:prstGeom>
          <a:noFill/>
          <a:ln>
            <a:noFill/>
          </a:ln>
        </p:spPr>
      </p:pic>
    </p:spTree>
  </p:cSld>
  <p:clrMapOvr>
    <a:masterClrMapping/>
  </p:clrMapOvr>
  <p:transition spd="slow">
    <p:cut/>
  </p:transition>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26" name="Shape 526"/>
        <p:cNvGrpSpPr/>
        <p:nvPr/>
      </p:nvGrpSpPr>
      <p:grpSpPr>
        <a:xfrm>
          <a:off y="0" x="0"/>
          <a:ext cy="0" cx="0"/>
          <a:chOff y="0" x="0"/>
          <a:chExt cy="0" cx="0"/>
        </a:xfrm>
      </p:grpSpPr>
      <p:sp>
        <p:nvSpPr>
          <p:cNvPr id="527" name="Shape 527"/>
          <p:cNvSpPr txBox="1"/>
          <p:nvPr>
            <p:ph idx="1" type="body"/>
          </p:nvPr>
        </p:nvSpPr>
        <p:spPr>
          <a:xfrm>
            <a:off y="1600200" x="457200"/>
            <a:ext cy="4967700" cx="8229600"/>
          </a:xfrm>
          <a:prstGeom prst="rect">
            <a:avLst/>
          </a:prstGeom>
        </p:spPr>
        <p:txBody>
          <a:bodyPr bIns="91425" rIns="91425" lIns="91425" tIns="91425" anchor="t" anchorCtr="0">
            <a:noAutofit/>
          </a:bodyPr>
          <a:lstStyle/>
          <a:p>
            <a:pPr algn="l" rtl="0" lvl="0" marR="0">
              <a:lnSpc>
                <a:spcPct val="100000"/>
              </a:lnSpc>
              <a:spcBef>
                <a:spcPts val="600"/>
              </a:spcBef>
              <a:spcAft>
                <a:spcPts val="0"/>
              </a:spcAft>
              <a:buNone/>
            </a:pPr>
            <a:r>
              <a:t/>
            </a:r>
            <a:endParaRPr/>
          </a:p>
        </p:txBody>
      </p:sp>
      <p:sp>
        <p:nvSpPr>
          <p:cNvPr id="528" name="Shape 528"/>
          <p:cNvSpPr txBox="1"/>
          <p:nvPr>
            <p:ph type="title"/>
          </p:nvPr>
        </p:nvSpPr>
        <p:spPr>
          <a:xfrm>
            <a:off y="274637" x="457200"/>
            <a:ext cy="1143299" cx="8229600"/>
          </a:xfrm>
          <a:prstGeom prst="rect">
            <a:avLst/>
          </a:prstGeom>
        </p:spPr>
        <p:txBody>
          <a:bodyPr bIns="91425" rIns="91425" lIns="91425" tIns="91425" anchor="ctr" anchorCtr="0">
            <a:noAutofit/>
          </a:bodyPr>
          <a:lstStyle/>
          <a:p>
            <a:pPr rtl="0" lvl="0">
              <a:spcBef>
                <a:spcPts val="0"/>
              </a:spcBef>
              <a:buNone/>
            </a:pPr>
            <a:r>
              <a:rPr lang="en"/>
              <a:t>Post Processing Filtering</a:t>
            </a:r>
          </a:p>
        </p:txBody>
      </p:sp>
      <p:sp>
        <p:nvSpPr>
          <p:cNvPr id="529" name="Shape 529"/>
          <p:cNvSpPr txBox="1"/>
          <p:nvPr/>
        </p:nvSpPr>
        <p:spPr>
          <a:xfrm>
            <a:off y="6422400" x="8686800"/>
            <a:ext cy="410400" cx="399900"/>
          </a:xfrm>
          <a:prstGeom prst="rect">
            <a:avLst/>
          </a:prstGeom>
        </p:spPr>
        <p:txBody>
          <a:bodyPr bIns="91425" rIns="91425" lIns="91425" tIns="91425" anchor="t" anchorCtr="0">
            <a:noAutofit/>
          </a:bodyPr>
          <a:lstStyle/>
          <a:p>
            <a:pPr rtl="0" lvl="0">
              <a:spcBef>
                <a:spcPts val="0"/>
              </a:spcBef>
              <a:buNone/>
            </a:pPr>
            <a:r>
              <a:rPr lang="en"/>
              <a:t>q6</a:t>
            </a:r>
          </a:p>
        </p:txBody>
      </p:sp>
      <p:pic>
        <p:nvPicPr>
          <p:cNvPr id="530" name="Shape 530"/>
          <p:cNvPicPr preferRelativeResize="0"/>
          <p:nvPr/>
        </p:nvPicPr>
        <p:blipFill>
          <a:blip r:embed="rId3"/>
          <a:stretch>
            <a:fillRect/>
          </a:stretch>
        </p:blipFill>
        <p:spPr>
          <a:xfrm>
            <a:off y="4232260" x="1326027"/>
            <a:ext cy="2625740" cx="6539810"/>
          </a:xfrm>
          <a:prstGeom prst="rect">
            <a:avLst/>
          </a:prstGeom>
          <a:noFill/>
          <a:ln>
            <a:noFill/>
          </a:ln>
        </p:spPr>
      </p:pic>
      <p:pic>
        <p:nvPicPr>
          <p:cNvPr id="531" name="Shape 531"/>
          <p:cNvPicPr preferRelativeResize="0"/>
          <p:nvPr/>
        </p:nvPicPr>
        <p:blipFill>
          <a:blip r:embed="rId4"/>
          <a:stretch>
            <a:fillRect/>
          </a:stretch>
        </p:blipFill>
        <p:spPr>
          <a:xfrm>
            <a:off y="1523275" x="1278162"/>
            <a:ext cy="2625740" cx="6539786"/>
          </a:xfrm>
          <a:prstGeom prst="rect">
            <a:avLst/>
          </a:prstGeom>
          <a:noFill/>
          <a:ln>
            <a:noFill/>
          </a:ln>
        </p:spPr>
      </p:pic>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5" name="Shape 535"/>
        <p:cNvGrpSpPr/>
        <p:nvPr/>
      </p:nvGrpSpPr>
      <p:grpSpPr>
        <a:xfrm>
          <a:off y="0" x="0"/>
          <a:ext cy="0" cx="0"/>
          <a:chOff y="0" x="0"/>
          <a:chExt cy="0" cx="0"/>
        </a:xfrm>
      </p:grpSpPr>
      <p:sp>
        <p:nvSpPr>
          <p:cNvPr id="536" name="Shape 536"/>
          <p:cNvSpPr txBox="1"/>
          <p:nvPr>
            <p:ph idx="1" type="body"/>
          </p:nvPr>
        </p:nvSpPr>
        <p:spPr>
          <a:xfrm>
            <a:off y="1600200" x="457200"/>
            <a:ext cy="4967700" cx="8229600"/>
          </a:xfrm>
          <a:prstGeom prst="rect">
            <a:avLst/>
          </a:prstGeom>
        </p:spPr>
        <p:txBody>
          <a:bodyPr bIns="91425" rIns="91425" lIns="91425" tIns="91425" anchor="t" anchorCtr="0">
            <a:noAutofit/>
          </a:bodyPr>
          <a:lstStyle/>
          <a:p>
            <a:pPr algn="l" rtl="0" lvl="0" marR="0">
              <a:lnSpc>
                <a:spcPct val="100000"/>
              </a:lnSpc>
              <a:spcBef>
                <a:spcPts val="600"/>
              </a:spcBef>
              <a:spcAft>
                <a:spcPts val="0"/>
              </a:spcAft>
              <a:buNone/>
            </a:pPr>
            <a:r>
              <a:t/>
            </a:r>
            <a:endParaRPr/>
          </a:p>
        </p:txBody>
      </p:sp>
      <p:sp>
        <p:nvSpPr>
          <p:cNvPr id="537" name="Shape 537"/>
          <p:cNvSpPr txBox="1"/>
          <p:nvPr>
            <p:ph type="title"/>
          </p:nvPr>
        </p:nvSpPr>
        <p:spPr>
          <a:xfrm>
            <a:off y="274637" x="457200"/>
            <a:ext cy="1143299" cx="8229600"/>
          </a:xfrm>
          <a:prstGeom prst="rect">
            <a:avLst/>
          </a:prstGeom>
        </p:spPr>
        <p:txBody>
          <a:bodyPr bIns="91425" rIns="91425" lIns="91425" tIns="91425" anchor="ctr" anchorCtr="0">
            <a:noAutofit/>
          </a:bodyPr>
          <a:lstStyle/>
          <a:p>
            <a:pPr rtl="0" lvl="0">
              <a:spcBef>
                <a:spcPts val="0"/>
              </a:spcBef>
              <a:buNone/>
            </a:pPr>
            <a:r>
              <a:rPr lang="en"/>
              <a:t>Post Processing Filtering</a:t>
            </a:r>
          </a:p>
        </p:txBody>
      </p:sp>
      <p:sp>
        <p:nvSpPr>
          <p:cNvPr id="538" name="Shape 538"/>
          <p:cNvSpPr txBox="1"/>
          <p:nvPr/>
        </p:nvSpPr>
        <p:spPr>
          <a:xfrm>
            <a:off y="6422400" x="8686800"/>
            <a:ext cy="410400" cx="399900"/>
          </a:xfrm>
          <a:prstGeom prst="rect">
            <a:avLst/>
          </a:prstGeom>
        </p:spPr>
        <p:txBody>
          <a:bodyPr bIns="91425" rIns="91425" lIns="91425" tIns="91425" anchor="t" anchorCtr="0">
            <a:noAutofit/>
          </a:bodyPr>
          <a:lstStyle/>
          <a:p>
            <a:pPr rtl="0" lvl="0">
              <a:spcBef>
                <a:spcPts val="0"/>
              </a:spcBef>
              <a:buNone/>
            </a:pPr>
            <a:r>
              <a:rPr lang="en"/>
              <a:t>q7</a:t>
            </a:r>
          </a:p>
        </p:txBody>
      </p:sp>
      <p:pic>
        <p:nvPicPr>
          <p:cNvPr id="539" name="Shape 539"/>
          <p:cNvPicPr preferRelativeResize="0"/>
          <p:nvPr/>
        </p:nvPicPr>
        <p:blipFill>
          <a:blip r:embed="rId3"/>
          <a:stretch>
            <a:fillRect/>
          </a:stretch>
        </p:blipFill>
        <p:spPr>
          <a:xfrm>
            <a:off y="4245267" x="1342112"/>
            <a:ext cy="2612732" cx="6507411"/>
          </a:xfrm>
          <a:prstGeom prst="rect">
            <a:avLst/>
          </a:prstGeom>
          <a:noFill/>
          <a:ln>
            <a:noFill/>
          </a:ln>
        </p:spPr>
      </p:pic>
      <p:pic>
        <p:nvPicPr>
          <p:cNvPr id="540" name="Shape 540"/>
          <p:cNvPicPr preferRelativeResize="0"/>
          <p:nvPr/>
        </p:nvPicPr>
        <p:blipFill>
          <a:blip r:embed="rId4"/>
          <a:stretch>
            <a:fillRect/>
          </a:stretch>
        </p:blipFill>
        <p:spPr>
          <a:xfrm>
            <a:off y="1552575" x="1294473"/>
            <a:ext cy="2612732" cx="6507411"/>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3" name="Shape 73"/>
        <p:cNvGrpSpPr/>
        <p:nvPr/>
      </p:nvGrpSpPr>
      <p:grpSpPr>
        <a:xfrm>
          <a:off y="0" x="0"/>
          <a:ext cy="0" cx="0"/>
          <a:chOff y="0" x="0"/>
          <a:chExt cy="0" cx="0"/>
        </a:xfrm>
      </p:grpSpPr>
      <p:sp>
        <p:nvSpPr>
          <p:cNvPr id="74" name="Shape 74"/>
          <p:cNvSpPr/>
          <p:nvPr/>
        </p:nvSpPr>
        <p:spPr>
          <a:xfrm>
            <a:off y="694787" x="960900"/>
            <a:ext cy="4477799" cx="2581200"/>
          </a:xfrm>
          <a:prstGeom prst="rect">
            <a:avLst/>
          </a:prstGeom>
          <a:solidFill>
            <a:srgbClr val="FFFFFF"/>
          </a:solidFill>
          <a:ln>
            <a:noFill/>
          </a:ln>
        </p:spPr>
        <p:txBody>
          <a:bodyPr bIns="91425" rIns="91425" lIns="91425" tIns="91425" anchor="ctr" anchorCtr="0">
            <a:noAutofit/>
          </a:bodyPr>
          <a:lstStyle/>
          <a:p>
            <a:pPr rtl="0" lvl="0">
              <a:spcBef>
                <a:spcPts val="0"/>
              </a:spcBef>
              <a:buNone/>
            </a:pPr>
            <a:r>
              <a:t/>
            </a:r>
            <a:endParaRPr/>
          </a:p>
        </p:txBody>
      </p:sp>
      <p:sp>
        <p:nvSpPr>
          <p:cNvPr id="75" name="Shape 75"/>
          <p:cNvSpPr txBox="1"/>
          <p:nvPr>
            <p:ph idx="1" type="body"/>
          </p:nvPr>
        </p:nvSpPr>
        <p:spPr>
          <a:xfrm>
            <a:off y="5895635" x="457200"/>
            <a:ext cy="673500" cx="8229600"/>
          </a:xfrm>
          <a:prstGeom prst="rect">
            <a:avLst/>
          </a:prstGeom>
        </p:spPr>
        <p:txBody>
          <a:bodyPr bIns="91425" rIns="91425" lIns="91425" tIns="91425" anchor="ctr" anchorCtr="0">
            <a:noAutofit/>
          </a:bodyPr>
          <a:lstStyle/>
          <a:p>
            <a:pPr rtl="0" lvl="0">
              <a:spcBef>
                <a:spcPts val="0"/>
              </a:spcBef>
              <a:buNone/>
            </a:pPr>
            <a:r>
              <a:rPr sz="3000" lang="en" i="0"/>
              <a:t>System Hardware Block Diagram</a:t>
            </a:r>
          </a:p>
        </p:txBody>
      </p:sp>
      <p:pic>
        <p:nvPicPr>
          <p:cNvPr id="76" name="Shape 76"/>
          <p:cNvPicPr preferRelativeResize="0"/>
          <p:nvPr/>
        </p:nvPicPr>
        <p:blipFill>
          <a:blip r:embed="rId3"/>
          <a:stretch>
            <a:fillRect/>
          </a:stretch>
        </p:blipFill>
        <p:spPr>
          <a:xfrm>
            <a:off y="694861" x="1730398"/>
            <a:ext cy="4477675" cx="6452701"/>
          </a:xfrm>
          <a:prstGeom prst="rect">
            <a:avLst/>
          </a:prstGeom>
        </p:spPr>
      </p:pic>
      <p:sp>
        <p:nvSpPr>
          <p:cNvPr id="77" name="Shape 77"/>
          <p:cNvSpPr txBox="1"/>
          <p:nvPr/>
        </p:nvSpPr>
        <p:spPr>
          <a:xfrm>
            <a:off y="6422400" x="8686800"/>
            <a:ext cy="410400" cx="399900"/>
          </a:xfrm>
          <a:prstGeom prst="rect">
            <a:avLst/>
          </a:prstGeom>
        </p:spPr>
        <p:txBody>
          <a:bodyPr bIns="91425" rIns="91425" lIns="91425" tIns="91425" anchor="t" anchorCtr="0">
            <a:noAutofit/>
          </a:bodyPr>
          <a:lstStyle/>
          <a:p>
            <a:pPr rtl="0" lvl="0">
              <a:spcBef>
                <a:spcPts val="0"/>
              </a:spcBef>
              <a:buNone/>
            </a:pPr>
            <a:r>
              <a:rPr lang="en"/>
              <a:t>5</a:t>
            </a:r>
          </a:p>
        </p:txBody>
      </p:sp>
      <p:sp>
        <p:nvSpPr>
          <p:cNvPr id="78" name="Shape 78"/>
          <p:cNvSpPr/>
          <p:nvPr/>
        </p:nvSpPr>
        <p:spPr>
          <a:xfrm>
            <a:off y="2299050" x="2010100"/>
            <a:ext cy="1890600" cx="2581200"/>
          </a:xfrm>
          <a:prstGeom prst="rect">
            <a:avLst/>
          </a:prstGeom>
          <a:solidFill>
            <a:srgbClr val="FFFFFF"/>
          </a:solidFill>
          <a:ln>
            <a:noFill/>
          </a:ln>
        </p:spPr>
        <p:txBody>
          <a:bodyPr bIns="91425" rIns="91425" lIns="91425" tIns="91425" anchor="ctr" anchorCtr="0">
            <a:noAutofit/>
          </a:bodyPr>
          <a:lstStyle/>
          <a:p>
            <a:pPr rtl="0" lvl="0">
              <a:spcBef>
                <a:spcPts val="0"/>
              </a:spcBef>
              <a:buNone/>
            </a:pPr>
            <a:r>
              <a:t/>
            </a:r>
            <a:endParaRPr/>
          </a:p>
        </p:txBody>
      </p:sp>
      <p:sp>
        <p:nvSpPr>
          <p:cNvPr id="79" name="Shape 79"/>
          <p:cNvSpPr/>
          <p:nvPr/>
        </p:nvSpPr>
        <p:spPr>
          <a:xfrm>
            <a:off y="2142425" x="1831100"/>
            <a:ext cy="1890600" cx="2581200"/>
          </a:xfrm>
          <a:prstGeom prst="rect">
            <a:avLst/>
          </a:prstGeom>
          <a:solidFill>
            <a:srgbClr val="FFFFFF"/>
          </a:solidFill>
          <a:ln>
            <a:noFill/>
          </a:ln>
        </p:spPr>
        <p:txBody>
          <a:bodyPr bIns="91425" rIns="91425" lIns="91425" tIns="91425" anchor="ctr" anchorCtr="0">
            <a:noAutofit/>
          </a:bodyPr>
          <a:lstStyle/>
          <a:p>
            <a:pPr rtl="0" lvl="0">
              <a:spcBef>
                <a:spcPts val="0"/>
              </a:spcBef>
              <a:buNone/>
            </a:pPr>
            <a:r>
              <a:t/>
            </a:r>
            <a:endParaRPr/>
          </a:p>
        </p:txBody>
      </p:sp>
      <p:sp>
        <p:nvSpPr>
          <p:cNvPr id="80" name="Shape 80"/>
          <p:cNvSpPr/>
          <p:nvPr/>
        </p:nvSpPr>
        <p:spPr>
          <a:xfrm>
            <a:off y="1790150" x="4298850"/>
            <a:ext cy="226799" cx="277500"/>
          </a:xfrm>
          <a:prstGeom prst="rect">
            <a:avLst/>
          </a:prstGeom>
          <a:solidFill>
            <a:srgbClr val="FFFFFF"/>
          </a:solidFill>
          <a:ln>
            <a:noFill/>
          </a:ln>
        </p:spPr>
        <p:txBody>
          <a:bodyPr bIns="91425" rIns="91425" lIns="91425" tIns="91425" anchor="ctr" anchorCtr="0">
            <a:noAutofit/>
          </a:bodyPr>
          <a:lstStyle/>
          <a:p>
            <a:pPr rtl="0" lvl="0">
              <a:spcBef>
                <a:spcPts val="0"/>
              </a:spcBef>
              <a:buNone/>
            </a:pPr>
            <a:r>
              <a:t/>
            </a:r>
            <a:endParaRPr/>
          </a:p>
        </p:txBody>
      </p:sp>
      <p:sp>
        <p:nvSpPr>
          <p:cNvPr id="81" name="Shape 81"/>
          <p:cNvSpPr/>
          <p:nvPr/>
        </p:nvSpPr>
        <p:spPr>
          <a:xfrm>
            <a:off y="2820287" x="4298850"/>
            <a:ext cy="226799" cx="277500"/>
          </a:xfrm>
          <a:prstGeom prst="rect">
            <a:avLst/>
          </a:prstGeom>
          <a:solidFill>
            <a:srgbClr val="FFFFFF"/>
          </a:solidFill>
          <a:ln>
            <a:noFill/>
          </a:ln>
        </p:spPr>
        <p:txBody>
          <a:bodyPr bIns="91425" rIns="91425" lIns="91425" tIns="91425" anchor="ctr" anchorCtr="0">
            <a:noAutofit/>
          </a:bodyPr>
          <a:lstStyle/>
          <a:p>
            <a:pPr rtl="0" lvl="0">
              <a:spcBef>
                <a:spcPts val="0"/>
              </a:spcBef>
              <a:buNone/>
            </a:pPr>
            <a:r>
              <a:t/>
            </a:r>
            <a:endParaRPr/>
          </a:p>
        </p:txBody>
      </p:sp>
      <p:sp>
        <p:nvSpPr>
          <p:cNvPr id="82" name="Shape 82"/>
          <p:cNvSpPr/>
          <p:nvPr/>
        </p:nvSpPr>
        <p:spPr>
          <a:xfrm>
            <a:off y="3569925" x="3620325"/>
            <a:ext cy="226799" cx="1056600"/>
          </a:xfrm>
          <a:prstGeom prst="rect">
            <a:avLst/>
          </a:prstGeom>
          <a:solidFill>
            <a:srgbClr val="FFFFFF"/>
          </a:solidFill>
          <a:ln>
            <a:noFill/>
          </a:ln>
        </p:spPr>
        <p:txBody>
          <a:bodyPr bIns="91425" rIns="91425" lIns="91425" tIns="91425" anchor="ctr" anchorCtr="0">
            <a:noAutofit/>
          </a:bodyPr>
          <a:lstStyle/>
          <a:p>
            <a:pPr rtl="0" lvl="0">
              <a:spcBef>
                <a:spcPts val="0"/>
              </a:spcBef>
              <a:buNone/>
            </a:pPr>
            <a:r>
              <a:t/>
            </a:r>
            <a:endParaRPr/>
          </a:p>
        </p:txBody>
      </p:sp>
      <p:sp>
        <p:nvSpPr>
          <p:cNvPr id="83" name="Shape 83"/>
          <p:cNvSpPr txBox="1"/>
          <p:nvPr/>
        </p:nvSpPr>
        <p:spPr>
          <a:xfrm>
            <a:off y="1700500" x="4233275"/>
            <a:ext cy="457200" cx="492300"/>
          </a:xfrm>
          <a:prstGeom prst="rect">
            <a:avLst/>
          </a:prstGeom>
        </p:spPr>
        <p:txBody>
          <a:bodyPr bIns="91425" rIns="91425" lIns="91425" tIns="91425" anchor="t" anchorCtr="0">
            <a:noAutofit/>
          </a:bodyPr>
          <a:lstStyle/>
          <a:p>
            <a:pPr rtl="0" lvl="0">
              <a:spcBef>
                <a:spcPts val="0"/>
              </a:spcBef>
              <a:buNone/>
            </a:pPr>
            <a:r>
              <a:rPr b="1" lang="en"/>
              <a:t>I</a:t>
            </a:r>
            <a:r>
              <a:rPr b="1" baseline="30000" lang="en"/>
              <a:t>2</a:t>
            </a:r>
            <a:r>
              <a:rPr b="1" lang="en"/>
              <a:t>C</a:t>
            </a:r>
          </a:p>
        </p:txBody>
      </p:sp>
      <p:sp>
        <p:nvSpPr>
          <p:cNvPr id="84" name="Shape 84"/>
          <p:cNvSpPr txBox="1"/>
          <p:nvPr/>
        </p:nvSpPr>
        <p:spPr>
          <a:xfrm>
            <a:off y="2763325" x="4233275"/>
            <a:ext cy="457200" cx="492300"/>
          </a:xfrm>
          <a:prstGeom prst="rect">
            <a:avLst/>
          </a:prstGeom>
        </p:spPr>
        <p:txBody>
          <a:bodyPr bIns="91425" rIns="91425" lIns="91425" tIns="91425" anchor="t" anchorCtr="0">
            <a:noAutofit/>
          </a:bodyPr>
          <a:lstStyle/>
          <a:p>
            <a:pPr rtl="0" lvl="0">
              <a:spcBef>
                <a:spcPts val="0"/>
              </a:spcBef>
              <a:buNone/>
            </a:pPr>
            <a:r>
              <a:rPr b="1" lang="en"/>
              <a:t>I</a:t>
            </a:r>
            <a:r>
              <a:rPr b="1" baseline="30000" lang="en"/>
              <a:t>2</a:t>
            </a:r>
            <a:r>
              <a:rPr b="1" lang="en"/>
              <a:t>C</a:t>
            </a:r>
          </a:p>
        </p:txBody>
      </p:sp>
      <p:sp>
        <p:nvSpPr>
          <p:cNvPr id="85" name="Shape 85"/>
          <p:cNvSpPr txBox="1"/>
          <p:nvPr/>
        </p:nvSpPr>
        <p:spPr>
          <a:xfrm>
            <a:off y="3495312" x="3528400"/>
            <a:ext cy="457200" cx="1286700"/>
          </a:xfrm>
          <a:prstGeom prst="rect">
            <a:avLst/>
          </a:prstGeom>
        </p:spPr>
        <p:txBody>
          <a:bodyPr bIns="91425" rIns="91425" lIns="91425" tIns="91425" anchor="t" anchorCtr="0">
            <a:noAutofit/>
          </a:bodyPr>
          <a:lstStyle/>
          <a:p>
            <a:pPr rtl="0" lvl="0">
              <a:spcBef>
                <a:spcPts val="0"/>
              </a:spcBef>
              <a:buNone/>
            </a:pPr>
            <a:r>
              <a:rPr b="1" lang="en"/>
              <a:t>Serial/UART</a:t>
            </a:r>
          </a:p>
        </p:txBody>
      </p:sp>
      <p:sp>
        <p:nvSpPr>
          <p:cNvPr id="86" name="Shape 86"/>
          <p:cNvSpPr/>
          <p:nvPr/>
        </p:nvSpPr>
        <p:spPr>
          <a:xfrm>
            <a:off y="2394150" x="2412825"/>
            <a:ext cy="1890600" cx="2581200"/>
          </a:xfrm>
          <a:prstGeom prst="rect">
            <a:avLst/>
          </a:prstGeom>
          <a:solidFill>
            <a:srgbClr val="FFFFFF"/>
          </a:solidFill>
          <a:ln>
            <a:noFill/>
          </a:ln>
        </p:spPr>
        <p:txBody>
          <a:bodyPr bIns="91425" rIns="91425" lIns="91425" tIns="91425" anchor="ctr" anchorCtr="0">
            <a:noAutofit/>
          </a:bodyPr>
          <a:lstStyle/>
          <a:p>
            <a:pPr rtl="0" lvl="0">
              <a:spcBef>
                <a:spcPts val="0"/>
              </a:spcBef>
              <a:buNone/>
            </a:pPr>
            <a:r>
              <a:t/>
            </a:r>
            <a:endParaRPr/>
          </a:p>
        </p:txBody>
      </p:sp>
      <p:pic>
        <p:nvPicPr>
          <p:cNvPr id="87" name="Shape 87"/>
          <p:cNvPicPr preferRelativeResize="0"/>
          <p:nvPr/>
        </p:nvPicPr>
        <p:blipFill rotWithShape="1">
          <a:blip r:embed="rId4"/>
          <a:srcRect t="10919" b="12399" r="0" l="0"/>
          <a:stretch/>
        </p:blipFill>
        <p:spPr>
          <a:xfrm>
            <a:off y="694843" x="1747151"/>
            <a:ext cy="2147399" cx="2105700"/>
          </a:xfrm>
          <a:prstGeom prst="rect">
            <a:avLst/>
          </a:prstGeom>
        </p:spPr>
      </p:pic>
    </p:spTree>
  </p:cSld>
  <p:clrMapOvr>
    <a:masterClrMapping/>
  </p:clrMapOvr>
  <p:transition spd="slow">
    <p:cut/>
  </p:transition>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44" name="Shape 544"/>
        <p:cNvGrpSpPr/>
        <p:nvPr/>
      </p:nvGrpSpPr>
      <p:grpSpPr>
        <a:xfrm>
          <a:off y="0" x="0"/>
          <a:ext cy="0" cx="0"/>
          <a:chOff y="0" x="0"/>
          <a:chExt cy="0" cx="0"/>
        </a:xfrm>
      </p:grpSpPr>
      <p:sp>
        <p:nvSpPr>
          <p:cNvPr id="545" name="Shape 545"/>
          <p:cNvSpPr txBox="1"/>
          <p:nvPr>
            <p:ph type="title"/>
          </p:nvPr>
        </p:nvSpPr>
        <p:spPr>
          <a:xfrm>
            <a:off y="274637" x="457200"/>
            <a:ext cy="1143299" cx="8229600"/>
          </a:xfrm>
          <a:prstGeom prst="rect">
            <a:avLst/>
          </a:prstGeom>
        </p:spPr>
        <p:txBody>
          <a:bodyPr bIns="91425" rIns="91425" lIns="91425" tIns="91425" anchor="ctr" anchorCtr="0">
            <a:noAutofit/>
          </a:bodyPr>
          <a:lstStyle/>
          <a:p>
            <a:pPr>
              <a:spcBef>
                <a:spcPts val="0"/>
              </a:spcBef>
              <a:buNone/>
            </a:pPr>
            <a:r>
              <a:rPr lang="en"/>
              <a:t>Differential GPS Coverage</a:t>
            </a:r>
          </a:p>
        </p:txBody>
      </p:sp>
      <p:pic>
        <p:nvPicPr>
          <p:cNvPr id="546" name="Shape 546"/>
          <p:cNvPicPr preferRelativeResize="0"/>
          <p:nvPr/>
        </p:nvPicPr>
        <p:blipFill>
          <a:blip r:embed="rId3"/>
          <a:stretch>
            <a:fillRect/>
          </a:stretch>
        </p:blipFill>
        <p:spPr>
          <a:xfrm>
            <a:off y="1573000" x="1269999"/>
            <a:ext cy="5038127" cx="6717509"/>
          </a:xfrm>
          <a:prstGeom prst="rect">
            <a:avLst/>
          </a:prstGeom>
          <a:noFill/>
          <a:ln>
            <a:noFill/>
          </a:ln>
        </p:spPr>
      </p:pic>
      <p:sp>
        <p:nvSpPr>
          <p:cNvPr id="547" name="Shape 547"/>
          <p:cNvSpPr txBox="1"/>
          <p:nvPr/>
        </p:nvSpPr>
        <p:spPr>
          <a:xfrm>
            <a:off y="6422400" x="8686800"/>
            <a:ext cy="410400" cx="399900"/>
          </a:xfrm>
          <a:prstGeom prst="rect">
            <a:avLst/>
          </a:prstGeom>
        </p:spPr>
        <p:txBody>
          <a:bodyPr bIns="91425" rIns="91425" lIns="91425" tIns="91425" anchor="t" anchorCtr="0">
            <a:noAutofit/>
          </a:bodyPr>
          <a:lstStyle/>
          <a:p>
            <a:pPr rtl="0" lvl="0">
              <a:spcBef>
                <a:spcPts val="0"/>
              </a:spcBef>
              <a:buNone/>
            </a:pPr>
            <a:r>
              <a:rPr lang="en"/>
              <a:t>q8</a:t>
            </a:r>
          </a:p>
        </p:txBody>
      </p:sp>
      <p:sp>
        <p:nvSpPr>
          <p:cNvPr id="548" name="Shape 548"/>
          <p:cNvSpPr txBox="1"/>
          <p:nvPr/>
        </p:nvSpPr>
        <p:spPr>
          <a:xfrm>
            <a:off y="6469732" x="4790096"/>
            <a:ext cy="398699" cx="3896700"/>
          </a:xfrm>
          <a:prstGeom prst="rect">
            <a:avLst/>
          </a:prstGeom>
        </p:spPr>
        <p:txBody>
          <a:bodyPr bIns="91425" rIns="91425" lIns="91425" tIns="91425" anchor="t" anchorCtr="0">
            <a:noAutofit/>
          </a:bodyPr>
          <a:lstStyle/>
          <a:p>
            <a:pPr>
              <a:spcBef>
                <a:spcPts val="0"/>
              </a:spcBef>
              <a:buNone/>
            </a:pPr>
            <a:r>
              <a:rPr sz="1100" lang="en" i="1"/>
              <a:t>Source: United States Coast Guard Navigation Center</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1" name="Shape 91"/>
        <p:cNvGrpSpPr/>
        <p:nvPr/>
      </p:nvGrpSpPr>
      <p:grpSpPr>
        <a:xfrm>
          <a:off y="0" x="0"/>
          <a:ext cy="0" cx="0"/>
          <a:chOff y="0" x="0"/>
          <a:chExt cy="0" cx="0"/>
        </a:xfrm>
      </p:grpSpPr>
      <p:sp>
        <p:nvSpPr>
          <p:cNvPr id="92" name="Shape 92"/>
          <p:cNvSpPr/>
          <p:nvPr/>
        </p:nvSpPr>
        <p:spPr>
          <a:xfrm>
            <a:off y="694787" x="960900"/>
            <a:ext cy="4477799" cx="2581200"/>
          </a:xfrm>
          <a:prstGeom prst="rect">
            <a:avLst/>
          </a:prstGeom>
          <a:solidFill>
            <a:srgbClr val="FFFFFF"/>
          </a:solidFill>
          <a:ln>
            <a:noFill/>
          </a:ln>
        </p:spPr>
        <p:txBody>
          <a:bodyPr bIns="91425" rIns="91425" lIns="91425" tIns="91425" anchor="ctr" anchorCtr="0">
            <a:noAutofit/>
          </a:bodyPr>
          <a:lstStyle/>
          <a:p>
            <a:pPr rtl="0" lvl="0">
              <a:spcBef>
                <a:spcPts val="0"/>
              </a:spcBef>
              <a:buNone/>
            </a:pPr>
            <a:r>
              <a:t/>
            </a:r>
            <a:endParaRPr/>
          </a:p>
        </p:txBody>
      </p:sp>
      <p:sp>
        <p:nvSpPr>
          <p:cNvPr id="93" name="Shape 93"/>
          <p:cNvSpPr txBox="1"/>
          <p:nvPr>
            <p:ph idx="1" type="body"/>
          </p:nvPr>
        </p:nvSpPr>
        <p:spPr>
          <a:xfrm>
            <a:off y="5895635" x="457200"/>
            <a:ext cy="673500" cx="8229600"/>
          </a:xfrm>
          <a:prstGeom prst="rect">
            <a:avLst/>
          </a:prstGeom>
        </p:spPr>
        <p:txBody>
          <a:bodyPr bIns="91425" rIns="91425" lIns="91425" tIns="91425" anchor="ctr" anchorCtr="0">
            <a:noAutofit/>
          </a:bodyPr>
          <a:lstStyle/>
          <a:p>
            <a:pPr rtl="0" lvl="0">
              <a:spcBef>
                <a:spcPts val="0"/>
              </a:spcBef>
              <a:buNone/>
            </a:pPr>
            <a:r>
              <a:rPr sz="3000" lang="en" i="0"/>
              <a:t>System Hardware Block Diagram</a:t>
            </a:r>
          </a:p>
        </p:txBody>
      </p:sp>
      <p:pic>
        <p:nvPicPr>
          <p:cNvPr id="94" name="Shape 94"/>
          <p:cNvPicPr preferRelativeResize="0"/>
          <p:nvPr/>
        </p:nvPicPr>
        <p:blipFill>
          <a:blip r:embed="rId3"/>
          <a:stretch>
            <a:fillRect/>
          </a:stretch>
        </p:blipFill>
        <p:spPr>
          <a:xfrm>
            <a:off y="694861" x="1730398"/>
            <a:ext cy="4477675" cx="6452701"/>
          </a:xfrm>
          <a:prstGeom prst="rect">
            <a:avLst/>
          </a:prstGeom>
        </p:spPr>
      </p:pic>
      <p:sp>
        <p:nvSpPr>
          <p:cNvPr id="95" name="Shape 95"/>
          <p:cNvSpPr txBox="1"/>
          <p:nvPr/>
        </p:nvSpPr>
        <p:spPr>
          <a:xfrm>
            <a:off y="6422400" x="8686800"/>
            <a:ext cy="410400" cx="399900"/>
          </a:xfrm>
          <a:prstGeom prst="rect">
            <a:avLst/>
          </a:prstGeom>
        </p:spPr>
        <p:txBody>
          <a:bodyPr bIns="91425" rIns="91425" lIns="91425" tIns="91425" anchor="t" anchorCtr="0">
            <a:noAutofit/>
          </a:bodyPr>
          <a:lstStyle/>
          <a:p>
            <a:pPr rtl="0" lvl="0">
              <a:spcBef>
                <a:spcPts val="0"/>
              </a:spcBef>
              <a:buNone/>
            </a:pPr>
            <a:r>
              <a:rPr lang="en"/>
              <a:t>6</a:t>
            </a:r>
          </a:p>
        </p:txBody>
      </p:sp>
      <p:sp>
        <p:nvSpPr>
          <p:cNvPr id="96" name="Shape 96"/>
          <p:cNvSpPr/>
          <p:nvPr/>
        </p:nvSpPr>
        <p:spPr>
          <a:xfrm>
            <a:off y="1941050" x="1730400"/>
            <a:ext cy="1085099" cx="2581200"/>
          </a:xfrm>
          <a:prstGeom prst="rect">
            <a:avLst/>
          </a:prstGeom>
          <a:solidFill>
            <a:srgbClr val="FFFFFF"/>
          </a:solidFill>
          <a:ln>
            <a:noFill/>
          </a:ln>
        </p:spPr>
        <p:txBody>
          <a:bodyPr bIns="91425" rIns="91425" lIns="91425" tIns="91425" anchor="ctr" anchorCtr="0">
            <a:noAutofit/>
          </a:bodyPr>
          <a:lstStyle/>
          <a:p>
            <a:pPr rtl="0" lvl="0">
              <a:spcBef>
                <a:spcPts val="0"/>
              </a:spcBef>
              <a:buNone/>
            </a:pPr>
            <a:r>
              <a:t/>
            </a:r>
            <a:endParaRPr/>
          </a:p>
        </p:txBody>
      </p:sp>
      <p:sp>
        <p:nvSpPr>
          <p:cNvPr id="97" name="Shape 97"/>
          <p:cNvSpPr txBox="1"/>
          <p:nvPr/>
        </p:nvSpPr>
        <p:spPr>
          <a:xfrm>
            <a:off y="1700500" x="4233275"/>
            <a:ext cy="457200" cx="492300"/>
          </a:xfrm>
          <a:prstGeom prst="rect">
            <a:avLst/>
          </a:prstGeom>
        </p:spPr>
        <p:txBody>
          <a:bodyPr bIns="91425" rIns="91425" lIns="91425" tIns="91425" anchor="t" anchorCtr="0">
            <a:noAutofit/>
          </a:bodyPr>
          <a:lstStyle/>
          <a:p>
            <a:pPr rtl="0" lvl="0">
              <a:spcBef>
                <a:spcPts val="0"/>
              </a:spcBef>
              <a:buNone/>
            </a:pPr>
            <a:r>
              <a:rPr b="1" lang="en"/>
              <a:t>I</a:t>
            </a:r>
            <a:r>
              <a:rPr b="1" baseline="30000" lang="en"/>
              <a:t>2</a:t>
            </a:r>
            <a:r>
              <a:rPr b="1" lang="en"/>
              <a:t>C</a:t>
            </a:r>
          </a:p>
        </p:txBody>
      </p:sp>
      <p:sp>
        <p:nvSpPr>
          <p:cNvPr id="98" name="Shape 98"/>
          <p:cNvSpPr/>
          <p:nvPr/>
        </p:nvSpPr>
        <p:spPr>
          <a:xfrm>
            <a:off y="1790150" x="4298850"/>
            <a:ext cy="226799" cx="277500"/>
          </a:xfrm>
          <a:prstGeom prst="rect">
            <a:avLst/>
          </a:prstGeom>
          <a:solidFill>
            <a:srgbClr val="FFFFFF"/>
          </a:solidFill>
          <a:ln>
            <a:noFill/>
          </a:ln>
        </p:spPr>
        <p:txBody>
          <a:bodyPr bIns="91425" rIns="91425" lIns="91425" tIns="91425" anchor="ctr" anchorCtr="0">
            <a:noAutofit/>
          </a:bodyPr>
          <a:lstStyle/>
          <a:p>
            <a:pPr rtl="0" lvl="0">
              <a:spcBef>
                <a:spcPts val="0"/>
              </a:spcBef>
              <a:buNone/>
            </a:pPr>
            <a:r>
              <a:t/>
            </a:r>
            <a:endParaRPr/>
          </a:p>
        </p:txBody>
      </p:sp>
      <p:sp>
        <p:nvSpPr>
          <p:cNvPr id="99" name="Shape 99"/>
          <p:cNvSpPr/>
          <p:nvPr/>
        </p:nvSpPr>
        <p:spPr>
          <a:xfrm>
            <a:off y="2820287" x="4298850"/>
            <a:ext cy="226799" cx="277500"/>
          </a:xfrm>
          <a:prstGeom prst="rect">
            <a:avLst/>
          </a:prstGeom>
          <a:solidFill>
            <a:srgbClr val="FFFFFF"/>
          </a:solidFill>
          <a:ln>
            <a:noFill/>
          </a:ln>
        </p:spPr>
        <p:txBody>
          <a:bodyPr bIns="91425" rIns="91425" lIns="91425" tIns="91425" anchor="ctr" anchorCtr="0">
            <a:noAutofit/>
          </a:bodyPr>
          <a:lstStyle/>
          <a:p>
            <a:pPr rtl="0" lvl="0">
              <a:spcBef>
                <a:spcPts val="0"/>
              </a:spcBef>
              <a:buNone/>
            </a:pPr>
            <a:r>
              <a:t/>
            </a:r>
            <a:endParaRPr/>
          </a:p>
        </p:txBody>
      </p:sp>
      <p:sp>
        <p:nvSpPr>
          <p:cNvPr id="100" name="Shape 100"/>
          <p:cNvSpPr/>
          <p:nvPr/>
        </p:nvSpPr>
        <p:spPr>
          <a:xfrm>
            <a:off y="3569925" x="3620325"/>
            <a:ext cy="226799" cx="1056600"/>
          </a:xfrm>
          <a:prstGeom prst="rect">
            <a:avLst/>
          </a:prstGeom>
          <a:solidFill>
            <a:srgbClr val="FFFFFF"/>
          </a:solidFill>
          <a:ln>
            <a:noFill/>
          </a:ln>
        </p:spPr>
        <p:txBody>
          <a:bodyPr bIns="91425" rIns="91425" lIns="91425" tIns="91425" anchor="ctr" anchorCtr="0">
            <a:noAutofit/>
          </a:bodyPr>
          <a:lstStyle/>
          <a:p>
            <a:pPr rtl="0" lvl="0">
              <a:spcBef>
                <a:spcPts val="0"/>
              </a:spcBef>
              <a:buNone/>
            </a:pPr>
            <a:r>
              <a:t/>
            </a:r>
            <a:endParaRPr/>
          </a:p>
        </p:txBody>
      </p:sp>
      <p:sp>
        <p:nvSpPr>
          <p:cNvPr id="101" name="Shape 101"/>
          <p:cNvSpPr txBox="1"/>
          <p:nvPr/>
        </p:nvSpPr>
        <p:spPr>
          <a:xfrm>
            <a:off y="2763325" x="4233275"/>
            <a:ext cy="457200" cx="492300"/>
          </a:xfrm>
          <a:prstGeom prst="rect">
            <a:avLst/>
          </a:prstGeom>
        </p:spPr>
        <p:txBody>
          <a:bodyPr bIns="91425" rIns="91425" lIns="91425" tIns="91425" anchor="t" anchorCtr="0">
            <a:noAutofit/>
          </a:bodyPr>
          <a:lstStyle/>
          <a:p>
            <a:pPr rtl="0" lvl="0">
              <a:spcBef>
                <a:spcPts val="0"/>
              </a:spcBef>
              <a:buNone/>
            </a:pPr>
            <a:r>
              <a:rPr b="1" lang="en"/>
              <a:t>I</a:t>
            </a:r>
            <a:r>
              <a:rPr b="1" baseline="30000" lang="en"/>
              <a:t>2</a:t>
            </a:r>
            <a:r>
              <a:rPr b="1" lang="en"/>
              <a:t>C</a:t>
            </a:r>
          </a:p>
        </p:txBody>
      </p:sp>
      <p:sp>
        <p:nvSpPr>
          <p:cNvPr id="102" name="Shape 102"/>
          <p:cNvSpPr txBox="1"/>
          <p:nvPr/>
        </p:nvSpPr>
        <p:spPr>
          <a:xfrm>
            <a:off y="3495312" x="3528400"/>
            <a:ext cy="457200" cx="1286700"/>
          </a:xfrm>
          <a:prstGeom prst="rect">
            <a:avLst/>
          </a:prstGeom>
        </p:spPr>
        <p:txBody>
          <a:bodyPr bIns="91425" rIns="91425" lIns="91425" tIns="91425" anchor="t" anchorCtr="0">
            <a:noAutofit/>
          </a:bodyPr>
          <a:lstStyle/>
          <a:p>
            <a:pPr rtl="0" lvl="0">
              <a:spcBef>
                <a:spcPts val="0"/>
              </a:spcBef>
              <a:buNone/>
            </a:pPr>
            <a:r>
              <a:rPr b="1" lang="en"/>
              <a:t>Serial/UART</a:t>
            </a:r>
          </a:p>
        </p:txBody>
      </p:sp>
      <p:sp>
        <p:nvSpPr>
          <p:cNvPr id="103" name="Shape 103"/>
          <p:cNvSpPr/>
          <p:nvPr/>
        </p:nvSpPr>
        <p:spPr>
          <a:xfrm>
            <a:off y="1146725" x="1671325"/>
            <a:ext cy="1085099" cx="3093600"/>
          </a:xfrm>
          <a:prstGeom prst="rect">
            <a:avLst/>
          </a:prstGeom>
          <a:solidFill>
            <a:srgbClr val="FFFFFF"/>
          </a:solidFill>
          <a:ln>
            <a:noFill/>
          </a:ln>
        </p:spPr>
        <p:txBody>
          <a:bodyPr bIns="91425" rIns="91425" lIns="91425" tIns="91425" anchor="ctr" anchorCtr="0">
            <a:noAutofit/>
          </a:bodyPr>
          <a:lstStyle/>
          <a:p>
            <a:pPr>
              <a:spcBef>
                <a:spcPts val="0"/>
              </a:spcBef>
              <a:buNone/>
            </a:pPr>
            <a:r>
              <a:t/>
            </a:r>
            <a:endParaRPr/>
          </a:p>
        </p:txBody>
      </p:sp>
      <p:sp>
        <p:nvSpPr>
          <p:cNvPr id="104" name="Shape 104"/>
          <p:cNvSpPr/>
          <p:nvPr/>
        </p:nvSpPr>
        <p:spPr>
          <a:xfrm>
            <a:off y="3521175" x="2412825"/>
            <a:ext cy="1085099" cx="2581200"/>
          </a:xfrm>
          <a:prstGeom prst="rect">
            <a:avLst/>
          </a:prstGeom>
          <a:solidFill>
            <a:srgbClr val="FFFFFF"/>
          </a:solidFill>
          <a:ln>
            <a:noFill/>
          </a:ln>
        </p:spPr>
        <p:txBody>
          <a:bodyPr bIns="91425" rIns="91425" lIns="91425" tIns="91425" anchor="ctr" anchorCtr="0">
            <a:noAutofit/>
          </a:bodyPr>
          <a:lstStyle/>
          <a:p>
            <a:pPr rtl="0" lvl="0">
              <a:spcBef>
                <a:spcPts val="0"/>
              </a:spcBef>
              <a:buNone/>
            </a:pPr>
            <a:r>
              <a:t/>
            </a:r>
            <a:endParaRPr/>
          </a:p>
        </p:txBody>
      </p:sp>
      <p:pic>
        <p:nvPicPr>
          <p:cNvPr id="105" name="Shape 105"/>
          <p:cNvPicPr preferRelativeResize="0"/>
          <p:nvPr/>
        </p:nvPicPr>
        <p:blipFill rotWithShape="1">
          <a:blip r:embed="rId4"/>
          <a:srcRect t="21774" b="16470" r="24235" l="23577"/>
          <a:stretch/>
        </p:blipFill>
        <p:spPr>
          <a:xfrm>
            <a:off y="2161076" x="1044037"/>
            <a:ext cy="2047500" cx="2204100"/>
          </a:xfrm>
          <a:prstGeom prst="rect">
            <a:avLst/>
          </a:prstGeom>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9" name="Shape 109"/>
        <p:cNvGrpSpPr/>
        <p:nvPr/>
      </p:nvGrpSpPr>
      <p:grpSpPr>
        <a:xfrm>
          <a:off y="0" x="0"/>
          <a:ext cy="0" cx="0"/>
          <a:chOff y="0" x="0"/>
          <a:chExt cy="0" cx="0"/>
        </a:xfrm>
      </p:grpSpPr>
      <p:sp>
        <p:nvSpPr>
          <p:cNvPr id="110" name="Shape 110"/>
          <p:cNvSpPr/>
          <p:nvPr/>
        </p:nvSpPr>
        <p:spPr>
          <a:xfrm>
            <a:off y="694787" x="960900"/>
            <a:ext cy="4477799" cx="2581200"/>
          </a:xfrm>
          <a:prstGeom prst="rect">
            <a:avLst/>
          </a:prstGeom>
          <a:solidFill>
            <a:srgbClr val="FFFFFF"/>
          </a:solidFill>
          <a:ln>
            <a:noFill/>
          </a:ln>
        </p:spPr>
        <p:txBody>
          <a:bodyPr bIns="91425" rIns="91425" lIns="91425" tIns="91425" anchor="ctr" anchorCtr="0">
            <a:noAutofit/>
          </a:bodyPr>
          <a:lstStyle/>
          <a:p>
            <a:pPr rtl="0" lvl="0">
              <a:spcBef>
                <a:spcPts val="0"/>
              </a:spcBef>
              <a:buNone/>
            </a:pPr>
            <a:r>
              <a:t/>
            </a:r>
            <a:endParaRPr/>
          </a:p>
        </p:txBody>
      </p:sp>
      <p:sp>
        <p:nvSpPr>
          <p:cNvPr id="111" name="Shape 111"/>
          <p:cNvSpPr txBox="1"/>
          <p:nvPr>
            <p:ph idx="1" type="body"/>
          </p:nvPr>
        </p:nvSpPr>
        <p:spPr>
          <a:xfrm>
            <a:off y="5895635" x="457200"/>
            <a:ext cy="673500" cx="8229600"/>
          </a:xfrm>
          <a:prstGeom prst="rect">
            <a:avLst/>
          </a:prstGeom>
        </p:spPr>
        <p:txBody>
          <a:bodyPr bIns="91425" rIns="91425" lIns="91425" tIns="91425" anchor="ctr" anchorCtr="0">
            <a:noAutofit/>
          </a:bodyPr>
          <a:lstStyle/>
          <a:p>
            <a:pPr rtl="0" lvl="0">
              <a:spcBef>
                <a:spcPts val="0"/>
              </a:spcBef>
              <a:buNone/>
            </a:pPr>
            <a:r>
              <a:rPr sz="3000" lang="en" i="0"/>
              <a:t>System Hardware Block Diagram</a:t>
            </a:r>
          </a:p>
        </p:txBody>
      </p:sp>
      <p:pic>
        <p:nvPicPr>
          <p:cNvPr id="112" name="Shape 112"/>
          <p:cNvPicPr preferRelativeResize="0"/>
          <p:nvPr/>
        </p:nvPicPr>
        <p:blipFill>
          <a:blip r:embed="rId3"/>
          <a:stretch>
            <a:fillRect/>
          </a:stretch>
        </p:blipFill>
        <p:spPr>
          <a:xfrm>
            <a:off y="694861" x="1730398"/>
            <a:ext cy="4477675" cx="6452701"/>
          </a:xfrm>
          <a:prstGeom prst="rect">
            <a:avLst/>
          </a:prstGeom>
        </p:spPr>
      </p:pic>
      <p:sp>
        <p:nvSpPr>
          <p:cNvPr id="113" name="Shape 113"/>
          <p:cNvSpPr txBox="1"/>
          <p:nvPr/>
        </p:nvSpPr>
        <p:spPr>
          <a:xfrm>
            <a:off y="6422400" x="8686800"/>
            <a:ext cy="410400" cx="399900"/>
          </a:xfrm>
          <a:prstGeom prst="rect">
            <a:avLst/>
          </a:prstGeom>
        </p:spPr>
        <p:txBody>
          <a:bodyPr bIns="91425" rIns="91425" lIns="91425" tIns="91425" anchor="t" anchorCtr="0">
            <a:noAutofit/>
          </a:bodyPr>
          <a:lstStyle/>
          <a:p>
            <a:pPr rtl="0" lvl="0">
              <a:spcBef>
                <a:spcPts val="0"/>
              </a:spcBef>
              <a:buNone/>
            </a:pPr>
            <a:r>
              <a:rPr lang="en"/>
              <a:t>7</a:t>
            </a:r>
          </a:p>
        </p:txBody>
      </p:sp>
      <p:sp>
        <p:nvSpPr>
          <p:cNvPr id="114" name="Shape 114"/>
          <p:cNvSpPr txBox="1"/>
          <p:nvPr/>
        </p:nvSpPr>
        <p:spPr>
          <a:xfrm>
            <a:off y="1700500" x="4233275"/>
            <a:ext cy="457200" cx="492300"/>
          </a:xfrm>
          <a:prstGeom prst="rect">
            <a:avLst/>
          </a:prstGeom>
        </p:spPr>
        <p:txBody>
          <a:bodyPr bIns="91425" rIns="91425" lIns="91425" tIns="91425" anchor="t" anchorCtr="0">
            <a:noAutofit/>
          </a:bodyPr>
          <a:lstStyle/>
          <a:p>
            <a:pPr rtl="0" lvl="0">
              <a:spcBef>
                <a:spcPts val="0"/>
              </a:spcBef>
              <a:buNone/>
            </a:pPr>
            <a:r>
              <a:rPr b="1" lang="en"/>
              <a:t>I</a:t>
            </a:r>
            <a:r>
              <a:rPr b="1" baseline="30000" lang="en"/>
              <a:t>2</a:t>
            </a:r>
            <a:r>
              <a:rPr b="1" lang="en"/>
              <a:t>C</a:t>
            </a:r>
          </a:p>
        </p:txBody>
      </p:sp>
      <p:sp>
        <p:nvSpPr>
          <p:cNvPr id="115" name="Shape 115"/>
          <p:cNvSpPr txBox="1"/>
          <p:nvPr/>
        </p:nvSpPr>
        <p:spPr>
          <a:xfrm>
            <a:off y="2763325" x="4233275"/>
            <a:ext cy="457200" cx="492300"/>
          </a:xfrm>
          <a:prstGeom prst="rect">
            <a:avLst/>
          </a:prstGeom>
        </p:spPr>
        <p:txBody>
          <a:bodyPr bIns="91425" rIns="91425" lIns="91425" tIns="91425" anchor="t" anchorCtr="0">
            <a:noAutofit/>
          </a:bodyPr>
          <a:lstStyle/>
          <a:p>
            <a:pPr rtl="0" lvl="0">
              <a:spcBef>
                <a:spcPts val="0"/>
              </a:spcBef>
              <a:buNone/>
            </a:pPr>
            <a:r>
              <a:rPr b="1" lang="en"/>
              <a:t>I</a:t>
            </a:r>
            <a:r>
              <a:rPr b="1" baseline="30000" lang="en"/>
              <a:t>2</a:t>
            </a:r>
            <a:r>
              <a:rPr b="1" lang="en"/>
              <a:t>C</a:t>
            </a:r>
          </a:p>
        </p:txBody>
      </p:sp>
      <p:sp>
        <p:nvSpPr>
          <p:cNvPr id="116" name="Shape 116"/>
          <p:cNvSpPr/>
          <p:nvPr/>
        </p:nvSpPr>
        <p:spPr>
          <a:xfrm>
            <a:off y="1790150" x="4298850"/>
            <a:ext cy="226799" cx="277500"/>
          </a:xfrm>
          <a:prstGeom prst="rect">
            <a:avLst/>
          </a:prstGeom>
          <a:solidFill>
            <a:srgbClr val="FFFFFF"/>
          </a:solidFill>
          <a:ln>
            <a:noFill/>
          </a:ln>
        </p:spPr>
        <p:txBody>
          <a:bodyPr bIns="91425" rIns="91425" lIns="91425" tIns="91425" anchor="ctr" anchorCtr="0">
            <a:noAutofit/>
          </a:bodyPr>
          <a:lstStyle/>
          <a:p>
            <a:pPr rtl="0" lvl="0">
              <a:spcBef>
                <a:spcPts val="0"/>
              </a:spcBef>
              <a:buNone/>
            </a:pPr>
            <a:r>
              <a:t/>
            </a:r>
            <a:endParaRPr/>
          </a:p>
        </p:txBody>
      </p:sp>
      <p:sp>
        <p:nvSpPr>
          <p:cNvPr id="117" name="Shape 117"/>
          <p:cNvSpPr/>
          <p:nvPr/>
        </p:nvSpPr>
        <p:spPr>
          <a:xfrm>
            <a:off y="2820287" x="4298850"/>
            <a:ext cy="226799" cx="277500"/>
          </a:xfrm>
          <a:prstGeom prst="rect">
            <a:avLst/>
          </a:prstGeom>
          <a:solidFill>
            <a:srgbClr val="FFFFFF"/>
          </a:solidFill>
          <a:ln>
            <a:noFill/>
          </a:ln>
        </p:spPr>
        <p:txBody>
          <a:bodyPr bIns="91425" rIns="91425" lIns="91425" tIns="91425" anchor="ctr" anchorCtr="0">
            <a:noAutofit/>
          </a:bodyPr>
          <a:lstStyle/>
          <a:p>
            <a:pPr rtl="0" lvl="0">
              <a:spcBef>
                <a:spcPts val="0"/>
              </a:spcBef>
              <a:buNone/>
            </a:pPr>
            <a:r>
              <a:t/>
            </a:r>
            <a:endParaRPr/>
          </a:p>
        </p:txBody>
      </p:sp>
      <p:sp>
        <p:nvSpPr>
          <p:cNvPr id="118" name="Shape 118"/>
          <p:cNvSpPr/>
          <p:nvPr/>
        </p:nvSpPr>
        <p:spPr>
          <a:xfrm>
            <a:off y="3569925" x="3620325"/>
            <a:ext cy="226799" cx="1056600"/>
          </a:xfrm>
          <a:prstGeom prst="rect">
            <a:avLst/>
          </a:prstGeom>
          <a:solidFill>
            <a:srgbClr val="FFFFFF"/>
          </a:solidFill>
          <a:ln>
            <a:noFill/>
          </a:ln>
        </p:spPr>
        <p:txBody>
          <a:bodyPr bIns="91425" rIns="91425" lIns="91425" tIns="91425" anchor="ctr" anchorCtr="0">
            <a:noAutofit/>
          </a:bodyPr>
          <a:lstStyle/>
          <a:p>
            <a:pPr rtl="0" lvl="0">
              <a:spcBef>
                <a:spcPts val="0"/>
              </a:spcBef>
              <a:buNone/>
            </a:pPr>
            <a:r>
              <a:t/>
            </a:r>
            <a:endParaRPr/>
          </a:p>
        </p:txBody>
      </p:sp>
      <p:sp>
        <p:nvSpPr>
          <p:cNvPr id="119" name="Shape 119"/>
          <p:cNvSpPr txBox="1"/>
          <p:nvPr/>
        </p:nvSpPr>
        <p:spPr>
          <a:xfrm>
            <a:off y="3495312" x="3528400"/>
            <a:ext cy="457200" cx="1286700"/>
          </a:xfrm>
          <a:prstGeom prst="rect">
            <a:avLst/>
          </a:prstGeom>
        </p:spPr>
        <p:txBody>
          <a:bodyPr bIns="91425" rIns="91425" lIns="91425" tIns="91425" anchor="t" anchorCtr="0">
            <a:noAutofit/>
          </a:bodyPr>
          <a:lstStyle/>
          <a:p>
            <a:pPr rtl="0" lvl="0">
              <a:spcBef>
                <a:spcPts val="0"/>
              </a:spcBef>
              <a:buNone/>
            </a:pPr>
            <a:r>
              <a:rPr b="1" lang="en"/>
              <a:t>Serial/UART</a:t>
            </a:r>
          </a:p>
        </p:txBody>
      </p:sp>
      <p:sp>
        <p:nvSpPr>
          <p:cNvPr id="120" name="Shape 120"/>
          <p:cNvSpPr/>
          <p:nvPr/>
        </p:nvSpPr>
        <p:spPr>
          <a:xfrm>
            <a:off y="1146725" x="1660125"/>
            <a:ext cy="2163000" cx="3337799"/>
          </a:xfrm>
          <a:prstGeom prst="rect">
            <a:avLst/>
          </a:prstGeom>
          <a:solidFill>
            <a:srgbClr val="FFFFFF"/>
          </a:solidFill>
          <a:ln>
            <a:noFill/>
          </a:ln>
        </p:spPr>
        <p:txBody>
          <a:bodyPr bIns="91425" rIns="91425" lIns="91425" tIns="91425" anchor="ctr" anchorCtr="0">
            <a:noAutofit/>
          </a:bodyPr>
          <a:lstStyle/>
          <a:p>
            <a:pPr rtl="0" lvl="0">
              <a:spcBef>
                <a:spcPts val="0"/>
              </a:spcBef>
              <a:buNone/>
            </a:pPr>
            <a:r>
              <a:t/>
            </a:r>
            <a:endParaRPr/>
          </a:p>
        </p:txBody>
      </p:sp>
      <p:pic>
        <p:nvPicPr>
          <p:cNvPr id="121" name="Shape 121"/>
          <p:cNvPicPr preferRelativeResize="0"/>
          <p:nvPr/>
        </p:nvPicPr>
        <p:blipFill>
          <a:blip r:embed="rId4"/>
          <a:stretch>
            <a:fillRect/>
          </a:stretch>
        </p:blipFill>
        <p:spPr>
          <a:xfrm>
            <a:off y="2893900" x="972087"/>
            <a:ext cy="2278624" cx="2278624"/>
          </a:xfrm>
          <a:prstGeom prst="rect">
            <a:avLst/>
          </a:prstGeom>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5" name="Shape 125"/>
        <p:cNvGrpSpPr/>
        <p:nvPr/>
      </p:nvGrpSpPr>
      <p:grpSpPr>
        <a:xfrm>
          <a:off y="0" x="0"/>
          <a:ext cy="0" cx="0"/>
          <a:chOff y="0" x="0"/>
          <a:chExt cy="0" cx="0"/>
        </a:xfrm>
      </p:grpSpPr>
      <p:sp>
        <p:nvSpPr>
          <p:cNvPr id="126" name="Shape 126"/>
          <p:cNvSpPr/>
          <p:nvPr/>
        </p:nvSpPr>
        <p:spPr>
          <a:xfrm>
            <a:off y="694787" x="960900"/>
            <a:ext cy="4477799" cx="2581200"/>
          </a:xfrm>
          <a:prstGeom prst="rect">
            <a:avLst/>
          </a:prstGeom>
          <a:solidFill>
            <a:srgbClr val="FFFFFF"/>
          </a:solidFill>
          <a:ln>
            <a:noFill/>
          </a:ln>
        </p:spPr>
        <p:txBody>
          <a:bodyPr bIns="91425" rIns="91425" lIns="91425" tIns="91425" anchor="ctr" anchorCtr="0">
            <a:noAutofit/>
          </a:bodyPr>
          <a:lstStyle/>
          <a:p>
            <a:pPr rtl="0" lvl="0">
              <a:spcBef>
                <a:spcPts val="0"/>
              </a:spcBef>
              <a:buNone/>
            </a:pPr>
            <a:r>
              <a:t/>
            </a:r>
            <a:endParaRPr/>
          </a:p>
        </p:txBody>
      </p:sp>
      <p:sp>
        <p:nvSpPr>
          <p:cNvPr id="127" name="Shape 127"/>
          <p:cNvSpPr txBox="1"/>
          <p:nvPr>
            <p:ph idx="1" type="body"/>
          </p:nvPr>
        </p:nvSpPr>
        <p:spPr>
          <a:xfrm>
            <a:off y="5895635" x="457200"/>
            <a:ext cy="673500" cx="8229600"/>
          </a:xfrm>
          <a:prstGeom prst="rect">
            <a:avLst/>
          </a:prstGeom>
        </p:spPr>
        <p:txBody>
          <a:bodyPr bIns="91425" rIns="91425" lIns="91425" tIns="91425" anchor="ctr" anchorCtr="0">
            <a:noAutofit/>
          </a:bodyPr>
          <a:lstStyle/>
          <a:p>
            <a:pPr rtl="0" lvl="0">
              <a:spcBef>
                <a:spcPts val="0"/>
              </a:spcBef>
              <a:buNone/>
            </a:pPr>
            <a:r>
              <a:rPr sz="3000" lang="en" i="0"/>
              <a:t>System Hardware Block Diagram</a:t>
            </a:r>
          </a:p>
        </p:txBody>
      </p:sp>
      <p:pic>
        <p:nvPicPr>
          <p:cNvPr id="128" name="Shape 128"/>
          <p:cNvPicPr preferRelativeResize="0"/>
          <p:nvPr/>
        </p:nvPicPr>
        <p:blipFill>
          <a:blip r:embed="rId3"/>
          <a:stretch>
            <a:fillRect/>
          </a:stretch>
        </p:blipFill>
        <p:spPr>
          <a:xfrm>
            <a:off y="694861" x="1730398"/>
            <a:ext cy="4477675" cx="6452701"/>
          </a:xfrm>
          <a:prstGeom prst="rect">
            <a:avLst/>
          </a:prstGeom>
        </p:spPr>
      </p:pic>
      <p:sp>
        <p:nvSpPr>
          <p:cNvPr id="129" name="Shape 129"/>
          <p:cNvSpPr txBox="1"/>
          <p:nvPr/>
        </p:nvSpPr>
        <p:spPr>
          <a:xfrm>
            <a:off y="6422400" x="8686800"/>
            <a:ext cy="410400" cx="399900"/>
          </a:xfrm>
          <a:prstGeom prst="rect">
            <a:avLst/>
          </a:prstGeom>
        </p:spPr>
        <p:txBody>
          <a:bodyPr bIns="91425" rIns="91425" lIns="91425" tIns="91425" anchor="t" anchorCtr="0">
            <a:noAutofit/>
          </a:bodyPr>
          <a:lstStyle/>
          <a:p>
            <a:pPr rtl="0" lvl="0">
              <a:spcBef>
                <a:spcPts val="0"/>
              </a:spcBef>
              <a:buNone/>
            </a:pPr>
            <a:r>
              <a:rPr lang="en"/>
              <a:t>8</a:t>
            </a:r>
          </a:p>
        </p:txBody>
      </p:sp>
      <p:pic>
        <p:nvPicPr>
          <p:cNvPr id="130" name="Shape 130"/>
          <p:cNvPicPr preferRelativeResize="0"/>
          <p:nvPr/>
        </p:nvPicPr>
        <p:blipFill>
          <a:blip r:embed="rId4"/>
          <a:stretch>
            <a:fillRect/>
          </a:stretch>
        </p:blipFill>
        <p:spPr>
          <a:xfrm>
            <a:off y="1721800" x="5012050"/>
            <a:ext cy="2352875" cx="2941126"/>
          </a:xfrm>
          <a:prstGeom prst="rect">
            <a:avLst/>
          </a:prstGeom>
        </p:spPr>
      </p:pic>
      <p:sp>
        <p:nvSpPr>
          <p:cNvPr id="131" name="Shape 131"/>
          <p:cNvSpPr/>
          <p:nvPr/>
        </p:nvSpPr>
        <p:spPr>
          <a:xfrm>
            <a:off y="1790150" x="4298850"/>
            <a:ext cy="226799" cx="277500"/>
          </a:xfrm>
          <a:prstGeom prst="rect">
            <a:avLst/>
          </a:prstGeom>
          <a:solidFill>
            <a:srgbClr val="FFFFFF"/>
          </a:solidFill>
          <a:ln>
            <a:noFill/>
          </a:ln>
        </p:spPr>
        <p:txBody>
          <a:bodyPr bIns="91425" rIns="91425" lIns="91425" tIns="91425" anchor="ctr" anchorCtr="0">
            <a:noAutofit/>
          </a:bodyPr>
          <a:lstStyle/>
          <a:p>
            <a:pPr rtl="0" lvl="0">
              <a:spcBef>
                <a:spcPts val="0"/>
              </a:spcBef>
              <a:buNone/>
            </a:pPr>
            <a:r>
              <a:t/>
            </a:r>
            <a:endParaRPr/>
          </a:p>
        </p:txBody>
      </p:sp>
      <p:sp>
        <p:nvSpPr>
          <p:cNvPr id="132" name="Shape 132"/>
          <p:cNvSpPr/>
          <p:nvPr/>
        </p:nvSpPr>
        <p:spPr>
          <a:xfrm>
            <a:off y="2820287" x="4298850"/>
            <a:ext cy="226799" cx="277500"/>
          </a:xfrm>
          <a:prstGeom prst="rect">
            <a:avLst/>
          </a:prstGeom>
          <a:solidFill>
            <a:srgbClr val="FFFFFF"/>
          </a:solidFill>
          <a:ln>
            <a:noFill/>
          </a:ln>
        </p:spPr>
        <p:txBody>
          <a:bodyPr bIns="91425" rIns="91425" lIns="91425" tIns="91425" anchor="ctr" anchorCtr="0">
            <a:noAutofit/>
          </a:bodyPr>
          <a:lstStyle/>
          <a:p>
            <a:pPr rtl="0" lvl="0">
              <a:spcBef>
                <a:spcPts val="0"/>
              </a:spcBef>
              <a:buNone/>
            </a:pPr>
            <a:r>
              <a:t/>
            </a:r>
            <a:endParaRPr/>
          </a:p>
        </p:txBody>
      </p:sp>
      <p:sp>
        <p:nvSpPr>
          <p:cNvPr id="133" name="Shape 133"/>
          <p:cNvSpPr/>
          <p:nvPr/>
        </p:nvSpPr>
        <p:spPr>
          <a:xfrm>
            <a:off y="3569925" x="3620325"/>
            <a:ext cy="226799" cx="1056600"/>
          </a:xfrm>
          <a:prstGeom prst="rect">
            <a:avLst/>
          </a:prstGeom>
          <a:solidFill>
            <a:srgbClr val="FFFFFF"/>
          </a:solidFill>
          <a:ln>
            <a:noFill/>
          </a:ln>
        </p:spPr>
        <p:txBody>
          <a:bodyPr bIns="91425" rIns="91425" lIns="91425" tIns="91425" anchor="ctr" anchorCtr="0">
            <a:noAutofit/>
          </a:bodyPr>
          <a:lstStyle/>
          <a:p>
            <a:pPr rtl="0" lvl="0">
              <a:spcBef>
                <a:spcPts val="0"/>
              </a:spcBef>
              <a:buNone/>
            </a:pPr>
            <a:r>
              <a:t/>
            </a:r>
            <a:endParaRPr/>
          </a:p>
        </p:txBody>
      </p:sp>
      <p:sp>
        <p:nvSpPr>
          <p:cNvPr id="134" name="Shape 134"/>
          <p:cNvSpPr txBox="1"/>
          <p:nvPr/>
        </p:nvSpPr>
        <p:spPr>
          <a:xfrm>
            <a:off y="1700500" x="4233275"/>
            <a:ext cy="457200" cx="492300"/>
          </a:xfrm>
          <a:prstGeom prst="rect">
            <a:avLst/>
          </a:prstGeom>
        </p:spPr>
        <p:txBody>
          <a:bodyPr bIns="91425" rIns="91425" lIns="91425" tIns="91425" anchor="t" anchorCtr="0">
            <a:noAutofit/>
          </a:bodyPr>
          <a:lstStyle/>
          <a:p>
            <a:pPr rtl="0" lvl="0">
              <a:spcBef>
                <a:spcPts val="0"/>
              </a:spcBef>
              <a:buNone/>
            </a:pPr>
            <a:r>
              <a:rPr b="1" lang="en"/>
              <a:t>I</a:t>
            </a:r>
            <a:r>
              <a:rPr b="1" baseline="30000" lang="en"/>
              <a:t>2</a:t>
            </a:r>
            <a:r>
              <a:rPr b="1" lang="en"/>
              <a:t>C</a:t>
            </a:r>
          </a:p>
        </p:txBody>
      </p:sp>
      <p:sp>
        <p:nvSpPr>
          <p:cNvPr id="135" name="Shape 135"/>
          <p:cNvSpPr txBox="1"/>
          <p:nvPr/>
        </p:nvSpPr>
        <p:spPr>
          <a:xfrm>
            <a:off y="2763325" x="4233275"/>
            <a:ext cy="457200" cx="492300"/>
          </a:xfrm>
          <a:prstGeom prst="rect">
            <a:avLst/>
          </a:prstGeom>
        </p:spPr>
        <p:txBody>
          <a:bodyPr bIns="91425" rIns="91425" lIns="91425" tIns="91425" anchor="t" anchorCtr="0">
            <a:noAutofit/>
          </a:bodyPr>
          <a:lstStyle/>
          <a:p>
            <a:pPr rtl="0" lvl="0">
              <a:spcBef>
                <a:spcPts val="0"/>
              </a:spcBef>
              <a:buNone/>
            </a:pPr>
            <a:r>
              <a:rPr b="1" lang="en"/>
              <a:t>I</a:t>
            </a:r>
            <a:r>
              <a:rPr b="1" baseline="30000" lang="en"/>
              <a:t>2</a:t>
            </a:r>
            <a:r>
              <a:rPr b="1" lang="en"/>
              <a:t>C</a:t>
            </a:r>
          </a:p>
        </p:txBody>
      </p:sp>
      <p:sp>
        <p:nvSpPr>
          <p:cNvPr id="136" name="Shape 136"/>
          <p:cNvSpPr txBox="1"/>
          <p:nvPr/>
        </p:nvSpPr>
        <p:spPr>
          <a:xfrm>
            <a:off y="3495312" x="3528400"/>
            <a:ext cy="457200" cx="1286700"/>
          </a:xfrm>
          <a:prstGeom prst="rect">
            <a:avLst/>
          </a:prstGeom>
        </p:spPr>
        <p:txBody>
          <a:bodyPr bIns="91425" rIns="91425" lIns="91425" tIns="91425" anchor="t" anchorCtr="0">
            <a:noAutofit/>
          </a:bodyPr>
          <a:lstStyle/>
          <a:p>
            <a:pPr rtl="0" lvl="0">
              <a:spcBef>
                <a:spcPts val="0"/>
              </a:spcBef>
              <a:buNone/>
            </a:pPr>
            <a:r>
              <a:rPr b="1" lang="en"/>
              <a:t>Serial/UART</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0" name="Shape 140"/>
        <p:cNvGrpSpPr/>
        <p:nvPr/>
      </p:nvGrpSpPr>
      <p:grpSpPr>
        <a:xfrm>
          <a:off y="0" x="0"/>
          <a:ext cy="0" cx="0"/>
          <a:chOff y="0" x="0"/>
          <a:chExt cy="0" cx="0"/>
        </a:xfrm>
      </p:grpSpPr>
      <p:sp>
        <p:nvSpPr>
          <p:cNvPr id="141" name="Shape 141"/>
          <p:cNvSpPr txBox="1"/>
          <p:nvPr>
            <p:ph idx="1" type="body"/>
          </p:nvPr>
        </p:nvSpPr>
        <p:spPr>
          <a:xfrm>
            <a:off y="5895635" x="457200"/>
            <a:ext cy="673500" cx="8229600"/>
          </a:xfrm>
          <a:prstGeom prst="rect">
            <a:avLst/>
          </a:prstGeom>
        </p:spPr>
        <p:txBody>
          <a:bodyPr bIns="91425" rIns="91425" lIns="91425" tIns="91425" anchor="ctr" anchorCtr="0">
            <a:noAutofit/>
          </a:bodyPr>
          <a:lstStyle/>
          <a:p>
            <a:pPr rtl="0" lvl="0">
              <a:spcBef>
                <a:spcPts val="0"/>
              </a:spcBef>
              <a:buNone/>
            </a:pPr>
            <a:r>
              <a:rPr sz="3000" lang="en" i="0"/>
              <a:t>System Photo</a:t>
            </a:r>
          </a:p>
        </p:txBody>
      </p:sp>
      <p:grpSp>
        <p:nvGrpSpPr>
          <p:cNvPr id="142" name="Shape 142"/>
          <p:cNvGrpSpPr/>
          <p:nvPr/>
        </p:nvGrpSpPr>
        <p:grpSpPr>
          <a:xfrm>
            <a:off y="335838" x="146778"/>
            <a:ext cy="5177644" cx="8850448"/>
            <a:chOff y="237750" x="-66574"/>
            <a:chExt cy="5427300" cx="9277200"/>
          </a:xfrm>
        </p:grpSpPr>
        <p:sp>
          <p:nvSpPr>
            <p:cNvPr id="143" name="Shape 143"/>
            <p:cNvSpPr/>
            <p:nvPr/>
          </p:nvSpPr>
          <p:spPr>
            <a:xfrm>
              <a:off y="237750" x="-66574"/>
              <a:ext cy="5427300" cx="9277200"/>
            </a:xfrm>
            <a:prstGeom prst="rect">
              <a:avLst/>
            </a:prstGeom>
            <a:solidFill>
              <a:srgbClr val="FFFFFF"/>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grpSp>
          <p:nvGrpSpPr>
            <p:cNvPr id="144" name="Shape 144"/>
            <p:cNvGrpSpPr/>
            <p:nvPr/>
          </p:nvGrpSpPr>
          <p:grpSpPr>
            <a:xfrm>
              <a:off y="323761" x="171363"/>
              <a:ext cy="5341219" cx="9039229"/>
              <a:chOff y="113490" x="59254"/>
              <a:chExt cy="5606401" cx="9488012"/>
            </a:xfrm>
          </p:grpSpPr>
          <p:pic>
            <p:nvPicPr>
              <p:cNvPr id="145" name="Shape 145"/>
              <p:cNvPicPr preferRelativeResize="0"/>
              <p:nvPr/>
            </p:nvPicPr>
            <p:blipFill>
              <a:blip r:embed="rId3"/>
              <a:stretch>
                <a:fillRect/>
              </a:stretch>
            </p:blipFill>
            <p:spPr>
              <a:xfrm>
                <a:off y="113490" x="59254"/>
                <a:ext cy="5498657" cx="9033797"/>
              </a:xfrm>
              <a:prstGeom prst="rect">
                <a:avLst/>
              </a:prstGeom>
              <a:noFill/>
              <a:ln>
                <a:noFill/>
              </a:ln>
            </p:spPr>
          </p:pic>
          <p:sp>
            <p:nvSpPr>
              <p:cNvPr id="146" name="Shape 146"/>
              <p:cNvSpPr txBox="1"/>
              <p:nvPr/>
            </p:nvSpPr>
            <p:spPr>
              <a:xfrm>
                <a:off y="5092385" x="3856824"/>
                <a:ext cy="627507" cx="2079749"/>
              </a:xfrm>
              <a:prstGeom prst="rect">
                <a:avLst/>
              </a:prstGeom>
              <a:noFill/>
            </p:spPr>
            <p:txBody>
              <a:bodyPr bIns="129525" rIns="129525" lIns="129525" tIns="129525" anchor="t" anchorCtr="0">
                <a:noAutofit/>
              </a:bodyPr>
              <a:lstStyle/>
              <a:p>
                <a:pPr rtl="0" lvl="0">
                  <a:spcBef>
                    <a:spcPts val="0"/>
                  </a:spcBef>
                  <a:buNone/>
                </a:pPr>
                <a:r>
                  <a:rPr sz="2000" lang="en"/>
                  <a:t>GPS Antenna</a:t>
                </a:r>
              </a:p>
            </p:txBody>
          </p:sp>
          <p:sp>
            <p:nvSpPr>
              <p:cNvPr id="147" name="Shape 147"/>
              <p:cNvSpPr txBox="1"/>
              <p:nvPr/>
            </p:nvSpPr>
            <p:spPr>
              <a:xfrm>
                <a:off y="808607" x="1326620"/>
                <a:ext cy="627507" cx="2079749"/>
              </a:xfrm>
              <a:prstGeom prst="rect">
                <a:avLst/>
              </a:prstGeom>
              <a:noFill/>
            </p:spPr>
            <p:txBody>
              <a:bodyPr bIns="129525" rIns="129525" lIns="129525" tIns="129525" anchor="t" anchorCtr="0">
                <a:noAutofit/>
              </a:bodyPr>
              <a:lstStyle/>
              <a:p>
                <a:pPr rtl="0" lvl="0">
                  <a:spcBef>
                    <a:spcPts val="0"/>
                  </a:spcBef>
                  <a:buNone/>
                </a:pPr>
                <a:r>
                  <a:rPr sz="2000" lang="en"/>
                  <a:t>GPS Receiver</a:t>
                </a:r>
              </a:p>
            </p:txBody>
          </p:sp>
          <p:sp>
            <p:nvSpPr>
              <p:cNvPr id="148" name="Shape 148"/>
              <p:cNvSpPr txBox="1"/>
              <p:nvPr/>
            </p:nvSpPr>
            <p:spPr>
              <a:xfrm>
                <a:off y="2396383" x="3094572"/>
                <a:ext cy="627507" cx="2079749"/>
              </a:xfrm>
              <a:prstGeom prst="rect">
                <a:avLst/>
              </a:prstGeom>
              <a:noFill/>
            </p:spPr>
            <p:txBody>
              <a:bodyPr bIns="129525" rIns="129525" lIns="129525" tIns="129525" anchor="t" anchorCtr="0">
                <a:noAutofit/>
              </a:bodyPr>
              <a:lstStyle/>
              <a:p>
                <a:pPr rtl="0" lvl="0">
                  <a:spcBef>
                    <a:spcPts val="0"/>
                  </a:spcBef>
                  <a:buNone/>
                </a:pPr>
                <a:r>
                  <a:rPr sz="2000" lang="en"/>
                  <a:t>IMU</a:t>
                </a:r>
              </a:p>
            </p:txBody>
          </p:sp>
          <p:sp>
            <p:nvSpPr>
              <p:cNvPr id="149" name="Shape 149"/>
              <p:cNvSpPr txBox="1"/>
              <p:nvPr/>
            </p:nvSpPr>
            <p:spPr>
              <a:xfrm>
                <a:off y="1227425" x="5266381"/>
                <a:ext cy="627507" cx="2079749"/>
              </a:xfrm>
              <a:prstGeom prst="rect">
                <a:avLst/>
              </a:prstGeom>
              <a:noFill/>
            </p:spPr>
            <p:txBody>
              <a:bodyPr bIns="129525" rIns="129525" lIns="129525" tIns="129525" anchor="t" anchorCtr="0">
                <a:noAutofit/>
              </a:bodyPr>
              <a:lstStyle/>
              <a:p>
                <a:pPr rtl="0" lvl="0">
                  <a:spcBef>
                    <a:spcPts val="0"/>
                  </a:spcBef>
                  <a:buNone/>
                </a:pPr>
                <a:r>
                  <a:rPr sz="2000" lang="en"/>
                  <a:t>Barometer</a:t>
                </a:r>
              </a:p>
            </p:txBody>
          </p:sp>
          <p:sp>
            <p:nvSpPr>
              <p:cNvPr id="150" name="Shape 150"/>
              <p:cNvSpPr txBox="1"/>
              <p:nvPr/>
            </p:nvSpPr>
            <p:spPr>
              <a:xfrm>
                <a:off y="4828076" x="7337861"/>
                <a:ext cy="627507" cx="2079749"/>
              </a:xfrm>
              <a:prstGeom prst="rect">
                <a:avLst/>
              </a:prstGeom>
              <a:noFill/>
            </p:spPr>
            <p:txBody>
              <a:bodyPr bIns="129525" rIns="129525" lIns="129525" tIns="129525" anchor="t" anchorCtr="0">
                <a:noAutofit/>
              </a:bodyPr>
              <a:lstStyle/>
              <a:p>
                <a:pPr rtl="0" lvl="0">
                  <a:spcBef>
                    <a:spcPts val="0"/>
                  </a:spcBef>
                  <a:buNone/>
                </a:pPr>
                <a:r>
                  <a:rPr sz="2000" lang="en"/>
                  <a:t>PB and LED</a:t>
                </a:r>
              </a:p>
            </p:txBody>
          </p:sp>
          <p:sp>
            <p:nvSpPr>
              <p:cNvPr id="151" name="Shape 151"/>
              <p:cNvSpPr txBox="1"/>
              <p:nvPr/>
            </p:nvSpPr>
            <p:spPr>
              <a:xfrm>
                <a:off y="1635196" x="7467666"/>
                <a:ext cy="627599" cx="2079599"/>
              </a:xfrm>
              <a:prstGeom prst="rect">
                <a:avLst/>
              </a:prstGeom>
              <a:noFill/>
            </p:spPr>
            <p:txBody>
              <a:bodyPr bIns="129525" rIns="129525" lIns="129525" tIns="129525" anchor="t" anchorCtr="0">
                <a:noAutofit/>
              </a:bodyPr>
              <a:lstStyle/>
              <a:p>
                <a:pPr rtl="0" lvl="0">
                  <a:spcBef>
                    <a:spcPts val="0"/>
                  </a:spcBef>
                  <a:buNone/>
                </a:pPr>
                <a:r>
                  <a:rPr sz="2000" lang="en"/>
                  <a:t>Raspberry Pi</a:t>
                </a:r>
              </a:p>
            </p:txBody>
          </p:sp>
        </p:grpSp>
      </p:grpSp>
      <p:sp>
        <p:nvSpPr>
          <p:cNvPr id="152" name="Shape 152"/>
          <p:cNvSpPr txBox="1"/>
          <p:nvPr/>
        </p:nvSpPr>
        <p:spPr>
          <a:xfrm>
            <a:off y="6422400" x="8686800"/>
            <a:ext cy="410400" cx="399900"/>
          </a:xfrm>
          <a:prstGeom prst="rect">
            <a:avLst/>
          </a:prstGeom>
        </p:spPr>
        <p:txBody>
          <a:bodyPr bIns="91425" rIns="91425" lIns="91425" tIns="91425" anchor="t" anchorCtr="0">
            <a:noAutofit/>
          </a:bodyPr>
          <a:lstStyle/>
          <a:p>
            <a:pPr rtl="0" lvl="0">
              <a:spcBef>
                <a:spcPts val="0"/>
              </a:spcBef>
              <a:buNone/>
            </a:pPr>
            <a:r>
              <a:rPr lang="en"/>
              <a:t>9</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xmlns:r="http://schemas.openxmlformats.org/officeDocument/2006/relationships" name="paper-plane">
  <a:themeElements>
    <a:clrScheme name="Custom 354">
      <a:dk1>
        <a:srgbClr val="000000"/>
      </a:dk1>
      <a:lt1>
        <a:srgbClr val="FFFFFF"/>
      </a:lt1>
      <a:dk2>
        <a:srgbClr val="30182B"/>
      </a:dk2>
      <a:lt2>
        <a:srgbClr val="DFDFDF"/>
      </a:lt2>
      <a:accent1>
        <a:srgbClr val="592D50"/>
      </a:accent1>
      <a:accent2>
        <a:srgbClr val="D3A67A"/>
      </a:accent2>
      <a:accent3>
        <a:srgbClr val="45485F"/>
      </a:accent3>
      <a:accent4>
        <a:srgbClr val="6B9756"/>
      </a:accent4>
      <a:accent5>
        <a:srgbClr val="7D576E"/>
      </a:accent5>
      <a:accent6>
        <a:srgbClr val="4C1A23"/>
      </a:accent6>
      <a:hlink>
        <a:srgbClr val="511E3E"/>
      </a:hlink>
      <a:folHlink>
        <a:srgbClr val="9EA0A2"/>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