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66" r:id="rId2"/>
  </p:sldMasterIdLst>
  <p:notesMasterIdLst>
    <p:notesMasterId r:id="rId46"/>
  </p:notesMasterIdLst>
  <p:sldIdLst>
    <p:sldId id="256" r:id="rId3"/>
    <p:sldId id="257" r:id="rId4"/>
    <p:sldId id="297" r:id="rId5"/>
    <p:sldId id="305" r:id="rId6"/>
    <p:sldId id="302" r:id="rId7"/>
    <p:sldId id="303" r:id="rId8"/>
    <p:sldId id="260" r:id="rId9"/>
    <p:sldId id="286" r:id="rId10"/>
    <p:sldId id="283" r:id="rId11"/>
    <p:sldId id="288" r:id="rId12"/>
    <p:sldId id="262" r:id="rId13"/>
    <p:sldId id="265" r:id="rId14"/>
    <p:sldId id="263" r:id="rId15"/>
    <p:sldId id="266" r:id="rId16"/>
    <p:sldId id="279" r:id="rId17"/>
    <p:sldId id="280" r:id="rId18"/>
    <p:sldId id="281" r:id="rId19"/>
    <p:sldId id="282" r:id="rId20"/>
    <p:sldId id="267" r:id="rId21"/>
    <p:sldId id="268" r:id="rId22"/>
    <p:sldId id="270" r:id="rId23"/>
    <p:sldId id="276" r:id="rId24"/>
    <p:sldId id="298" r:id="rId25"/>
    <p:sldId id="300" r:id="rId26"/>
    <p:sldId id="289" r:id="rId27"/>
    <p:sldId id="277" r:id="rId28"/>
    <p:sldId id="309" r:id="rId29"/>
    <p:sldId id="310" r:id="rId30"/>
    <p:sldId id="311" r:id="rId31"/>
    <p:sldId id="269" r:id="rId32"/>
    <p:sldId id="264" r:id="rId33"/>
    <p:sldId id="306" r:id="rId34"/>
    <p:sldId id="278" r:id="rId35"/>
    <p:sldId id="307" r:id="rId36"/>
    <p:sldId id="308" r:id="rId37"/>
    <p:sldId id="292" r:id="rId38"/>
    <p:sldId id="291" r:id="rId39"/>
    <p:sldId id="312" r:id="rId40"/>
    <p:sldId id="294" r:id="rId41"/>
    <p:sldId id="304" r:id="rId42"/>
    <p:sldId id="301" r:id="rId43"/>
    <p:sldId id="295" r:id="rId44"/>
    <p:sldId id="296" r:id="rId4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6D3C0A-E71D-4A9C-9A7C-589C66CD6A44}">
  <a:tblStyle styleId="{DA6D3C0A-E71D-4A9C-9A7C-589C66CD6A44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AEF"/>
          </a:solidFill>
        </a:fill>
      </a:tcStyle>
    </a:wholeTbl>
    <a:band1H>
      <a:tcStyle>
        <a:tcBdr/>
        <a:fill>
          <a:solidFill>
            <a:srgbClr val="E8F5DB"/>
          </a:solidFill>
        </a:fill>
      </a:tcStyle>
    </a:band1H>
    <a:band1V>
      <a:tcStyle>
        <a:tcBdr/>
        <a:fill>
          <a:solidFill>
            <a:srgbClr val="E8F5DB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1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279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55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21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72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61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96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189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427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84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96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09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4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899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0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202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674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10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101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221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00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922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680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68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56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42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671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62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58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44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4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3000" y="1369218"/>
            <a:ext cx="3257550" cy="32027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 sz="1500"/>
            </a:lvl1pPr>
            <a:lvl2pPr rtl="0">
              <a:defRPr sz="1400"/>
            </a:lvl2pPr>
            <a:lvl3pPr rtl="0">
              <a:defRPr sz="1200"/>
            </a:lvl3pPr>
            <a:lvl4pPr rtl="0">
              <a:defRPr sz="1100"/>
            </a:lvl4pPr>
            <a:lvl5pPr rtl="0">
              <a:defRPr sz="1100"/>
            </a:lvl5pPr>
            <a:lvl6pPr rtl="0">
              <a:defRPr sz="1100"/>
            </a:lvl6pPr>
            <a:lvl7pPr rtl="0">
              <a:defRPr sz="1100"/>
            </a:lvl7pPr>
            <a:lvl8pPr rtl="0">
              <a:defRPr sz="1100"/>
            </a:lvl8pPr>
            <a:lvl9pPr rtl="0">
              <a:defRPr sz="11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43450" y="1369218"/>
            <a:ext cx="3257550" cy="32027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 sz="1500"/>
            </a:lvl1pPr>
            <a:lvl2pPr rtl="0">
              <a:defRPr sz="1400"/>
            </a:lvl2pPr>
            <a:lvl3pPr rtl="0">
              <a:defRPr sz="1200"/>
            </a:lvl3pPr>
            <a:lvl4pPr rtl="0">
              <a:defRPr sz="1100"/>
            </a:lvl4pPr>
            <a:lvl5pPr rtl="0">
              <a:defRPr sz="1100"/>
            </a:lvl5pPr>
            <a:lvl6pPr rtl="0">
              <a:defRPr sz="1100"/>
            </a:lvl6pPr>
            <a:lvl7pPr rtl="0">
              <a:defRPr sz="1100"/>
            </a:lvl7pPr>
            <a:lvl8pPr rtl="0">
              <a:defRPr sz="1100"/>
            </a:lvl8pPr>
            <a:lvl9pPr rtl="0">
              <a:defRPr sz="11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45286" y="1371600"/>
            <a:ext cx="3257550" cy="5143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700" b="0">
                <a:solidFill>
                  <a:schemeClr val="lt1"/>
                </a:solidFill>
              </a:defRPr>
            </a:lvl1pPr>
            <a:lvl2pPr marL="342900" indent="0" rtl="0">
              <a:buFont typeface="Galdeano"/>
              <a:buNone/>
              <a:defRPr sz="1500" b="1"/>
            </a:lvl2pPr>
            <a:lvl3pPr marL="685800" indent="0" rtl="0">
              <a:buFont typeface="Galdeano"/>
              <a:buNone/>
              <a:defRPr sz="1400" b="1"/>
            </a:lvl3pPr>
            <a:lvl4pPr marL="1028700" indent="0" rtl="0">
              <a:buFont typeface="Galdeano"/>
              <a:buNone/>
              <a:defRPr sz="1200" b="1"/>
            </a:lvl4pPr>
            <a:lvl5pPr marL="1371600" indent="0" rtl="0">
              <a:buFont typeface="Galdeano"/>
              <a:buNone/>
              <a:defRPr sz="1200" b="1"/>
            </a:lvl5pPr>
            <a:lvl6pPr marL="1714500" indent="0" rtl="0">
              <a:buFont typeface="Galdeano"/>
              <a:buNone/>
              <a:defRPr sz="1200" b="1"/>
            </a:lvl6pPr>
            <a:lvl7pPr marL="2057400" indent="0" rtl="0">
              <a:buFont typeface="Galdeano"/>
              <a:buNone/>
              <a:defRPr sz="1200" b="1"/>
            </a:lvl7pPr>
            <a:lvl8pPr marL="2400300" indent="0" rtl="0">
              <a:buFont typeface="Galdeano"/>
              <a:buNone/>
              <a:defRPr sz="1200" b="1"/>
            </a:lvl8pPr>
            <a:lvl9pPr marL="2743200" indent="0" rtl="0">
              <a:buFont typeface="Galdeano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145286" y="1885950"/>
            <a:ext cx="3257550" cy="26860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 sz="1500"/>
            </a:lvl1pPr>
            <a:lvl2pPr rtl="0">
              <a:defRPr sz="1400"/>
            </a:lvl2pPr>
            <a:lvl3pPr rtl="0">
              <a:defRPr sz="1200"/>
            </a:lvl3pPr>
            <a:lvl4pPr rtl="0">
              <a:defRPr sz="1100"/>
            </a:lvl4pPr>
            <a:lvl5pPr rtl="0">
              <a:defRPr sz="1100"/>
            </a:lvl5pPr>
            <a:lvl6pPr rtl="0">
              <a:defRPr sz="1100"/>
            </a:lvl6pPr>
            <a:lvl7pPr rtl="0">
              <a:defRPr sz="1100"/>
            </a:lvl7pPr>
            <a:lvl8pPr rtl="0">
              <a:defRPr sz="1100"/>
            </a:lvl8pPr>
            <a:lvl9pPr rtl="0">
              <a:defRPr sz="1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745735" y="1371600"/>
            <a:ext cx="3257550" cy="5143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700" b="0">
                <a:solidFill>
                  <a:schemeClr val="lt1"/>
                </a:solidFill>
              </a:defRPr>
            </a:lvl1pPr>
            <a:lvl2pPr marL="342900" indent="0" rtl="0">
              <a:buFont typeface="Galdeano"/>
              <a:buNone/>
              <a:defRPr sz="1500" b="1"/>
            </a:lvl2pPr>
            <a:lvl3pPr marL="685800" indent="0" rtl="0">
              <a:buFont typeface="Galdeano"/>
              <a:buNone/>
              <a:defRPr sz="1400" b="1"/>
            </a:lvl3pPr>
            <a:lvl4pPr marL="1028700" indent="0" rtl="0">
              <a:buFont typeface="Galdeano"/>
              <a:buNone/>
              <a:defRPr sz="1200" b="1"/>
            </a:lvl4pPr>
            <a:lvl5pPr marL="1371600" indent="0" rtl="0">
              <a:buFont typeface="Galdeano"/>
              <a:buNone/>
              <a:defRPr sz="1200" b="1"/>
            </a:lvl5pPr>
            <a:lvl6pPr marL="1714500" indent="0" rtl="0">
              <a:buFont typeface="Galdeano"/>
              <a:buNone/>
              <a:defRPr sz="1200" b="1"/>
            </a:lvl6pPr>
            <a:lvl7pPr marL="2057400" indent="0" rtl="0">
              <a:buFont typeface="Galdeano"/>
              <a:buNone/>
              <a:defRPr sz="1200" b="1"/>
            </a:lvl7pPr>
            <a:lvl8pPr marL="2400300" indent="0" rtl="0">
              <a:buFont typeface="Galdeano"/>
              <a:buNone/>
              <a:defRPr sz="1200" b="1"/>
            </a:lvl8pPr>
            <a:lvl9pPr marL="2743200" indent="0" rtl="0">
              <a:buFont typeface="Galdeano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745735" y="1885950"/>
            <a:ext cx="3257550" cy="26860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 sz="1500"/>
            </a:lvl1pPr>
            <a:lvl2pPr rtl="0">
              <a:defRPr sz="1400"/>
            </a:lvl2pPr>
            <a:lvl3pPr rtl="0">
              <a:defRPr sz="1200"/>
            </a:lvl3pPr>
            <a:lvl4pPr rtl="0">
              <a:defRPr sz="1100"/>
            </a:lvl4pPr>
            <a:lvl5pPr rtl="0">
              <a:defRPr sz="1100"/>
            </a:lvl5pPr>
            <a:lvl6pPr rtl="0">
              <a:defRPr sz="1100"/>
            </a:lvl6pPr>
            <a:lvl7pPr rtl="0">
              <a:defRPr sz="1100"/>
            </a:lvl7pPr>
            <a:lvl8pPr rtl="0">
              <a:defRPr sz="1100"/>
            </a:lvl8pPr>
            <a:lvl9pPr rtl="0">
              <a:defRPr sz="11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01939" y="1200150"/>
            <a:ext cx="2341959" cy="1371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defRPr sz="2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70308" y="571500"/>
            <a:ext cx="4800599" cy="4000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 sz="1500"/>
            </a:lvl1pPr>
            <a:lvl2pPr rtl="0">
              <a:defRPr sz="1400"/>
            </a:lvl2pPr>
            <a:lvl3pPr rtl="0">
              <a:defRPr sz="1200"/>
            </a:lvl3pPr>
            <a:lvl4pPr rtl="0">
              <a:defRPr sz="1100"/>
            </a:lvl4pPr>
            <a:lvl5pPr rtl="0">
              <a:defRPr sz="1100"/>
            </a:lvl5pPr>
            <a:lvl6pPr rtl="0">
              <a:defRPr sz="1100"/>
            </a:lvl6pPr>
            <a:lvl7pPr rtl="0">
              <a:defRPr sz="1100"/>
            </a:lvl7pPr>
            <a:lvl8pPr rtl="0">
              <a:defRPr sz="1100"/>
            </a:lvl8pPr>
            <a:lvl9pPr rtl="0"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000779" y="2571750"/>
            <a:ext cx="2343120" cy="1371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200"/>
            </a:lvl1pPr>
            <a:lvl2pPr marL="342900" indent="0" rtl="0">
              <a:buFont typeface="Galdeano"/>
              <a:buNone/>
              <a:defRPr sz="1100"/>
            </a:lvl2pPr>
            <a:lvl3pPr marL="685800" indent="0" rtl="0">
              <a:buFont typeface="Galdeano"/>
              <a:buNone/>
              <a:defRPr sz="900"/>
            </a:lvl3pPr>
            <a:lvl4pPr marL="1028700" indent="0" rtl="0">
              <a:buFont typeface="Galdeano"/>
              <a:buNone/>
              <a:defRPr sz="800"/>
            </a:lvl4pPr>
            <a:lvl5pPr marL="1371600" indent="0" rtl="0">
              <a:buFont typeface="Galdeano"/>
              <a:buNone/>
              <a:defRPr sz="800"/>
            </a:lvl5pPr>
            <a:lvl6pPr marL="1714500" indent="0" rtl="0">
              <a:buFont typeface="Galdeano"/>
              <a:buNone/>
              <a:defRPr sz="800"/>
            </a:lvl6pPr>
            <a:lvl7pPr marL="2057400" indent="0" rtl="0">
              <a:buFont typeface="Galdeano"/>
              <a:buNone/>
              <a:defRPr sz="800"/>
            </a:lvl7pPr>
            <a:lvl8pPr marL="2400300" indent="0" rtl="0">
              <a:buFont typeface="Galdeano"/>
              <a:buNone/>
              <a:defRPr sz="800"/>
            </a:lvl8pPr>
            <a:lvl9pPr marL="2743200" indent="0" rtl="0">
              <a:buFont typeface="Galdeano"/>
              <a:buNone/>
              <a:defRPr sz="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483068" y="480059"/>
            <a:ext cx="5006339" cy="4183379"/>
          </a:xfrm>
          <a:prstGeom prst="rect">
            <a:avLst/>
          </a:prstGeom>
          <a:solidFill>
            <a:srgbClr val="000000"/>
          </a:solidFill>
          <a:ln w="1016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998464" y="1200150"/>
            <a:ext cx="2345435" cy="1371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defRPr sz="2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585938" y="582929"/>
            <a:ext cx="4800599" cy="397764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buClr>
                <a:srgbClr val="D8D8D8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buClr>
                <a:schemeClr val="lt1"/>
              </a:buClr>
              <a:buSzPct val="52380"/>
              <a:buFont typeface="Galdeano"/>
              <a:buNone/>
              <a:defRPr sz="21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buClr>
                <a:schemeClr val="lt1"/>
              </a:buClr>
              <a:buSzPct val="61111"/>
              <a:buFont typeface="Galdeano"/>
              <a:buNone/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buClr>
                <a:schemeClr val="lt1"/>
              </a:buClr>
              <a:buSzPct val="73333"/>
              <a:buFont typeface="Galdeano"/>
              <a:buNone/>
              <a:defRPr sz="15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998464" y="2571750"/>
            <a:ext cx="2345435" cy="1371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200"/>
            </a:lvl1pPr>
            <a:lvl2pPr marL="342900" indent="0" rtl="0">
              <a:buFont typeface="Galdeano"/>
              <a:buNone/>
              <a:defRPr sz="1100"/>
            </a:lvl2pPr>
            <a:lvl3pPr marL="685800" indent="0" rtl="0">
              <a:buFont typeface="Galdeano"/>
              <a:buNone/>
              <a:defRPr sz="900"/>
            </a:lvl3pPr>
            <a:lvl4pPr marL="1028700" indent="0" rtl="0">
              <a:buFont typeface="Galdeano"/>
              <a:buNone/>
              <a:defRPr sz="800"/>
            </a:lvl4pPr>
            <a:lvl5pPr marL="1371600" indent="0" rtl="0">
              <a:buFont typeface="Galdeano"/>
              <a:buNone/>
              <a:defRPr sz="800"/>
            </a:lvl5pPr>
            <a:lvl6pPr marL="1714500" indent="0" rtl="0">
              <a:buFont typeface="Galdeano"/>
              <a:buNone/>
              <a:defRPr sz="800"/>
            </a:lvl6pPr>
            <a:lvl7pPr marL="2057400" indent="0" rtl="0">
              <a:buFont typeface="Galdeano"/>
              <a:buNone/>
              <a:defRPr sz="800"/>
            </a:lvl7pPr>
            <a:lvl8pPr marL="2400300" indent="0" rtl="0">
              <a:buFont typeface="Galdeano"/>
              <a:buNone/>
              <a:defRPr sz="800"/>
            </a:lvl8pPr>
            <a:lvl9pPr marL="2743200" indent="0" rtl="0">
              <a:buFont typeface="Galdeano"/>
              <a:buNone/>
              <a:defRPr sz="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971799" y="-457200"/>
            <a:ext cx="3200399" cy="6858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Galdeano"/>
              <a:buChar char="•"/>
              <a:defRPr sz="15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44500" indent="-8890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Galdeano"/>
              <a:buChar char="•"/>
              <a:defRPr sz="14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indent="-889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2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9271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1303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3335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5494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7526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9558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5157787" y="1728787"/>
            <a:ext cx="4229100" cy="14573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1671637" y="-185738"/>
            <a:ext cx="4229100" cy="528637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Galdeano"/>
              <a:buChar char="•"/>
              <a:defRPr sz="15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44500" indent="-8890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Galdeano"/>
              <a:buChar char="•"/>
              <a:defRPr sz="14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indent="-889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2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9271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1303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3335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5494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752600" indent="-1143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955800" indent="-1016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Char char="•"/>
              <a:defRPr sz="11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2118762"/>
            <a:ext cx="9141713" cy="2385697"/>
          </a:xfrm>
          <a:prstGeom prst="rect">
            <a:avLst/>
          </a:prstGeom>
          <a:solidFill>
            <a:srgbClr val="262626">
              <a:alpha val="74901"/>
            </a:srgbClr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2306781"/>
            <a:ext cx="9141713" cy="19794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800100" y="2374322"/>
            <a:ext cx="7543799" cy="128327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onsolas"/>
              <a:buNone/>
              <a:defRPr sz="4100" b="0" i="0" u="none" strike="noStrike" cap="none" baseline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800100" y="3714750"/>
            <a:ext cx="7543799" cy="5143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15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342900" marR="0" indent="0" algn="ctr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Galdeano"/>
              <a:buNone/>
              <a:defRPr sz="15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4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Galdeano"/>
              <a:buNone/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2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6858000" cy="3200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43000" y="1371600"/>
            <a:ext cx="6858000" cy="2057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defRPr sz="41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43000" y="3442097"/>
            <a:ext cx="6858000" cy="112990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Consolas"/>
              <a:buNone/>
              <a:defRPr sz="15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342900" indent="0" rtl="0">
              <a:buFont typeface="Galdeano"/>
              <a:buNone/>
              <a:defRPr sz="1500"/>
            </a:lvl2pPr>
            <a:lvl3pPr marL="685800" indent="0" rtl="0">
              <a:buFont typeface="Galdeano"/>
              <a:buNone/>
              <a:defRPr sz="1400"/>
            </a:lvl3pPr>
            <a:lvl4pPr marL="1028700" indent="0" rtl="0">
              <a:buFont typeface="Galdeano"/>
              <a:buNone/>
              <a:defRPr sz="1200"/>
            </a:lvl4pPr>
            <a:lvl5pPr marL="1371600" indent="0" rtl="0">
              <a:buFont typeface="Galdeano"/>
              <a:buNone/>
              <a:defRPr sz="1200"/>
            </a:lvl5pPr>
            <a:lvl6pPr marL="1714500" indent="0" rtl="0">
              <a:buFont typeface="Galdeano"/>
              <a:buNone/>
              <a:defRPr sz="1200"/>
            </a:lvl6pPr>
            <a:lvl7pPr marL="2057400" indent="0" rtl="0">
              <a:buFont typeface="Galdeano"/>
              <a:buNone/>
              <a:defRPr sz="1200"/>
            </a:lvl7pPr>
            <a:lvl8pPr marL="2400300" indent="0" rtl="0">
              <a:buFont typeface="Galdeano"/>
              <a:buNone/>
              <a:defRPr sz="1200"/>
            </a:lvl8pPr>
            <a:lvl9pPr marL="2743200" indent="0" rtl="0">
              <a:buFont typeface="Galdeano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43000" y="3429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buSzPct val="100000"/>
              <a:defRPr sz="1100"/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6858000" cy="3200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indent="-1460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73333"/>
              <a:buFont typeface="Galdeano"/>
              <a:buChar char="•"/>
              <a:defRPr sz="15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44500" marR="0" indent="-15875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78571"/>
              <a:buFont typeface="Galdeano"/>
              <a:buChar char="•"/>
              <a:defRPr sz="14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-1587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1666"/>
              <a:buFont typeface="Galdeano"/>
              <a:buChar char="•"/>
              <a:defRPr sz="12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927100" marR="0" indent="-1714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130300" marR="0" indent="-1841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333500" marR="0" indent="-1714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549400" marR="0" indent="-1841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752600" marR="0" indent="-1841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955800" marR="0" indent="-1714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Galdeano"/>
              <a:buChar char="•"/>
              <a:defRPr sz="11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457950" y="4772025"/>
            <a:ext cx="7429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buSzPct val="183333"/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143000" y="4772025"/>
            <a:ext cx="5161164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buSzPct val="183333"/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372350" y="4772025"/>
            <a:ext cx="628649" cy="19288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buSzPct val="183333"/>
              <a:defRPr sz="600" b="0" i="0" u="none" strike="noStrike" cap="none" baseline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29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6858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0287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3716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7145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0574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24003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2743200" marR="0" indent="0" algn="l" rtl="0">
              <a:buSzPct val="78571"/>
              <a:defRPr sz="1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cegt201.bradley.edu/projects/proj2006/actss/" TargetMode="Externa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800100" y="2374322"/>
            <a:ext cx="7543799" cy="128327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lang="en" sz="3600" b="0" i="0" u="none" strike="noStrike" cap="none" baseline="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Controller Design for a Linearly Actuated Suspension System (cdlass)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800100" y="3714750"/>
            <a:ext cx="7543799" cy="51434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15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Dan Altman, Tim Reilley &amp; Joseph Sholl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15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Advisors: Prof. Gutschlag &amp; Prof. Anakwa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47235" y="342900"/>
            <a:ext cx="7853766" cy="89696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Previous Work on Active Suspension System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143000" y="1452282"/>
            <a:ext cx="6858000" cy="35126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Replaced the pneumatic actuator with an electric linear actuator</a:t>
            </a:r>
          </a:p>
          <a:p>
            <a:pPr indent="-171450">
              <a:buSzPct val="100000"/>
            </a:pPr>
            <a:r>
              <a:rPr lang="en" sz="2000" dirty="0">
                <a:solidFill>
                  <a:schemeClr val="bg1"/>
                </a:solidFill>
              </a:rPr>
              <a:t>Modeled the H-bridge in PSPICE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Integrated </a:t>
            </a:r>
            <a:r>
              <a:rPr lang="en" sz="2000" b="0" i="0" u="none" strike="noStrike" cap="none" baseline="0" dirty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the linear actuator and H-bridge hardware into the suspension system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Modeled </a:t>
            </a:r>
            <a:r>
              <a:rPr lang="en" sz="2000" b="0" i="0" u="none" strike="noStrike" cap="none" baseline="0" dirty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the </a:t>
            </a:r>
            <a:r>
              <a:rPr lang="en" sz="2000" b="0" i="0" u="none" strike="noStrike" cap="none" baseline="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system</a:t>
            </a:r>
            <a:r>
              <a:rPr lang="en" sz="2000" b="0" i="0" u="none" strike="noStrike" cap="none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 including the </a:t>
            </a:r>
            <a:r>
              <a:rPr lang="en" sz="2000" b="0" i="0" u="none" strike="noStrike" cap="none" baseline="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linear actuator</a:t>
            </a:r>
            <a:r>
              <a:rPr lang="en" sz="2000" b="0" i="0" u="none" strike="noStrike" cap="none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 us</a:t>
            </a:r>
            <a:r>
              <a:rPr lang="en" sz="2000" b="0" i="0" u="none" strike="noStrike" cap="none" baseline="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ing </a:t>
            </a:r>
            <a:r>
              <a:rPr lang="en" sz="2000" b="0" i="0" u="none" strike="noStrike" cap="none" baseline="0" dirty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Simulink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Implemented open and closed loop controllers to minimize the error displacement to ¼ [in] with a 1 [in] disturbance</a:t>
            </a:r>
          </a:p>
          <a:p>
            <a:endParaRPr lang="en" sz="1500" b="0" i="0" u="none" strike="noStrike" cap="none" baseline="0" dirty="0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70481" y="162732"/>
            <a:ext cx="8493072" cy="5501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Complete System Block Diagram</a:t>
            </a:r>
          </a:p>
        </p:txBody>
      </p:sp>
      <p:sp>
        <p:nvSpPr>
          <p:cNvPr id="133" name="Shape 133"/>
          <p:cNvSpPr/>
          <p:nvPr/>
        </p:nvSpPr>
        <p:spPr>
          <a:xfrm>
            <a:off x="2810468" y="1200150"/>
            <a:ext cx="3347974" cy="37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16237" y="0"/>
            <a:ext cx="7884763" cy="64318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Physical System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418249" y="1550542"/>
            <a:ext cx="1149371" cy="245850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00" y="697168"/>
            <a:ext cx="2477250" cy="44143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360664" y="1498925"/>
            <a:ext cx="1011755" cy="34867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63444" y="3296348"/>
            <a:ext cx="1208975" cy="36712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12071" y="4393955"/>
            <a:ext cx="1100121" cy="30045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79575" y="2436892"/>
            <a:ext cx="1292844" cy="39356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75513" y="1337561"/>
            <a:ext cx="82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Load (mass)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374" y="207266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Position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Sensor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8374" y="3067748"/>
            <a:ext cx="107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Linear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Actuator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8374" y="4242125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Camshaft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11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62733" y="87407"/>
            <a:ext cx="7838268" cy="62551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Controller Flow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12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40636" y="753401"/>
            <a:ext cx="5472705" cy="4211505"/>
            <a:chOff x="1405466" y="931995"/>
            <a:chExt cx="5472705" cy="42115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466" y="931995"/>
              <a:ext cx="5472705" cy="421150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808800" y="1281263"/>
              <a:ext cx="711661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Controller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08800" y="2326975"/>
              <a:ext cx="711661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Run/Stop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2862" y="2221468"/>
              <a:ext cx="641324" cy="461665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Off/On</a:t>
              </a:r>
            </a:p>
            <a:p>
              <a:r>
                <a:rPr lang="en-US" sz="1200" dirty="0" smtClean="0"/>
                <a:t>(Brake)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4865" y="2221467"/>
              <a:ext cx="641324" cy="461665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Forward/Reverse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0920" y="2315250"/>
              <a:ext cx="641324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PWM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3968" y="3460414"/>
              <a:ext cx="641324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ADC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0407" y="3460413"/>
              <a:ext cx="641324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DAC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3794" y="3340933"/>
              <a:ext cx="622434" cy="461665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NI </a:t>
              </a:r>
              <a:r>
                <a:rPr lang="en-US" sz="1200" dirty="0" smtClean="0">
                  <a:latin typeface="Arial Narrow" panose="020B0606020202030204" pitchFamily="34" charset="0"/>
                </a:rPr>
                <a:t>Hardware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244" y="4597025"/>
              <a:ext cx="622434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/>
                <a:t>Scope 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68871" y="1164758"/>
              <a:ext cx="678114" cy="646331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Position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Sensor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(Platform)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8871" y="1975174"/>
              <a:ext cx="678114" cy="646331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Position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Sensor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(Actuator)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8871" y="2785590"/>
              <a:ext cx="678114" cy="646331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H-Bridge /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Linear</a:t>
              </a:r>
            </a:p>
            <a:p>
              <a:r>
                <a:rPr lang="en-US" sz="1200" dirty="0" smtClean="0">
                  <a:latin typeface="Arial Narrow" panose="020B0606020202030204" pitchFamily="34" charset="0"/>
                </a:rPr>
                <a:t>Actuator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4276" y="4591466"/>
              <a:ext cx="678114" cy="276999"/>
            </a:xfrm>
            <a:prstGeom prst="rect">
              <a:avLst/>
            </a:prstGeom>
            <a:solidFill>
              <a:srgbClr val="5A9BD5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Disturbance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00739" y="-131736"/>
            <a:ext cx="7900261" cy="81366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Linear Actuator</a:t>
            </a:r>
            <a:r>
              <a:rPr lang="en" sz="26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02217" y="1146876"/>
            <a:ext cx="4441383" cy="355686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dirty="0">
                <a:solidFill>
                  <a:srgbClr val="FFFFFF"/>
                </a:solidFill>
              </a:rPr>
              <a:t>Uses controller information from LabVIEW and potentiometer in order react to </a:t>
            </a:r>
            <a:r>
              <a:rPr lang="en" sz="2400" dirty="0" smtClean="0">
                <a:solidFill>
                  <a:srgbClr val="FFFFFF"/>
                </a:solidFill>
              </a:rPr>
              <a:t>disturbances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endParaRPr lang="en" sz="2400" dirty="0" smtClean="0">
              <a:solidFill>
                <a:srgbClr val="FFFFFF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endParaRPr lang="en" sz="2400" dirty="0" smtClean="0">
              <a:solidFill>
                <a:srgbClr val="FFFFFF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endParaRPr lang="en" sz="2400" dirty="0">
              <a:solidFill>
                <a:srgbClr val="FFFFFF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Relationship between torque and applied force</a:t>
            </a:r>
            <a:r>
              <a:rPr lang="en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217458" y="435650"/>
            <a:ext cx="2690533" cy="2879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90557"/>
            <a:ext cx="3357081" cy="14574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82880"/>
          </a:xfrm>
        </p:spPr>
        <p:txBody>
          <a:bodyPr/>
          <a:lstStyle/>
          <a:p>
            <a:r>
              <a:rPr lang="en-US" sz="1600" dirty="0" smtClean="0"/>
              <a:t>13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-147234" y="1"/>
            <a:ext cx="8148235" cy="72842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Linear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Actuator/System Test 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143000" y="1371600"/>
            <a:ext cx="6858000" cy="35291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Based on the relationship </a:t>
            </a:r>
            <a:r>
              <a:rPr lang="en" sz="24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between torque and applied 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force we derived the following equation to determine Tc and b: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sz="240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17" y="2772440"/>
            <a:ext cx="4281488" cy="19006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2807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35324" y="342900"/>
            <a:ext cx="7765676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Linear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Actuator/System Test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08489" y="1371600"/>
            <a:ext cx="4467024" cy="76542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Trial 1:</a:t>
            </a:r>
          </a:p>
          <a:p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20 Lbs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(or 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9.07 kgs</a:t>
            </a:r>
            <a:r>
              <a:rPr lang="en" sz="240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)</a:t>
            </a:r>
          </a:p>
          <a:p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 weights used</a:t>
            </a:r>
            <a:endParaRPr lang="en" sz="24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8" t="59525" r="11045" b="7316"/>
          <a:stretch/>
        </p:blipFill>
        <p:spPr>
          <a:xfrm rot="10800000">
            <a:off x="3082247" y="1281059"/>
            <a:ext cx="4315146" cy="36361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6637107" y="2131358"/>
            <a:ext cx="1115123" cy="41663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160"/>
          <p:cNvSpPr txBox="1"/>
          <p:nvPr/>
        </p:nvSpPr>
        <p:spPr>
          <a:xfrm>
            <a:off x="7779124" y="1459006"/>
            <a:ext cx="1364876" cy="96146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Steady-State</a:t>
            </a: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sz="240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Approx. 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20.5 V</a:t>
            </a:r>
            <a:endParaRPr lang="en" sz="2400" dirty="0">
              <a:solidFill>
                <a:schemeClr val="accent1">
                  <a:lumMod val="75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1367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48771" y="114300"/>
            <a:ext cx="7752229" cy="90767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Linear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Actuator/System Test 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92990" y="1371600"/>
            <a:ext cx="4321157" cy="76542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Trial 2:</a:t>
            </a:r>
          </a:p>
          <a:p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25 Lbs 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(or 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11.34 kgs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)</a:t>
            </a:r>
          </a:p>
          <a:p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 weights used</a:t>
            </a:r>
            <a:endParaRPr lang="en" sz="24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6" t="14459" r="11647" b="52382"/>
          <a:stretch/>
        </p:blipFill>
        <p:spPr>
          <a:xfrm rot="10800000">
            <a:off x="3082247" y="1281059"/>
            <a:ext cx="4315146" cy="36361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4561727" y="1862417"/>
            <a:ext cx="3029138" cy="27460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160"/>
          <p:cNvSpPr txBox="1"/>
          <p:nvPr/>
        </p:nvSpPr>
        <p:spPr>
          <a:xfrm>
            <a:off x="7671546" y="1371600"/>
            <a:ext cx="1290919" cy="117639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Steady-State</a:t>
            </a: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sz="240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Approx. 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49.2 V</a:t>
            </a:r>
            <a:endParaRPr lang="en" sz="2400" dirty="0">
              <a:solidFill>
                <a:schemeClr val="accent1">
                  <a:lumMod val="75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17005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34816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01706" y="0"/>
            <a:ext cx="7799294" cy="70597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Linear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Actuator/System Test 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28600" y="1015140"/>
            <a:ext cx="8754035" cy="35282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Based on the previous group’s work: k</a:t>
            </a:r>
            <a:r>
              <a:rPr lang="en" sz="2400" baseline="-250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=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0.382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[V/rad/sec] </a:t>
            </a: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so: 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sz="240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Trial 1: </a:t>
            </a:r>
            <a:r>
              <a:rPr lang="el-GR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ω</a:t>
            </a: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= 20.5 [V] / .382 [V/rad/sec]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53.67</a:t>
            </a: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[rad/sec]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4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Trial 2: </a:t>
            </a:r>
            <a:r>
              <a:rPr lang="el-GR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ω</a:t>
            </a: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= 49.2 [V] / .382 [V/rad/sec]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128.80</a:t>
            </a: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[rad/sec]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4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Using simultaneous equation solver:</a:t>
            </a:r>
            <a:endParaRPr lang="en-US" sz="24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	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Tc</a:t>
            </a:r>
            <a:r>
              <a:rPr lang="en-US" sz="240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 =</a:t>
            </a:r>
            <a:r>
              <a:rPr lang="en-US" sz="2400" dirty="0" smtClean="0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 0.09304</a:t>
            </a:r>
            <a:r>
              <a:rPr lang="en-US" sz="24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   </a:t>
            </a:r>
            <a:r>
              <a:rPr lang="en-US" sz="2400" dirty="0" smtClean="0">
                <a:solidFill>
                  <a:schemeClr val="bg1"/>
                </a:solidFill>
                <a:latin typeface="Galdeano"/>
                <a:ea typeface="Galdeano"/>
                <a:cs typeface="Galdeano"/>
                <a:sym typeface="Galdeano"/>
              </a:rPr>
              <a:t>b =</a:t>
            </a:r>
            <a:r>
              <a:rPr lang="en-US" sz="2400" dirty="0" smtClean="0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 7.55 X 10</a:t>
            </a:r>
            <a:r>
              <a:rPr lang="en-US" sz="2400" baseline="30000" dirty="0" smtClean="0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-4</a:t>
            </a:r>
            <a:endParaRPr lang="en" sz="2400" dirty="0" smtClean="0">
              <a:solidFill>
                <a:srgbClr val="00B050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553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13130" y="0"/>
            <a:ext cx="7787869" cy="72067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Disturbance Control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43000" y="976277"/>
            <a:ext cx="6858000" cy="21853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b="0" i="0" u="none" strike="noStrike" cap="none" baseline="0" dirty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AC motor drives the cam 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b="0" i="0" u="none" strike="noStrike" cap="none" baseline="0" dirty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Variable Frequency Drive, Controls the speed of the AC motor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b="0" i="0" u="none" strike="noStrike" cap="none" baseline="0" dirty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Single </a:t>
            </a:r>
            <a:r>
              <a:rPr lang="en" sz="2400" dirty="0"/>
              <a:t>elliptical</a:t>
            </a:r>
            <a:r>
              <a:rPr lang="en" sz="2400" b="0" i="0" u="none" strike="noStrike" cap="none" baseline="0" dirty="0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cam shape causes the disturbance while rotating</a:t>
            </a:r>
          </a:p>
        </p:txBody>
      </p:sp>
      <p:sp>
        <p:nvSpPr>
          <p:cNvPr id="169" name="Shape 169"/>
          <p:cNvSpPr/>
          <p:nvPr/>
        </p:nvSpPr>
        <p:spPr>
          <a:xfrm>
            <a:off x="1428750" y="2922270"/>
            <a:ext cx="2655636" cy="16573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72000" y="3111578"/>
            <a:ext cx="1828800" cy="127873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467333" y="3281082"/>
            <a:ext cx="2862620" cy="15985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172" name="Shape 172"/>
          <p:cNvSpPr/>
          <p:nvPr/>
        </p:nvSpPr>
        <p:spPr>
          <a:xfrm>
            <a:off x="4766250" y="3274359"/>
            <a:ext cx="2427926" cy="16209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800" dirty="0" smtClean="0"/>
              <a:t>18</a:t>
            </a:r>
            <a:endParaRPr lang="en-US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3986" y="0"/>
            <a:ext cx="7877014" cy="67417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Presentation Outline	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44266" y="953315"/>
            <a:ext cx="5445148" cy="35155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numCol="2" anchor="t" anchorCtr="0">
            <a:noAutofit/>
          </a:bodyPr>
          <a:lstStyle/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rgbClr val="D8D8D8"/>
                </a:solidFill>
                <a:sym typeface="Galdeano"/>
              </a:rPr>
              <a:t>Background</a:t>
            </a:r>
          </a:p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dirty="0" smtClean="0"/>
              <a:t>Applications</a:t>
            </a:r>
          </a:p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dirty="0" smtClean="0"/>
              <a:t>Motivation</a:t>
            </a:r>
            <a:endParaRPr lang="en" sz="2000" b="0" i="0" u="none" strike="noStrike" cap="none" baseline="0" dirty="0" smtClean="0">
              <a:solidFill>
                <a:srgbClr val="D8D8D8"/>
              </a:solidFill>
              <a:sym typeface="Galdeano"/>
            </a:endParaRPr>
          </a:p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rgbClr val="D8D8D8"/>
                </a:solidFill>
                <a:sym typeface="Galdeano"/>
              </a:rPr>
              <a:t>Project </a:t>
            </a:r>
            <a:r>
              <a:rPr lang="en" sz="2000" b="0" i="0" u="none" strike="noStrike" cap="none" baseline="0" dirty="0">
                <a:solidFill>
                  <a:srgbClr val="D8D8D8"/>
                </a:solidFill>
                <a:sym typeface="Galdeano"/>
              </a:rPr>
              <a:t>Summary</a:t>
            </a:r>
          </a:p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rgbClr val="D8D8D8"/>
                </a:solidFill>
                <a:sym typeface="Galdeano"/>
              </a:rPr>
              <a:t>Disturbance Analysis &amp;</a:t>
            </a:r>
            <a:r>
              <a:rPr lang="en" sz="2000" b="0" i="0" u="none" strike="noStrike" cap="none" dirty="0" smtClean="0">
                <a:solidFill>
                  <a:srgbClr val="D8D8D8"/>
                </a:solidFill>
                <a:sym typeface="Galdeano"/>
              </a:rPr>
              <a:t> System Modeling</a:t>
            </a:r>
            <a:endParaRPr lang="en" sz="2000" b="0" i="0" u="none" strike="noStrike" cap="none" baseline="0" dirty="0">
              <a:solidFill>
                <a:srgbClr val="D8D8D8"/>
              </a:solidFill>
              <a:sym typeface="Galdeano"/>
            </a:endParaRPr>
          </a:p>
          <a:p>
            <a:pPr marL="177800" marR="0" lvl="0" indent="-1524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>
                <a:solidFill>
                  <a:srgbClr val="D8D8D8"/>
                </a:solidFill>
                <a:sym typeface="Galdeano"/>
              </a:rPr>
              <a:t>Hardware, Software, and Circuitry</a:t>
            </a:r>
          </a:p>
          <a:p>
            <a:pPr>
              <a:buNone/>
            </a:pPr>
            <a:endParaRPr lang="en" sz="1200" dirty="0"/>
          </a:p>
          <a:p>
            <a:endParaRPr lang="en" sz="1200" dirty="0"/>
          </a:p>
        </p:txBody>
      </p:sp>
      <p:sp>
        <p:nvSpPr>
          <p:cNvPr id="103" name="Shape 103"/>
          <p:cNvSpPr/>
          <p:nvPr/>
        </p:nvSpPr>
        <p:spPr>
          <a:xfrm>
            <a:off x="6393924" y="1261598"/>
            <a:ext cx="1788576" cy="32072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30936" cy="192024"/>
          </a:xfrm>
        </p:spPr>
        <p:txBody>
          <a:bodyPr/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54641" y="0"/>
            <a:ext cx="7846359" cy="73564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sym typeface="Consolas"/>
              </a:rPr>
              <a:t>Disturbance </a:t>
            </a:r>
            <a:r>
              <a:rPr lang="en" sz="4000" dirty="0"/>
              <a:t>Analysis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438400" y="1371600"/>
            <a:ext cx="4267199" cy="3200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229293" y="841941"/>
            <a:ext cx="5886527" cy="41769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19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31736" y="342900"/>
            <a:ext cx="7869264" cy="85725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Original</a:t>
            </a:r>
            <a:r>
              <a:rPr lang="en" sz="4000" b="0" i="0" u="none" strike="noStrike" cap="none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H-bridge </a:t>
            </a: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and Gate Driver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Hardware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230247" y="2433250"/>
            <a:ext cx="68350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IR2110</a:t>
            </a:r>
          </a:p>
        </p:txBody>
      </p:sp>
      <p:sp>
        <p:nvSpPr>
          <p:cNvPr id="197" name="Shape 197"/>
          <p:cNvSpPr/>
          <p:nvPr/>
        </p:nvSpPr>
        <p:spPr>
          <a:xfrm>
            <a:off x="5409878" y="3378630"/>
            <a:ext cx="1600199" cy="1463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198" name="Shape 198"/>
          <p:cNvSpPr txBox="1"/>
          <p:nvPr/>
        </p:nvSpPr>
        <p:spPr>
          <a:xfrm>
            <a:off x="514350" y="2309246"/>
            <a:ext cx="3120003" cy="25572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 will utilize:</a:t>
            </a:r>
          </a:p>
          <a:p>
            <a:pPr marL="215900" marR="0" lvl="0" indent="-215900" algn="l" rtl="0"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Four IRF640N</a:t>
            </a:r>
            <a:r>
              <a:rPr lang="en" sz="2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Power MOSFETs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15900" marR="0" lvl="0" indent="-215900" algn="l" rtl="0"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Two IR2110 High and Low Side Drivers</a:t>
            </a:r>
          </a:p>
          <a:p>
            <a:pPr marL="215900" marR="0" lvl="0" indent="-215900" algn="l" rtl="0"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Four 6N137 High Speed 10MBit/s Logic Gate Optocouplers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7144719" y="3425125"/>
            <a:ext cx="1867545" cy="15808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IR2110</a:t>
            </a:r>
            <a:r>
              <a:rPr lang="en" sz="2000" b="0" i="0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 Gate Driver</a:t>
            </a:r>
            <a:endParaRPr lang="en" sz="2000" b="0" i="0" u="none" strike="noStrike" cap="none" baseline="0" dirty="0">
              <a:solidFill>
                <a:schemeClr val="accent1">
                  <a:lumMod val="60000"/>
                  <a:lumOff val="4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689675" y="1557580"/>
            <a:ext cx="8454326" cy="54244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IRF640N Power MOSFET</a:t>
            </a:r>
            <a:endParaRPr lang="en" sz="2000" b="0" i="0" u="none" strike="noStrike" cap="none" baseline="0" dirty="0">
              <a:solidFill>
                <a:schemeClr val="accent1">
                  <a:lumMod val="60000"/>
                  <a:lumOff val="4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394378" y="1608113"/>
            <a:ext cx="16002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202" name="Shape 202"/>
          <p:cNvSpPr txBox="1"/>
          <p:nvPr/>
        </p:nvSpPr>
        <p:spPr>
          <a:xfrm>
            <a:off x="7051729" y="1580827"/>
            <a:ext cx="1976034" cy="338637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6N137 Logic Gate</a:t>
            </a:r>
          </a:p>
          <a:p>
            <a:pPr marL="0" marR="0" lvl="0" indent="0" algn="l" rtl="0">
              <a:buSzPct val="25000"/>
              <a:buNone/>
            </a:pPr>
            <a:r>
              <a:rPr lang="en" sz="2000" b="0" i="0" u="none" strike="noStrike" cap="non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Optocouplers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8381" r="16983"/>
          <a:stretch/>
        </p:blipFill>
        <p:spPr>
          <a:xfrm>
            <a:off x="3737859" y="1618606"/>
            <a:ext cx="1531566" cy="25734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01478" y="342900"/>
            <a:ext cx="7799522" cy="85725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Revised H-bridge </a:t>
            </a: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and Gate Driver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Hardware 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66456" y="1418095"/>
            <a:ext cx="3538183" cy="37254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 will utilize:</a:t>
            </a:r>
          </a:p>
          <a:p>
            <a:pPr marL="215900" marR="0" lvl="0" indent="-215900" algn="l" rtl="0"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Four (4) HCPL 3120 Gate Drive Optocouplers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15900" marR="0" lvl="0" indent="-215900" algn="l" rtl="0"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One (1) IGBT Full-bridge</a:t>
            </a:r>
            <a:r>
              <a:rPr lang="en" sz="2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Power Module</a:t>
            </a:r>
          </a:p>
          <a:p>
            <a:pPr marL="215900" marR="0" lvl="0" indent="-215900" algn="l" rtl="0">
              <a:buClr>
                <a:schemeClr val="lt1"/>
              </a:buClr>
              <a:buSzPct val="100000"/>
              <a:buFont typeface="Galdeano"/>
              <a:buChar char="•"/>
            </a:pPr>
            <a:endParaRPr lang="en" sz="2000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buClr>
                <a:schemeClr val="lt1"/>
              </a:buClr>
              <a:buSzPct val="100000"/>
            </a:pPr>
            <a:r>
              <a:rPr lang="en" sz="2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Reason for Change:</a:t>
            </a:r>
          </a:p>
          <a:p>
            <a:pPr marL="285750" marR="0" lvl="0" indent="-285750" algn="l" rtl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HCPL 3120 more</a:t>
            </a:r>
            <a:r>
              <a:rPr lang="en" sz="2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robust, fewer chips, built-in optocoupling</a:t>
            </a:r>
          </a:p>
          <a:p>
            <a:pPr marL="285750" marR="0" lvl="0" indent="-285750" algn="l" rtl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MOSFET’s could not handle large current spikes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400800" y="1511085"/>
            <a:ext cx="2619213" cy="93764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IGBT Full-bridge Power Module</a:t>
            </a:r>
            <a:endParaRPr lang="en" sz="2000" b="0" i="0" u="none" strike="noStrike" cap="none" baseline="0" dirty="0">
              <a:solidFill>
                <a:schemeClr val="accent1">
                  <a:lumMod val="60000"/>
                  <a:lumOff val="4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6431797" y="3029919"/>
            <a:ext cx="2712202" cy="15420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HCPL 3120</a:t>
            </a:r>
          </a:p>
          <a:p>
            <a:pPr lvl="0">
              <a:buSzPct val="25000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Gate Drive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Optocoupler</a:t>
            </a:r>
            <a:endParaRPr lang="en" sz="2000" b="0" i="0" u="none" strike="noStrike" cap="none" baseline="0" dirty="0">
              <a:solidFill>
                <a:schemeClr val="accent1">
                  <a:lumMod val="60000"/>
                  <a:lumOff val="4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686" t="25883" r="18000" b="17960"/>
          <a:stretch/>
        </p:blipFill>
        <p:spPr>
          <a:xfrm>
            <a:off x="4398071" y="3023160"/>
            <a:ext cx="1910044" cy="16677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 descr="IGB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45" y="1427880"/>
            <a:ext cx="1911414" cy="14238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3284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29" y="1"/>
            <a:ext cx="7842871" cy="742520"/>
          </a:xfrm>
        </p:spPr>
        <p:txBody>
          <a:bodyPr/>
          <a:lstStyle/>
          <a:p>
            <a:r>
              <a:rPr lang="en-US" sz="4000" dirty="0" smtClean="0"/>
              <a:t>IGBT Circuit Schematic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GBT_circu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902668"/>
            <a:ext cx="9006840" cy="3669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29" y="1"/>
            <a:ext cx="7842871" cy="742520"/>
          </a:xfrm>
        </p:spPr>
        <p:txBody>
          <a:bodyPr/>
          <a:lstStyle/>
          <a:p>
            <a:r>
              <a:rPr lang="en-US" sz="4000" dirty="0" smtClean="0"/>
              <a:t>IGBT Circuit Schematic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GBT_circui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" y="914399"/>
            <a:ext cx="9004980" cy="36576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21040" y="4664867"/>
            <a:ext cx="628649" cy="192881"/>
          </a:xfrm>
        </p:spPr>
        <p:txBody>
          <a:bodyPr/>
          <a:lstStyle/>
          <a:p>
            <a:r>
              <a:rPr lang="en-US" sz="1600" dirty="0" smtClean="0"/>
              <a:t>23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3" y="342900"/>
            <a:ext cx="7846017" cy="857250"/>
          </a:xfrm>
        </p:spPr>
        <p:txBody>
          <a:bodyPr/>
          <a:lstStyle/>
          <a:p>
            <a:r>
              <a:rPr lang="en-US" sz="4000" dirty="0" smtClean="0"/>
              <a:t>IGBT Module Pin Assignment and Circuit Schematic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11824"/>
            <a:ext cx="3041542" cy="534691"/>
          </a:xfrm>
        </p:spPr>
        <p:txBody>
          <a:bodyPr/>
          <a:lstStyle/>
          <a:p>
            <a:pPr>
              <a:buNone/>
            </a:pPr>
            <a:endParaRPr lang="en-US" sz="2000" dirty="0"/>
          </a:p>
        </p:txBody>
      </p:sp>
      <p:pic>
        <p:nvPicPr>
          <p:cNvPr id="5" name="Picture 4" descr="IGBT_overview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2" y="1189996"/>
            <a:ext cx="7666667" cy="38469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2991" y="-108487"/>
            <a:ext cx="8300996" cy="69742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sym typeface="Consolas"/>
              </a:rPr>
              <a:t>H-Bridge Circuit </a:t>
            </a:r>
            <a:endParaRPr lang="en" sz="4000" b="0" i="0" u="none" strike="noStrike" cap="none" baseline="0" dirty="0">
              <a:solidFill>
                <a:schemeClr val="accent1"/>
              </a:solidFill>
              <a:sym typeface="Consolas"/>
            </a:endParaRPr>
          </a:p>
        </p:txBody>
      </p:sp>
      <p:pic>
        <p:nvPicPr>
          <p:cNvPr id="1026" name="Picture 2" descr="C:\Users\DTM\Downloads\H-Bridge_IGB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799" y="500198"/>
            <a:ext cx="6200931" cy="45367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25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754880" y="3455435"/>
            <a:ext cx="380232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220" y="338328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220" y="429486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880" y="429486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L1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081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2991" y="-108487"/>
            <a:ext cx="8582086" cy="69742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sym typeface="Consolas"/>
              </a:rPr>
              <a:t>H-Bridge Circuit:</a:t>
            </a:r>
            <a:r>
              <a:rPr lang="en" sz="4000" b="0" i="0" u="none" strike="noStrike" cap="none" dirty="0" smtClean="0">
                <a:solidFill>
                  <a:schemeClr val="accent1"/>
                </a:solidFill>
                <a:sym typeface="Consolas"/>
              </a:rPr>
              <a:t> Forward Mode</a:t>
            </a:r>
            <a:endParaRPr lang="en" sz="4000" b="0" i="0" u="none" strike="noStrike" cap="none" baseline="0" dirty="0">
              <a:solidFill>
                <a:schemeClr val="accent1"/>
              </a:solidFill>
              <a:sym typeface="Consolas"/>
            </a:endParaRPr>
          </a:p>
        </p:txBody>
      </p:sp>
      <p:pic>
        <p:nvPicPr>
          <p:cNvPr id="1026" name="Picture 2" descr="C:\Users\DTM\Downloads\H-Bridge_IGB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799" y="500198"/>
            <a:ext cx="6200931" cy="45367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460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26</a:t>
            </a:r>
            <a:endParaRPr lang="en-US" sz="1600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5060229" y="3421672"/>
            <a:ext cx="1652954" cy="1064933"/>
          </a:xfrm>
          <a:prstGeom prst="bentConnector3">
            <a:avLst>
              <a:gd name="adj1" fmla="val 48478"/>
            </a:avLst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56331" y="34216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59" y="34216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9860" y="432129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155" y="43212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L1</a:t>
            </a:r>
          </a:p>
        </p:txBody>
      </p:sp>
    </p:spTree>
    <p:extLst>
      <p:ext uri="{BB962C8B-B14F-4D97-AF65-F5344CB8AC3E}">
        <p14:creationId xmlns:p14="http://schemas.microsoft.com/office/powerpoint/2010/main" val="243089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2991" y="-108487"/>
            <a:ext cx="8605532" cy="69742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sym typeface="Consolas"/>
              </a:rPr>
              <a:t>H-Bridge Circuit: Reverse</a:t>
            </a:r>
            <a:r>
              <a:rPr lang="en" sz="4000" b="0" i="0" u="none" strike="noStrike" cap="none" dirty="0" smtClean="0">
                <a:solidFill>
                  <a:schemeClr val="accent1"/>
                </a:solidFill>
                <a:sym typeface="Consolas"/>
              </a:rPr>
              <a:t> Mode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sym typeface="Consolas"/>
              </a:rPr>
              <a:t> </a:t>
            </a:r>
            <a:endParaRPr lang="en" sz="4000" b="0" i="0" u="none" strike="noStrike" cap="none" baseline="0" dirty="0">
              <a:solidFill>
                <a:schemeClr val="accent1"/>
              </a:solidFill>
              <a:sym typeface="Consolas"/>
            </a:endParaRPr>
          </a:p>
        </p:txBody>
      </p:sp>
      <p:pic>
        <p:nvPicPr>
          <p:cNvPr id="1026" name="Picture 2" descr="C:\Users\DTM\Downloads\H-Bridge_IGB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799" y="500198"/>
            <a:ext cx="6200931" cy="45367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27</a:t>
            </a:r>
            <a:endParaRPr lang="en-US" sz="1600" dirty="0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5081960" y="3397540"/>
            <a:ext cx="1570510" cy="1092397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56331" y="34216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018" y="34216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945" y="433270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8842" y="43327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L2</a:t>
            </a:r>
          </a:p>
        </p:txBody>
      </p:sp>
    </p:spTree>
    <p:extLst>
      <p:ext uri="{BB962C8B-B14F-4D97-AF65-F5344CB8AC3E}">
        <p14:creationId xmlns:p14="http://schemas.microsoft.com/office/powerpoint/2010/main" val="1228337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2991" y="-108487"/>
            <a:ext cx="8300996" cy="69742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dirty="0" smtClean="0"/>
              <a:t>Bootstrap </a:t>
            </a:r>
            <a:r>
              <a:rPr lang="en" sz="4000" b="0" i="0" u="none" strike="noStrike" cap="none" baseline="0" dirty="0" smtClean="0">
                <a:solidFill>
                  <a:schemeClr val="accent1"/>
                </a:solidFill>
                <a:sym typeface="Consolas"/>
              </a:rPr>
              <a:t>Circuit </a:t>
            </a:r>
            <a:endParaRPr lang="en" sz="4000" b="0" i="0" u="none" strike="noStrike" cap="none" baseline="0" dirty="0">
              <a:solidFill>
                <a:schemeClr val="accent1"/>
              </a:solidFill>
              <a:sym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28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69" y="1702043"/>
            <a:ext cx="3841906" cy="18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51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0"/>
            <a:ext cx="7893424" cy="715019"/>
          </a:xfrm>
        </p:spPr>
        <p:txBody>
          <a:bodyPr/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1" y="1155032"/>
            <a:ext cx="7430360" cy="346509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 smtClean="0"/>
              <a:t>1991 - Pneumatic Active Suspension System by Dion Thomas and Scott Jones, advisor: Dr. </a:t>
            </a:r>
            <a:r>
              <a:rPr lang="en-US" sz="2400" dirty="0" err="1" smtClean="0"/>
              <a:t>Anakwa</a:t>
            </a:r>
            <a:endParaRPr lang="en-US" sz="2400" dirty="0" smtClean="0"/>
          </a:p>
          <a:p>
            <a:r>
              <a:rPr lang="en-US" sz="2400" dirty="0" smtClean="0"/>
              <a:t>2002 -  Dr. </a:t>
            </a:r>
            <a:r>
              <a:rPr lang="en-US" sz="2400" dirty="0" err="1" smtClean="0"/>
              <a:t>Anakwa</a:t>
            </a:r>
            <a:r>
              <a:rPr lang="en-US" sz="2400" dirty="0" smtClean="0"/>
              <a:t> publishes "Development and Control of a Prototype Pneumatic Active Suspension System" (with students), IEEE Transactions on Education, Vol. 45, No. 1, February 2002, pp. 43-49.</a:t>
            </a:r>
          </a:p>
          <a:p>
            <a:r>
              <a:rPr lang="en-US" sz="2400" dirty="0" smtClean="0"/>
              <a:t>2006 – Active Suspension System by Blake </a:t>
            </a:r>
            <a:r>
              <a:rPr lang="en-US" sz="2400" dirty="0" err="1" smtClean="0"/>
              <a:t>Boe</a:t>
            </a:r>
            <a:r>
              <a:rPr lang="en-US" sz="2400" dirty="0" smtClean="0"/>
              <a:t> and Tyson Richards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30936" cy="192881"/>
          </a:xfrm>
        </p:spPr>
        <p:txBody>
          <a:bodyPr/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62732" y="96255"/>
            <a:ext cx="8465628" cy="60891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National Instrument Hardware</a:t>
            </a:r>
          </a:p>
        </p:txBody>
      </p:sp>
      <p:sp>
        <p:nvSpPr>
          <p:cNvPr id="186" name="Shape 186"/>
          <p:cNvSpPr/>
          <p:nvPr/>
        </p:nvSpPr>
        <p:spPr>
          <a:xfrm>
            <a:off x="6400800" y="3086100"/>
            <a:ext cx="2628900" cy="19125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571500" y="1120657"/>
            <a:ext cx="7288306" cy="34513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numCol="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•</a:t>
            </a:r>
            <a:r>
              <a:rPr lang="en" sz="24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NI </a:t>
            </a: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cDAQ-9174 NI CompactDAQ 4-slot USB 2.0 Chassis, </a:t>
            </a: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 V </a:t>
            </a: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- 30 V Input Voltage </a:t>
            </a: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Range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b="0" i="0" u="none" strike="noStrike" cap="none" baseline="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b="0" i="0" u="none" strike="noStrike" cap="none" baseline="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b="0" i="0" u="none" strike="noStrike" cap="none" baseline="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buSzPct val="25000"/>
              <a:buNone/>
            </a:pPr>
            <a:endParaRPr lang="en" sz="2000" b="0" i="0" u="none" strike="noStrike" cap="none" baseline="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0">
              <a:buSzPct val="25000"/>
            </a:pPr>
            <a:r>
              <a:rPr lang="en" sz="20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• NI </a:t>
            </a: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9401 8-Channel Ultra-high Speed Digital I/O Module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R="0" lvl="0" algn="l" rtl="0">
              <a:buSzPct val="25000"/>
              <a:buNone/>
            </a:pP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• NI </a:t>
            </a:r>
            <a:r>
              <a:rPr lang="en" sz="20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9221 8-Channel 12-Bit Analog Input </a:t>
            </a:r>
            <a:r>
              <a:rPr lang="en" sz="2000" b="0" i="0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Module</a:t>
            </a:r>
            <a:endParaRPr lang="en" sz="20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endParaRPr lang="en" sz="1400" b="0" i="0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71500" y="2788421"/>
            <a:ext cx="2392037" cy="18835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189" name="Shape 189"/>
          <p:cNvSpPr/>
          <p:nvPr/>
        </p:nvSpPr>
        <p:spPr>
          <a:xfrm>
            <a:off x="5873908" y="2788421"/>
            <a:ext cx="2311625" cy="18835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29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57" y="2788421"/>
            <a:ext cx="2589131" cy="18835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1483"/>
          <a:stretch/>
        </p:blipFill>
        <p:spPr>
          <a:xfrm>
            <a:off x="4255185" y="825971"/>
            <a:ext cx="4695857" cy="3853006"/>
          </a:xfrm>
          <a:prstGeom prst="rect">
            <a:avLst/>
          </a:prstGeom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68088" y="154983"/>
            <a:ext cx="7832912" cy="61218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Logic in LabVIEW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752" t="1741" r="22792" b="23650"/>
          <a:stretch/>
        </p:blipFill>
        <p:spPr>
          <a:xfrm>
            <a:off x="184935" y="1303278"/>
            <a:ext cx="3935961" cy="2442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30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68088" y="154983"/>
            <a:ext cx="7832912" cy="61218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Logic in </a:t>
            </a:r>
            <a:r>
              <a:rPr lang="en" sz="4000" dirty="0" smtClean="0"/>
              <a:t>NI Multisim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30" t="12202" r="66619" b="28285"/>
          <a:stretch/>
        </p:blipFill>
        <p:spPr>
          <a:xfrm>
            <a:off x="585626" y="750018"/>
            <a:ext cx="3622988" cy="200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712" t="11655" r="35441" b="28115"/>
          <a:stretch/>
        </p:blipFill>
        <p:spPr>
          <a:xfrm>
            <a:off x="4716255" y="750018"/>
            <a:ext cx="3674584" cy="2002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4897" t="11503" r="3751" b="27813"/>
          <a:stretch/>
        </p:blipFill>
        <p:spPr>
          <a:xfrm>
            <a:off x="2660442" y="2961954"/>
            <a:ext cx="3706954" cy="2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91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253251" y="934650"/>
            <a:ext cx="5119099" cy="4030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7703" y="716797"/>
            <a:ext cx="2137025" cy="616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9486" y="100739"/>
            <a:ext cx="4479010" cy="123211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 Modeling in </a:t>
            </a:r>
            <a:r>
              <a:rPr lang="en" sz="4000" dirty="0" smtClean="0"/>
              <a:t>Sumulink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67997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9486" y="100739"/>
            <a:ext cx="4479010" cy="123211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 Modeling in LabVIEW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" y="1666781"/>
            <a:ext cx="4511902" cy="32649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55763" y="1104472"/>
            <a:ext cx="1634138" cy="168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>
          <a:xfrm>
            <a:off x="4522773" y="513708"/>
            <a:ext cx="4440068" cy="216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22960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5074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9486" y="100739"/>
            <a:ext cx="4479010" cy="123211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 Modeling </a:t>
            </a:r>
            <a:r>
              <a:rPr lang="en" sz="4000" dirty="0" smtClean="0"/>
              <a:t>Simulations</a:t>
            </a:r>
            <a:endParaRPr lang="en" sz="4000" b="0" i="0" u="none" strike="noStrike" cap="none" baseline="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34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17152" y="1740443"/>
            <a:ext cx="2249424" cy="128016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60577" y="1740443"/>
            <a:ext cx="2249424" cy="128016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804002" y="1740443"/>
            <a:ext cx="2249424" cy="128016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6"/>
          <a:srcRect l="1477" t="7503"/>
          <a:stretch/>
        </p:blipFill>
        <p:spPr>
          <a:xfrm>
            <a:off x="1517152" y="3092213"/>
            <a:ext cx="2235517" cy="150002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7"/>
          <a:srcRect l="970" t="7503"/>
          <a:stretch/>
        </p:blipFill>
        <p:spPr>
          <a:xfrm>
            <a:off x="4160576" y="3092213"/>
            <a:ext cx="2240280" cy="149961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8"/>
          <a:srcRect l="821" t="6892"/>
          <a:stretch/>
        </p:blipFill>
        <p:spPr>
          <a:xfrm>
            <a:off x="6804002" y="3092213"/>
            <a:ext cx="2240280" cy="1499616"/>
          </a:xfrm>
          <a:prstGeom prst="rect">
            <a:avLst/>
          </a:prstGeom>
        </p:spPr>
      </p:pic>
      <p:sp>
        <p:nvSpPr>
          <p:cNvPr id="17" name="Shape 159"/>
          <p:cNvSpPr txBox="1">
            <a:spLocks/>
          </p:cNvSpPr>
          <p:nvPr/>
        </p:nvSpPr>
        <p:spPr>
          <a:xfrm>
            <a:off x="0" y="1832230"/>
            <a:ext cx="1526496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400" dirty="0" smtClean="0"/>
              <a:t>Simulink</a:t>
            </a:r>
            <a:endParaRPr lang="en" sz="2400" dirty="0"/>
          </a:p>
        </p:txBody>
      </p:sp>
      <p:sp>
        <p:nvSpPr>
          <p:cNvPr id="18" name="Shape 159"/>
          <p:cNvSpPr txBox="1">
            <a:spLocks/>
          </p:cNvSpPr>
          <p:nvPr/>
        </p:nvSpPr>
        <p:spPr>
          <a:xfrm>
            <a:off x="-50806" y="3482941"/>
            <a:ext cx="1526496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400" dirty="0" smtClean="0"/>
              <a:t>LabVIEW</a:t>
            </a:r>
            <a:endParaRPr lang="en" sz="2400" dirty="0"/>
          </a:p>
        </p:txBody>
      </p:sp>
      <p:sp>
        <p:nvSpPr>
          <p:cNvPr id="19" name="Shape 159"/>
          <p:cNvSpPr txBox="1">
            <a:spLocks/>
          </p:cNvSpPr>
          <p:nvPr/>
        </p:nvSpPr>
        <p:spPr>
          <a:xfrm>
            <a:off x="1194090" y="1085993"/>
            <a:ext cx="2895547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000" dirty="0" smtClean="0"/>
              <a:t>Angular Velocity</a:t>
            </a:r>
            <a:endParaRPr lang="en" sz="2000" dirty="0"/>
          </a:p>
        </p:txBody>
      </p:sp>
      <p:sp>
        <p:nvSpPr>
          <p:cNvPr id="20" name="Shape 159"/>
          <p:cNvSpPr txBox="1">
            <a:spLocks/>
          </p:cNvSpPr>
          <p:nvPr/>
        </p:nvSpPr>
        <p:spPr>
          <a:xfrm>
            <a:off x="3832943" y="1085993"/>
            <a:ext cx="2895547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000" dirty="0" smtClean="0"/>
              <a:t>Linear Velocity</a:t>
            </a:r>
            <a:endParaRPr lang="en" sz="2000" dirty="0"/>
          </a:p>
        </p:txBody>
      </p:sp>
      <p:sp>
        <p:nvSpPr>
          <p:cNvPr id="21" name="Shape 159"/>
          <p:cNvSpPr txBox="1">
            <a:spLocks/>
          </p:cNvSpPr>
          <p:nvPr/>
        </p:nvSpPr>
        <p:spPr>
          <a:xfrm>
            <a:off x="6794857" y="1118886"/>
            <a:ext cx="2139743" cy="6589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>
              <a:buSzPct val="25000"/>
            </a:pPr>
            <a:r>
              <a:rPr lang="en" sz="2000" dirty="0" smtClean="0"/>
              <a:t>Linear </a:t>
            </a:r>
          </a:p>
          <a:p>
            <a:pPr>
              <a:buSzPct val="25000"/>
            </a:pPr>
            <a:r>
              <a:rPr lang="en" sz="2000" dirty="0" smtClean="0"/>
              <a:t>Acceleration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040276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" y="100740"/>
            <a:ext cx="7892512" cy="720670"/>
          </a:xfrm>
        </p:spPr>
        <p:txBody>
          <a:bodyPr/>
          <a:lstStyle/>
          <a:p>
            <a:r>
              <a:rPr lang="en-US" sz="4000" dirty="0" smtClean="0"/>
              <a:t>PWM Generator in </a:t>
            </a:r>
            <a:r>
              <a:rPr lang="en-US" sz="4000" dirty="0" err="1" smtClean="0"/>
              <a:t>LabVIEW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35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59" y="716026"/>
            <a:ext cx="6190591" cy="432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92990"/>
            <a:ext cx="8663552" cy="666427"/>
          </a:xfrm>
        </p:spPr>
        <p:txBody>
          <a:bodyPr/>
          <a:lstStyle/>
          <a:p>
            <a:r>
              <a:rPr lang="en-US" sz="4000" dirty="0" smtClean="0"/>
              <a:t>Front Panel of PWM Generator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J:\Senior Project\Front Panel.png"/>
          <p:cNvPicPr>
            <a:picLocks noChangeAspect="1" noChangeArrowheads="1"/>
          </p:cNvPicPr>
          <p:nvPr/>
        </p:nvPicPr>
        <p:blipFill rotWithShape="1">
          <a:blip r:embed="rId2"/>
          <a:srcRect l="23281" t="16543" r="42621" b="59707"/>
          <a:stretch/>
        </p:blipFill>
        <p:spPr bwMode="auto">
          <a:xfrm>
            <a:off x="385880" y="2767985"/>
            <a:ext cx="3777275" cy="187133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22960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36</a:t>
            </a:r>
            <a:endParaRPr lang="en-US" sz="1600" dirty="0"/>
          </a:p>
        </p:txBody>
      </p:sp>
      <p:pic>
        <p:nvPicPr>
          <p:cNvPr id="6" name="Picture 2" descr="J:\Senior Project\Front Panel.png"/>
          <p:cNvPicPr>
            <a:picLocks noChangeAspect="1" noChangeArrowheads="1"/>
          </p:cNvPicPr>
          <p:nvPr/>
        </p:nvPicPr>
        <p:blipFill rotWithShape="1">
          <a:blip r:embed="rId2"/>
          <a:srcRect l="17984" t="44199" r="42402" b="31832"/>
          <a:stretch/>
        </p:blipFill>
        <p:spPr bwMode="auto">
          <a:xfrm>
            <a:off x="4471261" y="2784489"/>
            <a:ext cx="4237500" cy="1823734"/>
          </a:xfrm>
          <a:prstGeom prst="rect">
            <a:avLst/>
          </a:prstGeom>
          <a:noFill/>
        </p:spPr>
      </p:pic>
      <p:pic>
        <p:nvPicPr>
          <p:cNvPr id="7" name="Picture 2" descr="J:\Senior Project\Front Panel.png"/>
          <p:cNvPicPr>
            <a:picLocks noChangeAspect="1" noChangeArrowheads="1"/>
          </p:cNvPicPr>
          <p:nvPr/>
        </p:nvPicPr>
        <p:blipFill rotWithShape="1">
          <a:blip r:embed="rId2"/>
          <a:srcRect l="25200" t="73142" r="49561" b="3123"/>
          <a:stretch/>
        </p:blipFill>
        <p:spPr bwMode="auto">
          <a:xfrm>
            <a:off x="385880" y="700355"/>
            <a:ext cx="2990568" cy="200031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40228" y="1271586"/>
            <a:ext cx="4331776" cy="131921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r>
              <a:rPr lang="en-US" sz="2000" dirty="0" smtClean="0"/>
              <a:t>Let Amplitude = A</a:t>
            </a:r>
          </a:p>
          <a:p>
            <a:endParaRPr lang="en-US" sz="2000" dirty="0" smtClean="0"/>
          </a:p>
          <a:p>
            <a:r>
              <a:rPr lang="en-US" sz="2000" dirty="0" smtClean="0"/>
              <a:t>Duty Cycle = (A-1)/A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92990"/>
            <a:ext cx="8663552" cy="666427"/>
          </a:xfrm>
        </p:spPr>
        <p:txBody>
          <a:bodyPr/>
          <a:lstStyle/>
          <a:p>
            <a:r>
              <a:rPr lang="en-US" sz="4000" dirty="0" smtClean="0"/>
              <a:t>Front Panel of PWM Generator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37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6" y="1414086"/>
            <a:ext cx="4073419" cy="2703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91" y="1424883"/>
            <a:ext cx="4057150" cy="2692472"/>
          </a:xfrm>
          <a:prstGeom prst="rect">
            <a:avLst/>
          </a:prstGeom>
        </p:spPr>
      </p:pic>
      <p:sp>
        <p:nvSpPr>
          <p:cNvPr id="11" name="Shape 159"/>
          <p:cNvSpPr txBox="1">
            <a:spLocks/>
          </p:cNvSpPr>
          <p:nvPr/>
        </p:nvSpPr>
        <p:spPr>
          <a:xfrm>
            <a:off x="162931" y="1083273"/>
            <a:ext cx="2895547" cy="33081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000" dirty="0" smtClean="0"/>
              <a:t>Disturbance Signal</a:t>
            </a:r>
            <a:endParaRPr lang="en" sz="2000" dirty="0"/>
          </a:p>
        </p:txBody>
      </p:sp>
      <p:sp>
        <p:nvSpPr>
          <p:cNvPr id="12" name="Shape 159"/>
          <p:cNvSpPr txBox="1">
            <a:spLocks/>
          </p:cNvSpPr>
          <p:nvPr/>
        </p:nvSpPr>
        <p:spPr>
          <a:xfrm>
            <a:off x="4652870" y="1094070"/>
            <a:ext cx="3459500" cy="33081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Consolas"/>
              <a:buNone/>
              <a:defRPr sz="2600" b="0" i="0" u="none" strike="noStrike" cap="none" baseline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buSzPct val="100000"/>
              <a:defRPr sz="1100"/>
            </a:lvl3pPr>
            <a:lvl4pPr marL="0" marR="0" indent="0" algn="l" rtl="0">
              <a:buSzPct val="100000"/>
              <a:defRPr sz="1100"/>
            </a:lvl4pPr>
            <a:lvl5pPr marL="0" marR="0" indent="0" algn="l" rtl="0">
              <a:buSzPct val="100000"/>
              <a:defRPr sz="1100"/>
            </a:lvl5pPr>
            <a:lvl6pPr marL="0" marR="0" indent="0" algn="l" rtl="0">
              <a:buSzPct val="100000"/>
              <a:defRPr sz="1100"/>
            </a:lvl6pPr>
            <a:lvl7pPr marL="0" marR="0" indent="0" algn="l" rtl="0">
              <a:buSzPct val="100000"/>
              <a:defRPr sz="1100"/>
            </a:lvl7pPr>
            <a:lvl8pPr marL="0" marR="0" indent="0" algn="l" rtl="0">
              <a:buSzPct val="100000"/>
              <a:defRPr sz="1100"/>
            </a:lvl8pPr>
            <a:lvl9pPr marL="0" marR="0" indent="0" algn="l" rtl="0">
              <a:buSzPct val="100000"/>
              <a:defRPr sz="1100"/>
            </a:lvl9pPr>
          </a:lstStyle>
          <a:p>
            <a:pPr algn="ctr">
              <a:buSzPct val="25000"/>
            </a:pPr>
            <a:r>
              <a:rPr lang="en" sz="2000" dirty="0" smtClean="0"/>
              <a:t>Processed Error Signal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1530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68941" y="127747"/>
            <a:ext cx="7732059" cy="64461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dirty="0" smtClean="0"/>
              <a:t>Overview</a:t>
            </a:r>
            <a:endParaRPr lang="en" sz="4000" dirty="0"/>
          </a:p>
        </p:txBody>
      </p:sp>
      <p:sp>
        <p:nvSpPr>
          <p:cNvPr id="225" name="Shape 225"/>
          <p:cNvSpPr txBox="1"/>
          <p:nvPr/>
        </p:nvSpPr>
        <p:spPr>
          <a:xfrm>
            <a:off x="620375" y="1353550"/>
            <a:ext cx="4229999" cy="29989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sz="2400" dirty="0">
              <a:solidFill>
                <a:schemeClr val="bg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38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6364" y="1077137"/>
            <a:ext cx="7810470" cy="36933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Working H-Bridge design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System model created and simulated in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PWM signal generator created in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Data acquisition merged with PWM signal generator in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3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54" y="0"/>
            <a:ext cx="7822245" cy="776896"/>
          </a:xfrm>
        </p:spPr>
        <p:txBody>
          <a:bodyPr/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013" y="1347536"/>
            <a:ext cx="2997581" cy="158816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000" dirty="0" smtClean="0"/>
              <a:t>System could be implemented in:</a:t>
            </a:r>
          </a:p>
          <a:p>
            <a:pPr lvl="1"/>
            <a:r>
              <a:rPr lang="en-US" sz="1900" dirty="0" smtClean="0"/>
              <a:t>Seat inside of the cab</a:t>
            </a:r>
          </a:p>
          <a:p>
            <a:pPr lvl="1"/>
            <a:r>
              <a:rPr lang="en-US" sz="1900" dirty="0" smtClean="0"/>
              <a:t>Under the cab</a:t>
            </a: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30936" cy="192024"/>
          </a:xfrm>
        </p:spPr>
        <p:txBody>
          <a:bodyPr/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" y="1127999"/>
            <a:ext cx="4802841" cy="360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68941" y="127747"/>
            <a:ext cx="7732059" cy="67907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dirty="0" smtClean="0"/>
              <a:t>Future Work</a:t>
            </a:r>
            <a:endParaRPr lang="en" sz="4000" dirty="0"/>
          </a:p>
        </p:txBody>
      </p:sp>
      <p:sp>
        <p:nvSpPr>
          <p:cNvPr id="225" name="Shape 225"/>
          <p:cNvSpPr txBox="1"/>
          <p:nvPr/>
        </p:nvSpPr>
        <p:spPr>
          <a:xfrm>
            <a:off x="620375" y="1353550"/>
            <a:ext cx="4229999" cy="29989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sz="2400" dirty="0">
              <a:solidFill>
                <a:schemeClr val="bg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39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6364" y="1077137"/>
            <a:ext cx="7810470" cy="27392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Integration of H-Bridge and controller in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Expanding experience with National Instruments hardware and software such as using RIO and additional software modules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3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" y="108488"/>
            <a:ext cx="7776275" cy="736170"/>
          </a:xfrm>
        </p:spPr>
        <p:txBody>
          <a:bodyPr/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719" y="898902"/>
            <a:ext cx="7714281" cy="3673097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References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[1]  	Blake </a:t>
            </a:r>
            <a:r>
              <a:rPr lang="en-US" sz="1600" dirty="0" err="1" smtClean="0">
                <a:solidFill>
                  <a:schemeClr val="bg1"/>
                </a:solidFill>
              </a:rPr>
              <a:t>Boe</a:t>
            </a:r>
            <a:r>
              <a:rPr lang="en-US" sz="1600" dirty="0" smtClean="0">
                <a:solidFill>
                  <a:schemeClr val="bg1"/>
                </a:solidFill>
              </a:rPr>
              <a:t> and Tyson Richards. “Active Suspension System”, Senior		Project, Electrical and Computer Engineering Department, Bradley 	University, May 2006, 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http://cegt201.bradley.edu/projects/proj2006/actss/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[2]	IDC Motion EC2 Series Linear Actuator Data Sheet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[3]	National Instruments Hardware Data Sheets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[4]	</a:t>
            </a:r>
            <a:r>
              <a:rPr lang="en-US" sz="1600" dirty="0" err="1" smtClean="0">
                <a:solidFill>
                  <a:schemeClr val="bg1"/>
                </a:solidFill>
              </a:rPr>
              <a:t>Anakwa</a:t>
            </a:r>
            <a:r>
              <a:rPr lang="en-US" sz="1600" dirty="0" smtClean="0">
                <a:solidFill>
                  <a:schemeClr val="bg1"/>
                </a:solidFill>
              </a:rPr>
              <a:t>, Dr. Winfred, </a:t>
            </a:r>
            <a:r>
              <a:rPr lang="en-US" sz="1600" dirty="0">
                <a:solidFill>
                  <a:schemeClr val="bg1"/>
                </a:solidFill>
              </a:rPr>
              <a:t>"Development and Control of a Prototype </a:t>
            </a:r>
            <a:r>
              <a:rPr lang="en-US" sz="1600" dirty="0" smtClean="0">
                <a:solidFill>
                  <a:schemeClr val="bg1"/>
                </a:solidFill>
              </a:rPr>
              <a:t>	Pneumatic </a:t>
            </a:r>
            <a:r>
              <a:rPr lang="en-US" sz="1600" dirty="0">
                <a:solidFill>
                  <a:schemeClr val="bg1"/>
                </a:solidFill>
              </a:rPr>
              <a:t>Active Suspension System" (with students), IEEE </a:t>
            </a:r>
            <a:r>
              <a:rPr lang="en-US" sz="1600" dirty="0" smtClean="0">
                <a:solidFill>
                  <a:schemeClr val="bg1"/>
                </a:solidFill>
              </a:rPr>
              <a:t>	Transactions </a:t>
            </a:r>
            <a:r>
              <a:rPr lang="en-US" sz="1600" dirty="0">
                <a:solidFill>
                  <a:schemeClr val="bg1"/>
                </a:solidFill>
              </a:rPr>
              <a:t>on Education, Vol. 45, No. 1, February 2002, pp. 43-49.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22960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40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219612"/>
            <a:ext cx="8774130" cy="961918"/>
          </a:xfrm>
        </p:spPr>
        <p:txBody>
          <a:bodyPr/>
          <a:lstStyle/>
          <a:p>
            <a:r>
              <a:rPr lang="en-US" sz="4000" dirty="0" smtClean="0"/>
              <a:t>Bootstrap Capacitor Calculation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5" y="1705510"/>
            <a:ext cx="6789370" cy="21164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54" y="0"/>
            <a:ext cx="7822245" cy="776896"/>
          </a:xfrm>
        </p:spPr>
        <p:txBody>
          <a:bodyPr/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4523" y="1347537"/>
            <a:ext cx="3073209" cy="123065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000" dirty="0" smtClean="0"/>
              <a:t>John Deere introduced the hydraulic powered actuated active suspension seat in 2001</a:t>
            </a:r>
            <a:endParaRPr lang="en-US" sz="2000" dirty="0"/>
          </a:p>
        </p:txBody>
      </p:sp>
      <p:pic>
        <p:nvPicPr>
          <p:cNvPr id="4" name="Picture 3" descr="JOhnDeere7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1342168"/>
            <a:ext cx="4955420" cy="338796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 descr="active-suspension-schema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19" y="2814960"/>
            <a:ext cx="3082933" cy="19357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628362" y="4730130"/>
            <a:ext cx="398760" cy="323134"/>
          </a:xfrm>
        </p:spPr>
        <p:txBody>
          <a:bodyPr/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80" y="0"/>
            <a:ext cx="7815020" cy="751668"/>
          </a:xfrm>
        </p:spPr>
        <p:txBody>
          <a:bodyPr/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Shared Interest in: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Electromechanical systems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Power electronics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Controls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Experience using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r>
              <a:rPr lang="en-US" sz="2400" dirty="0" smtClean="0">
                <a:solidFill>
                  <a:schemeClr val="bg1"/>
                </a:solidFill>
              </a:rPr>
              <a:t> software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80" y="0"/>
            <a:ext cx="7815020" cy="751668"/>
          </a:xfrm>
        </p:spPr>
        <p:txBody>
          <a:bodyPr/>
          <a:lstStyle/>
          <a:p>
            <a:r>
              <a:rPr lang="en-US" sz="4000" dirty="0" smtClean="0"/>
              <a:t>Project Summary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96325"/>
            <a:ext cx="6858000" cy="24022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H-bridge Design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Controller design using data from position sensor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Use of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r>
              <a:rPr lang="en-US" sz="2400" dirty="0" smtClean="0">
                <a:solidFill>
                  <a:schemeClr val="bg1"/>
                </a:solidFill>
              </a:rPr>
              <a:t> software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Creation of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r>
              <a:rPr lang="en-US" sz="2400" dirty="0" smtClean="0">
                <a:solidFill>
                  <a:schemeClr val="bg1"/>
                </a:solidFill>
              </a:rPr>
              <a:t>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7235" y="2"/>
            <a:ext cx="7853766" cy="68192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b="0" i="0" u="none" strike="noStrike" cap="none" baseline="0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Project </a:t>
            </a:r>
            <a:r>
              <a:rPr lang="en" sz="4000" b="0" i="0" u="none" strike="noStrike" cap="none" baseline="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Goals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43000" y="1162374"/>
            <a:ext cx="6858000" cy="35568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68575" tIns="34275" rIns="68575" bIns="34275" anchor="t" anchorCtr="0">
            <a:noAutofit/>
          </a:bodyPr>
          <a:lstStyle/>
          <a:p>
            <a:pPr indent="-171450">
              <a:spcBef>
                <a:spcPts val="0"/>
              </a:spcBef>
              <a:buSzPct val="100000"/>
            </a:pPr>
            <a:r>
              <a:rPr lang="en" sz="2400" dirty="0">
                <a:solidFill>
                  <a:schemeClr val="bg1"/>
                </a:solidFill>
              </a:rPr>
              <a:t>Reintegrate the linear actuator and H-bridge hardware into the suspension system due to the unavailability of the H-bridge hardware used previously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endParaRPr lang="en" sz="2400" b="0" i="0" u="none" strike="noStrike" cap="none" baseline="0" dirty="0" smtClean="0">
              <a:solidFill>
                <a:schemeClr val="bg1"/>
              </a:solidFill>
              <a:sym typeface="Galdeano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SzPct val="100000"/>
              <a:buFont typeface="Galdeano"/>
              <a:buChar char="•"/>
            </a:pPr>
            <a:r>
              <a:rPr lang="en" sz="2400" b="0" i="0" u="none" strike="noStrike" cap="none" baseline="0" dirty="0" smtClean="0">
                <a:solidFill>
                  <a:schemeClr val="bg1"/>
                </a:solidFill>
                <a:sym typeface="Galdeano"/>
              </a:rPr>
              <a:t>Model </a:t>
            </a:r>
            <a:r>
              <a:rPr lang="en" sz="2400" b="0" i="0" u="none" strike="noStrike" cap="none" baseline="0" dirty="0">
                <a:solidFill>
                  <a:schemeClr val="bg1"/>
                </a:solidFill>
                <a:sym typeface="Galdeano"/>
              </a:rPr>
              <a:t>the system characteristics of the linear </a:t>
            </a:r>
            <a:r>
              <a:rPr lang="en" sz="2400" b="0" i="0" u="none" strike="noStrike" cap="none" baseline="0" dirty="0" smtClean="0">
                <a:solidFill>
                  <a:schemeClr val="bg1"/>
                </a:solidFill>
                <a:sym typeface="Galdeano"/>
              </a:rPr>
              <a:t>actuator</a:t>
            </a:r>
            <a:endParaRPr lang="en" sz="2400" dirty="0">
              <a:solidFill>
                <a:schemeClr val="bg1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Galdeano"/>
              <a:buChar char="•"/>
            </a:pPr>
            <a:r>
              <a:rPr lang="en" sz="2400" b="0" i="0" u="none" strike="noStrike" cap="none" baseline="0" dirty="0">
                <a:solidFill>
                  <a:schemeClr val="bg1"/>
                </a:solidFill>
                <a:sym typeface="Galdeano"/>
              </a:rPr>
              <a:t>Implement National Instrument’s hardware and software (LabView</a:t>
            </a:r>
            <a:r>
              <a:rPr lang="en" sz="2400" b="0" i="0" u="none" strike="noStrike" cap="none" baseline="30000" dirty="0">
                <a:solidFill>
                  <a:schemeClr val="bg1"/>
                </a:solidFill>
                <a:sym typeface="Galdeano"/>
              </a:rPr>
              <a:t>TM</a:t>
            </a:r>
            <a:r>
              <a:rPr lang="en" sz="2400" b="0" i="0" u="none" strike="noStrike" cap="none" baseline="0" dirty="0">
                <a:solidFill>
                  <a:schemeClr val="bg1"/>
                </a:solidFill>
                <a:sym typeface="Galdeano"/>
              </a:rPr>
              <a:t>) to provide data acquisition and power electronics control</a:t>
            </a:r>
          </a:p>
          <a:p>
            <a:endParaRPr lang="en" sz="1500" b="0" i="0" u="none" strike="noStrike" cap="none" baseline="0" dirty="0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955280" y="4663440"/>
            <a:ext cx="939609" cy="272673"/>
          </a:xfrm>
        </p:spPr>
        <p:txBody>
          <a:bodyPr/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1"/>
            <a:ext cx="7525338" cy="705171"/>
          </a:xfrm>
        </p:spPr>
        <p:txBody>
          <a:bodyPr/>
          <a:lstStyle/>
          <a:p>
            <a:r>
              <a:rPr lang="en-US" sz="4000" dirty="0" smtClean="0"/>
              <a:t>Project Goals cont.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371601"/>
            <a:ext cx="6858000" cy="258046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indent="-171450">
              <a:buSzPct val="100000"/>
            </a:pPr>
            <a:r>
              <a:rPr lang="en" sz="2400" dirty="0">
                <a:solidFill>
                  <a:schemeClr val="bg1"/>
                </a:solidFill>
              </a:rPr>
              <a:t>Implement a feedback position controller using National Instrument’s hardware and software (</a:t>
            </a:r>
            <a:r>
              <a:rPr lang="en" sz="2400" dirty="0" smtClean="0">
                <a:solidFill>
                  <a:schemeClr val="bg1"/>
                </a:solidFill>
              </a:rPr>
              <a:t>LabVIEW</a:t>
            </a:r>
            <a:r>
              <a:rPr lang="en" sz="2400" baseline="30000" dirty="0" smtClean="0">
                <a:solidFill>
                  <a:schemeClr val="bg1"/>
                </a:solidFill>
              </a:rPr>
              <a:t>TM</a:t>
            </a:r>
            <a:r>
              <a:rPr lang="en" sz="2400" dirty="0">
                <a:solidFill>
                  <a:schemeClr val="bg1"/>
                </a:solidFill>
              </a:rPr>
              <a:t>) to minimize the error </a:t>
            </a:r>
          </a:p>
          <a:p>
            <a:pPr lvl="0" indent="-171450">
              <a:buSzPct val="100000"/>
            </a:pPr>
            <a:r>
              <a:rPr lang="en" sz="2400" dirty="0">
                <a:solidFill>
                  <a:schemeClr val="bg1"/>
                </a:solidFill>
              </a:rPr>
              <a:t>Create a tutorial for the use of National Instrument’s hardware and software (LabView</a:t>
            </a:r>
            <a:r>
              <a:rPr lang="en" sz="2400" baseline="30000" dirty="0">
                <a:solidFill>
                  <a:schemeClr val="bg1"/>
                </a:solidFill>
              </a:rPr>
              <a:t>TM</a:t>
            </a:r>
            <a:r>
              <a:rPr lang="en" sz="2400" dirty="0">
                <a:solidFill>
                  <a:schemeClr val="bg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1040" y="4663440"/>
            <a:ext cx="628649" cy="192881"/>
          </a:xfrm>
        </p:spPr>
        <p:txBody>
          <a:bodyPr/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14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62218" y="342900"/>
            <a:ext cx="8378349" cy="38596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lang="en" sz="4000" dirty="0" smtClean="0"/>
              <a:t>Performance Specifications</a:t>
            </a:r>
            <a:endParaRPr lang="en" sz="4000" b="0" i="0" u="none" strike="noStrike" cap="none" baseline="0" dirty="0">
              <a:solidFill>
                <a:schemeClr val="accent1"/>
              </a:solidFill>
              <a:sym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82" y="1003731"/>
            <a:ext cx="7810470" cy="40626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controller capable of driving the </a:t>
            </a:r>
            <a:r>
              <a:rPr lang="en-US" sz="2400" dirty="0">
                <a:solidFill>
                  <a:schemeClr val="bg1"/>
                </a:solidFill>
              </a:rPr>
              <a:t>linear actuator to maintain a midpoint </a:t>
            </a:r>
            <a:r>
              <a:rPr lang="en-US" sz="2400" dirty="0" smtClean="0">
                <a:solidFill>
                  <a:schemeClr val="bg1"/>
                </a:solidFill>
              </a:rPr>
              <a:t>level, minimizing a </a:t>
            </a:r>
            <a:r>
              <a:rPr lang="en-US" sz="2400" dirty="0">
                <a:solidFill>
                  <a:schemeClr val="bg1"/>
                </a:solidFill>
              </a:rPr>
              <a:t>displacement for a disturbance with a frequency of </a:t>
            </a:r>
            <a:r>
              <a:rPr lang="en-US" sz="2400" dirty="0" smtClean="0">
                <a:solidFill>
                  <a:schemeClr val="bg1"/>
                </a:solidFill>
              </a:rPr>
              <a:t>up to 5 </a:t>
            </a:r>
            <a:r>
              <a:rPr lang="en-US" sz="2400" dirty="0">
                <a:solidFill>
                  <a:schemeClr val="bg1"/>
                </a:solidFill>
              </a:rPr>
              <a:t>Hz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Minimized </a:t>
            </a:r>
            <a:r>
              <a:rPr lang="en-US" sz="2400" dirty="0">
                <a:solidFill>
                  <a:schemeClr val="bg1"/>
                </a:solidFill>
              </a:rPr>
              <a:t>displacement of the cab from the midpoint to ± ⅛” (3.175 mm) with no load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Minimized </a:t>
            </a:r>
            <a:r>
              <a:rPr lang="en-US" sz="2400" dirty="0">
                <a:solidFill>
                  <a:schemeClr val="bg1"/>
                </a:solidFill>
              </a:rPr>
              <a:t>displacement of the cab from the midpoint to ± ¼” (6.35 mm) with a load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326242" y="4663440"/>
            <a:ext cx="663522" cy="196582"/>
          </a:xfrm>
        </p:spPr>
        <p:txBody>
          <a:bodyPr/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58855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768</Words>
  <Application>Microsoft Office PowerPoint</Application>
  <PresentationFormat>On-screen Show (16:9)</PresentationFormat>
  <Paragraphs>316</Paragraphs>
  <Slides>43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Narrow</vt:lpstr>
      <vt:lpstr>Consolas</vt:lpstr>
      <vt:lpstr>Galdeano</vt:lpstr>
      <vt:lpstr>simple-light</vt:lpstr>
      <vt:lpstr>Tech Computer 16x9</vt:lpstr>
      <vt:lpstr>Controller Design for a Linearly Actuated Suspension System (cdlass)</vt:lpstr>
      <vt:lpstr>Presentation Outline </vt:lpstr>
      <vt:lpstr>Background</vt:lpstr>
      <vt:lpstr>Applications</vt:lpstr>
      <vt:lpstr>Motivation</vt:lpstr>
      <vt:lpstr>Project Summary</vt:lpstr>
      <vt:lpstr>Project Goals</vt:lpstr>
      <vt:lpstr>Project Goals cont.</vt:lpstr>
      <vt:lpstr>Performance Specifications</vt:lpstr>
      <vt:lpstr>Previous Work on Active Suspension System</vt:lpstr>
      <vt:lpstr>Complete System Block Diagram</vt:lpstr>
      <vt:lpstr>Physical System</vt:lpstr>
      <vt:lpstr>Controller Flow Chart</vt:lpstr>
      <vt:lpstr>Linear Actuator </vt:lpstr>
      <vt:lpstr>Linear Actuator/System Test </vt:lpstr>
      <vt:lpstr>Linear Actuator/System Test</vt:lpstr>
      <vt:lpstr>Linear Actuator/System Test </vt:lpstr>
      <vt:lpstr>Linear Actuator/System Test </vt:lpstr>
      <vt:lpstr>Disturbance Control</vt:lpstr>
      <vt:lpstr>Disturbance Analysis</vt:lpstr>
      <vt:lpstr>Original H-bridge and Gate Driver Hardware</vt:lpstr>
      <vt:lpstr>Revised H-bridge and Gate Driver Hardware </vt:lpstr>
      <vt:lpstr>IGBT Circuit Schematic</vt:lpstr>
      <vt:lpstr>IGBT Circuit Schematic</vt:lpstr>
      <vt:lpstr>IGBT Module Pin Assignment and Circuit Schematic</vt:lpstr>
      <vt:lpstr>H-Bridge Circuit </vt:lpstr>
      <vt:lpstr>H-Bridge Circuit: Forward Mode</vt:lpstr>
      <vt:lpstr>H-Bridge Circuit: Reverse Mode </vt:lpstr>
      <vt:lpstr>Bootstrap Circuit </vt:lpstr>
      <vt:lpstr>National Instrument Hardware</vt:lpstr>
      <vt:lpstr>Logic in LabVIEW</vt:lpstr>
      <vt:lpstr>Logic in NI Multisim</vt:lpstr>
      <vt:lpstr>Motor Modeling in Sumulink</vt:lpstr>
      <vt:lpstr>Motor Modeling in LabVIEW</vt:lpstr>
      <vt:lpstr>Motor Modeling Simulations</vt:lpstr>
      <vt:lpstr>PWM Generator in LabVIEW</vt:lpstr>
      <vt:lpstr>Front Panel of PWM Generator</vt:lpstr>
      <vt:lpstr>Front Panel of PWM Generator</vt:lpstr>
      <vt:lpstr>Overview</vt:lpstr>
      <vt:lpstr>Future Work</vt:lpstr>
      <vt:lpstr>References</vt:lpstr>
      <vt:lpstr>Bootstrap Capacitor Calculation</vt:lpstr>
      <vt:lpstr>Background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Controller Design for a Linearly Actuated Suspension System (cdlass)</dc:title>
  <dc:creator>Joseph Sholl</dc:creator>
  <cp:lastModifiedBy>draltman</cp:lastModifiedBy>
  <cp:revision>118</cp:revision>
  <dcterms:modified xsi:type="dcterms:W3CDTF">2014-05-06T12:38:15Z</dcterms:modified>
</cp:coreProperties>
</file>