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sldIdLst>
    <p:sldId id="329" r:id="rId2"/>
    <p:sldId id="297" r:id="rId3"/>
    <p:sldId id="311" r:id="rId4"/>
    <p:sldId id="312" r:id="rId5"/>
    <p:sldId id="313" r:id="rId6"/>
    <p:sldId id="296" r:id="rId7"/>
    <p:sldId id="327" r:id="rId8"/>
    <p:sldId id="314" r:id="rId9"/>
    <p:sldId id="318" r:id="rId10"/>
    <p:sldId id="317" r:id="rId11"/>
    <p:sldId id="315" r:id="rId12"/>
    <p:sldId id="319" r:id="rId13"/>
    <p:sldId id="298" r:id="rId14"/>
    <p:sldId id="320" r:id="rId15"/>
    <p:sldId id="321" r:id="rId16"/>
    <p:sldId id="323" r:id="rId17"/>
    <p:sldId id="324" r:id="rId18"/>
    <p:sldId id="325" r:id="rId19"/>
    <p:sldId id="326" r:id="rId20"/>
    <p:sldId id="304" r:id="rId21"/>
    <p:sldId id="305" r:id="rId22"/>
    <p:sldId id="328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08" r:id="rId32"/>
    <p:sldId id="322" r:id="rId33"/>
    <p:sldId id="302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2" autoAdjust="0"/>
    <p:restoredTop sz="99575" autoAdjust="0"/>
  </p:normalViewPr>
  <p:slideViewPr>
    <p:cSldViewPr>
      <p:cViewPr>
        <p:scale>
          <a:sx n="100" d="100"/>
          <a:sy n="100" d="100"/>
        </p:scale>
        <p:origin x="-104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4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8149-36D5-49F4-BC16-653306ABBED5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B5855-EFD4-4D29-A3DB-926F0B531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06B71-79A1-4E7D-81A1-1CE092772C21}" type="datetime1">
              <a:rPr lang="en-US" smtClean="0"/>
              <a:t>11/13/2012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8CA913-C86E-43CD-81B0-513920B99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6EA15-26F4-42F8-AF84-85481FFE9349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CD6AA-F44D-4833-870E-588910E6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9E4CC-BF52-48B1-A32D-E569700AE7BF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76A79-1FD3-4FF4-A1E3-0530C83E4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34BB7-2588-4782-B181-1BA3844F91B7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91321-ED27-4FBF-9DD5-33165D42B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9984-7634-4526-A52E-AA3A08C7145A}" type="datetime1">
              <a:rPr lang="en-US" smtClean="0"/>
              <a:t>11/13/2012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9DF80-D277-4C81-BE2A-01DBE6196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9B8F-2EC3-407F-BAA3-AA6D85057154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0EFE-AE78-4858-8EB5-7BCB66E3B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54388-D073-40B5-9491-D05B75BBD634}" type="datetime1">
              <a:rPr lang="en-US" smtClean="0"/>
              <a:t>11/13/2012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2C8D1-1B5E-4F3F-8DFF-924DE648B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C73E2-8F3A-4DC8-A725-5B059D90D69F}" type="datetime1">
              <a:rPr lang="en-US" smtClean="0"/>
              <a:t>11/13/2012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FC55-9C95-4EFA-BAFF-BF97AE651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8B8EA-387A-4C53-9217-E2238AFAD371}" type="datetime1">
              <a:rPr lang="en-US" smtClean="0"/>
              <a:t>11/13/2012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8548-46CB-4E1A-83AE-93307E3F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C6401-DEDC-4255-BE9A-309C82874CE5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6D2C-BECC-4A88-9918-E7E08A8FA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3A25-E897-4169-A89B-CFEDCFED96D8}" type="datetime1">
              <a:rPr lang="en-US" smtClean="0"/>
              <a:t>11/13/2012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D3A62-50BF-4E95-A88D-7EBF50B5D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9802BB7-0A5B-4D3D-A069-898D4A9C4E39}" type="datetime1">
              <a:rPr lang="en-US" smtClean="0"/>
              <a:t>11/13/2012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5F600FF-AA23-40B7-BF7F-05A2AAC36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Tony Podkowa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Times New Roman" pitchFamily="18" charset="0"/>
              </a:rPr>
              <a:t>Ultrasound Simulations using REC and SAFT</a:t>
            </a:r>
            <a:endParaRPr lang="en-US" sz="48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Presenter</a:t>
            </a:r>
            <a:r>
              <a:rPr lang="en-US" dirty="0" smtClean="0">
                <a:latin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Tony </a:t>
            </a:r>
            <a:r>
              <a:rPr lang="en-US" dirty="0" smtClean="0">
                <a:latin typeface="Times New Roman" pitchFamily="18" charset="0"/>
              </a:rPr>
              <a:t>Podkowa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November 13, 2012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Advisor: Dr José R. </a:t>
            </a:r>
            <a:r>
              <a:rPr lang="en-US" sz="2000" dirty="0" err="1" smtClean="0">
                <a:latin typeface="Times New Roman" pitchFamily="18" charset="0"/>
              </a:rPr>
              <a:t>Sánchez</a:t>
            </a: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Times New Roman" pitchFamily="18" charset="0"/>
              </a:rPr>
              <a:t>Department </a:t>
            </a:r>
            <a:r>
              <a:rPr lang="en-US" sz="1800" dirty="0" smtClean="0">
                <a:latin typeface="Times New Roman" pitchFamily="18" charset="0"/>
              </a:rPr>
              <a:t>of Electrical </a:t>
            </a:r>
            <a:r>
              <a:rPr lang="en-US" sz="1800" dirty="0" smtClean="0">
                <a:latin typeface="Times New Roman" pitchFamily="18" charset="0"/>
              </a:rPr>
              <a:t>and Computer Engineering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0963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152400" y="838200"/>
            <a:ext cx="5867400" cy="2362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56388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. </a:t>
            </a:r>
            <a:r>
              <a:rPr lang="en-US" dirty="0" err="1" smtClean="0"/>
              <a:t>Oelze</a:t>
            </a:r>
            <a:r>
              <a:rPr lang="en-US" dirty="0" smtClean="0"/>
              <a:t>, “Bandwidth and Resolution Enhancement through Pulse Compression,” </a:t>
            </a:r>
            <a:r>
              <a:rPr lang="en-US" i="1" dirty="0" smtClean="0"/>
              <a:t>IEEE Trans. </a:t>
            </a:r>
            <a:r>
              <a:rPr lang="en-US" i="1" dirty="0" err="1" smtClean="0"/>
              <a:t>Ultrason</a:t>
            </a:r>
            <a:r>
              <a:rPr lang="en-US" i="1" dirty="0" smtClean="0"/>
              <a:t>.</a:t>
            </a:r>
            <a:r>
              <a:rPr lang="en-US" i="1" dirty="0" smtClean="0"/>
              <a:t>, </a:t>
            </a:r>
            <a:r>
              <a:rPr lang="en-US" i="1" dirty="0" err="1" smtClean="0"/>
              <a:t>Ferroelec</a:t>
            </a:r>
            <a:r>
              <a:rPr lang="en-US" i="1" dirty="0" smtClean="0"/>
              <a:t>. </a:t>
            </a:r>
            <a:r>
              <a:rPr lang="en-US" i="1" dirty="0" smtClean="0"/>
              <a:t>and </a:t>
            </a:r>
            <a:r>
              <a:rPr lang="en-US" i="1" dirty="0" smtClean="0"/>
              <a:t>Freq. </a:t>
            </a:r>
            <a:r>
              <a:rPr lang="en-US" i="1" dirty="0" smtClean="0"/>
              <a:t>Control</a:t>
            </a:r>
            <a:r>
              <a:rPr lang="en-US" dirty="0" smtClean="0"/>
              <a:t>, vol. 54, pp. </a:t>
            </a:r>
            <a:r>
              <a:rPr lang="en-US" dirty="0" smtClean="0"/>
              <a:t>768–781</a:t>
            </a:r>
            <a:r>
              <a:rPr lang="en-US" dirty="0" smtClean="0"/>
              <a:t>, Apr. 2007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3276600"/>
            <a:ext cx="5867400" cy="2362200"/>
          </a:xfrm>
          <a:prstGeom prst="rect">
            <a:avLst/>
          </a:prstGeom>
          <a:noFill/>
          <a:ln w="381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96000" y="2057400"/>
            <a:ext cx="2895600" cy="23622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REC Subsystem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028" name="AutoShape 6" descr="viewer?attid=0"/>
          <p:cNvSpPr>
            <a:spLocks noChangeAspect="1" noChangeArrowheads="1"/>
          </p:cNvSpPr>
          <p:nvPr/>
        </p:nvSpPr>
        <p:spPr bwMode="auto">
          <a:xfrm>
            <a:off x="3810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1981200"/>
            <a:ext cx="1447800" cy="762000"/>
          </a:xfrm>
          <a:prstGeom prst="rect">
            <a:avLst/>
          </a:prstGeom>
          <a:solidFill>
            <a:srgbClr val="FFFF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Waveform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Generator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38400" y="19812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6553200" y="31242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371600" y="1752600"/>
            <a:ext cx="1447800" cy="609600"/>
            <a:chOff x="4114800" y="1676400"/>
            <a:chExt cx="1447800" cy="609600"/>
          </a:xfrm>
        </p:grpSpPr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4114800" y="16764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err="1" smtClean="0">
                  <a:latin typeface="Times New Roman" pitchFamily="18" charset="0"/>
                </a:rPr>
                <a:t>ulc</a:t>
              </a:r>
              <a:r>
                <a:rPr lang="en-US" sz="2000" b="1" i="1" dirty="0" smtClean="0">
                  <a:latin typeface="Times New Roman" pitchFamily="18" charset="0"/>
                </a:rPr>
                <a:t>(f)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>
              <a:off x="4495800" y="2286000"/>
              <a:ext cx="7379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81600" y="1828800"/>
            <a:ext cx="3429000" cy="1676400"/>
            <a:chOff x="5334000" y="1676400"/>
            <a:chExt cx="3429000" cy="1676400"/>
          </a:xfrm>
        </p:grpSpPr>
        <p:grpSp>
          <p:nvGrpSpPr>
            <p:cNvPr id="9" name="Group 69"/>
            <p:cNvGrpSpPr/>
            <p:nvPr/>
          </p:nvGrpSpPr>
          <p:grpSpPr>
            <a:xfrm>
              <a:off x="5334000" y="1676400"/>
              <a:ext cx="3429000" cy="533400"/>
              <a:chOff x="1676400" y="1752600"/>
              <a:chExt cx="2832652" cy="53340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2057400" y="2286000"/>
                <a:ext cx="245165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Text Box 31"/>
              <p:cNvSpPr txBox="1">
                <a:spLocks noChangeArrowheads="1"/>
              </p:cNvSpPr>
              <p:nvPr/>
            </p:nvSpPr>
            <p:spPr bwMode="auto">
              <a:xfrm>
                <a:off x="1676400" y="1752600"/>
                <a:ext cx="14478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i="1" dirty="0" err="1" smtClean="0">
                    <a:latin typeface="Times New Roman" pitchFamily="18" charset="0"/>
                  </a:rPr>
                  <a:t>V</a:t>
                </a:r>
                <a:r>
                  <a:rPr lang="en-US" sz="2000" b="1" i="1" baseline="-25000" dirty="0" err="1" smtClean="0">
                    <a:latin typeface="Times New Roman" pitchFamily="18" charset="0"/>
                  </a:rPr>
                  <a:t>pc</a:t>
                </a:r>
                <a:r>
                  <a:rPr lang="en-US" sz="2000" b="1" i="1" dirty="0" smtClean="0">
                    <a:latin typeface="Times New Roman" pitchFamily="18" charset="0"/>
                  </a:rPr>
                  <a:t>(f)</a:t>
                </a:r>
                <a:endParaRPr lang="en-US" sz="2000" b="1" i="1" baseline="-25000" dirty="0">
                  <a:latin typeface="Times New Roman" pitchFamily="18" charset="0"/>
                </a:endParaRPr>
              </a:p>
            </p:txBody>
          </p:sp>
        </p:grpSp>
        <p:sp>
          <p:nvSpPr>
            <p:cNvPr id="37" name="Rectangle 36"/>
            <p:cNvSpPr/>
            <p:nvPr/>
          </p:nvSpPr>
          <p:spPr bwMode="auto">
            <a:xfrm flipH="1">
              <a:off x="6172200" y="2209800"/>
              <a:ext cx="76200" cy="11430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6172201" y="3352800"/>
              <a:ext cx="5334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419600" y="19812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  <a:latin typeface="Times New Roman" pitchFamily="18" charset="0"/>
              </a:rPr>
              <a:t>Tukey</a:t>
            </a:r>
            <a:endParaRPr lang="en-US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Window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3657600" y="2362200"/>
            <a:ext cx="7379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7467600" y="2971800"/>
            <a:ext cx="1447800" cy="533400"/>
            <a:chOff x="4191000" y="1752600"/>
            <a:chExt cx="1447800" cy="533400"/>
          </a:xfrm>
        </p:grpSpPr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4191000" y="17526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err="1" smtClean="0">
                  <a:latin typeface="Times New Roman" pitchFamily="18" charset="0"/>
                </a:rPr>
                <a:t>lc</a:t>
              </a:r>
              <a:r>
                <a:rPr lang="en-US" sz="2000" b="1" i="1" dirty="0" smtClean="0">
                  <a:latin typeface="Times New Roman" pitchFamily="18" charset="0"/>
                </a:rPr>
                <a:t>(f)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4495800" y="2286000"/>
              <a:ext cx="8382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2667000" y="1981200"/>
          <a:ext cx="762000" cy="768350"/>
        </p:xfrm>
        <a:graphic>
          <a:graphicData uri="http://schemas.openxmlformats.org/presentationml/2006/ole">
            <p:oleObj spid="_x0000_s24578" name="Equation" r:id="rId3" imgW="457200" imgH="4190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6781800" y="3124200"/>
          <a:ext cx="762000" cy="768350"/>
        </p:xfrm>
        <a:graphic>
          <a:graphicData uri="http://schemas.openxmlformats.org/presentationml/2006/ole">
            <p:oleObj spid="_x0000_s24579" name="Equation" r:id="rId4" imgW="457200" imgH="419040" progId="Equation.3">
              <p:embed/>
            </p:oleObj>
          </a:graphicData>
        </a:graphic>
      </p:graphicFrame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3200400" y="1752600"/>
            <a:ext cx="175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>
                <a:latin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</a:rPr>
              <a:t>upc</a:t>
            </a:r>
            <a:r>
              <a:rPr lang="en-US" sz="2000" b="1" i="1" dirty="0" smtClean="0">
                <a:latin typeface="Times New Roman" pitchFamily="18" charset="0"/>
              </a:rPr>
              <a:t>(f)</a:t>
            </a:r>
            <a:endParaRPr lang="en-US" sz="2000" b="1" i="1" baseline="-25000" dirty="0">
              <a:latin typeface="Times New Roman" pitchFamily="18" charset="0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/>
          <p:nvPr/>
        </p:nvGrpSpPr>
        <p:grpSpPr>
          <a:xfrm>
            <a:off x="1524000" y="2667000"/>
            <a:ext cx="5334000" cy="1447800"/>
            <a:chOff x="1524000" y="2667000"/>
            <a:chExt cx="5334000" cy="838200"/>
          </a:xfrm>
        </p:grpSpPr>
        <p:grpSp>
          <p:nvGrpSpPr>
            <p:cNvPr id="3" name="Group 73"/>
            <p:cNvGrpSpPr/>
            <p:nvPr/>
          </p:nvGrpSpPr>
          <p:grpSpPr>
            <a:xfrm>
              <a:off x="1524000" y="2667000"/>
              <a:ext cx="5334000" cy="838200"/>
              <a:chOff x="1524000" y="2667000"/>
              <a:chExt cx="5334000" cy="838200"/>
            </a:xfrm>
          </p:grpSpPr>
          <p:sp>
            <p:nvSpPr>
              <p:cNvPr id="71" name="Line 12"/>
              <p:cNvSpPr>
                <a:spLocks noChangeShapeType="1"/>
              </p:cNvSpPr>
              <p:nvPr/>
            </p:nvSpPr>
            <p:spPr bwMode="auto">
              <a:xfrm flipV="1">
                <a:off x="6858000" y="2667000"/>
                <a:ext cx="0" cy="8382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524000" y="3461084"/>
                <a:ext cx="5334000" cy="4411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 bwMode="auto">
            <a:xfrm flipH="1">
              <a:off x="1524000" y="2667000"/>
              <a:ext cx="76200" cy="79408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System </a:t>
            </a:r>
            <a:r>
              <a:rPr lang="en-US" sz="3600" dirty="0" smtClean="0">
                <a:latin typeface="Times New Roman" pitchFamily="18" charset="0"/>
              </a:rPr>
              <a:t>Block Diagram</a:t>
            </a:r>
          </a:p>
        </p:txBody>
      </p:sp>
      <p:sp>
        <p:nvSpPr>
          <p:cNvPr id="1028" name="AutoShape 6" descr="viewer?attid=0"/>
          <p:cNvSpPr>
            <a:spLocks noChangeAspect="1" noChangeArrowheads="1"/>
          </p:cNvSpPr>
          <p:nvPr/>
        </p:nvSpPr>
        <p:spPr bwMode="auto">
          <a:xfrm>
            <a:off x="3810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1905000"/>
            <a:ext cx="914400" cy="762000"/>
          </a:xfrm>
          <a:prstGeom prst="rect">
            <a:avLst/>
          </a:prstGeom>
          <a:solidFill>
            <a:srgbClr val="FF00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67000" y="19050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Transducer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SAFT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9" name="Group 50"/>
          <p:cNvGrpSpPr/>
          <p:nvPr/>
        </p:nvGrpSpPr>
        <p:grpSpPr>
          <a:xfrm>
            <a:off x="0" y="1752600"/>
            <a:ext cx="1447800" cy="533400"/>
            <a:chOff x="609600" y="1524000"/>
            <a:chExt cx="1447800" cy="53340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143000" y="20574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609600" y="15240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smtClean="0">
                  <a:latin typeface="Times New Roman" pitchFamily="18" charset="0"/>
                </a:rPr>
                <a:t>in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grpSp>
        <p:nvGrpSpPr>
          <p:cNvPr id="10" name="Group 69"/>
          <p:cNvGrpSpPr/>
          <p:nvPr/>
        </p:nvGrpSpPr>
        <p:grpSpPr>
          <a:xfrm>
            <a:off x="1676400" y="1600200"/>
            <a:ext cx="1447800" cy="685800"/>
            <a:chOff x="1676400" y="1600200"/>
            <a:chExt cx="1447800" cy="685800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057400" y="22860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1676400" y="16002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err="1" smtClean="0">
                  <a:latin typeface="Times New Roman" pitchFamily="18" charset="0"/>
                </a:rPr>
                <a:t>pc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Recon.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7315200" y="22860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924800" y="1981200"/>
            <a:ext cx="91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Image Output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>
            <a:off x="1219200" y="28956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>
                <a:latin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</a:rPr>
              <a:t>l</a:t>
            </a:r>
            <a:r>
              <a:rPr lang="en-US" sz="2000" b="1" i="1" baseline="-25000" dirty="0" err="1" smtClean="0">
                <a:latin typeface="Times New Roman" pitchFamily="18" charset="0"/>
              </a:rPr>
              <a:t>c</a:t>
            </a:r>
            <a:r>
              <a:rPr lang="en-US" sz="2000" b="1" i="1" dirty="0" smtClean="0">
                <a:latin typeface="Times New Roman" pitchFamily="18" charset="0"/>
              </a:rPr>
              <a:t>(t)</a:t>
            </a:r>
            <a:endParaRPr lang="en-US" sz="2000" b="1" i="1" baseline="-25000" dirty="0">
              <a:latin typeface="Times New Roman" pitchFamily="18" charset="0"/>
            </a:endParaRPr>
          </a:p>
        </p:txBody>
      </p:sp>
      <p:grpSp>
        <p:nvGrpSpPr>
          <p:cNvPr id="34" name="Group 47"/>
          <p:cNvGrpSpPr/>
          <p:nvPr/>
        </p:nvGrpSpPr>
        <p:grpSpPr>
          <a:xfrm>
            <a:off x="3657600" y="1371600"/>
            <a:ext cx="1600200" cy="1143000"/>
            <a:chOff x="4412343" y="1371600"/>
            <a:chExt cx="1447800" cy="1143000"/>
          </a:xfrm>
        </p:grpSpPr>
        <p:grpSp>
          <p:nvGrpSpPr>
            <p:cNvPr id="36" name="Group 33"/>
            <p:cNvGrpSpPr/>
            <p:nvPr/>
          </p:nvGrpSpPr>
          <p:grpSpPr>
            <a:xfrm>
              <a:off x="4648200" y="2057400"/>
              <a:ext cx="914400" cy="457200"/>
              <a:chOff x="4953000" y="2057400"/>
              <a:chExt cx="609600" cy="457200"/>
            </a:xfrm>
          </p:grpSpPr>
          <p:sp>
            <p:nvSpPr>
              <p:cNvPr id="38" name="Line 13"/>
              <p:cNvSpPr>
                <a:spLocks noChangeShapeType="1"/>
              </p:cNvSpPr>
              <p:nvPr/>
            </p:nvSpPr>
            <p:spPr bwMode="auto">
              <a:xfrm>
                <a:off x="4953000" y="22860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4953000" y="25146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4953000" y="20574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412343" y="13716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Times New Roman" pitchFamily="18" charset="0"/>
                </a:rPr>
                <a:t>Received </a:t>
              </a:r>
              <a:r>
                <a:rPr lang="en-US" sz="1600" b="1" dirty="0" smtClean="0">
                  <a:latin typeface="Times New Roman" pitchFamily="18" charset="0"/>
                </a:rPr>
                <a:t>Echo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41" name="Group 68"/>
          <p:cNvGrpSpPr/>
          <p:nvPr/>
        </p:nvGrpSpPr>
        <p:grpSpPr>
          <a:xfrm>
            <a:off x="5410200" y="1371600"/>
            <a:ext cx="1371600" cy="1143000"/>
            <a:chOff x="5410200" y="1371600"/>
            <a:chExt cx="1371600" cy="1143000"/>
          </a:xfrm>
        </p:grpSpPr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5410200" y="1371600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Times New Roman" pitchFamily="18" charset="0"/>
                </a:rPr>
                <a:t>Beamformed</a:t>
              </a:r>
              <a:r>
                <a:rPr lang="en-US" sz="1600" b="1" dirty="0" smtClean="0">
                  <a:latin typeface="Times New Roman" pitchFamily="18" charset="0"/>
                </a:rPr>
                <a:t>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  <p:grpSp>
          <p:nvGrpSpPr>
            <p:cNvPr id="43" name="Group 67"/>
            <p:cNvGrpSpPr/>
            <p:nvPr/>
          </p:nvGrpSpPr>
          <p:grpSpPr>
            <a:xfrm>
              <a:off x="5791200" y="2057400"/>
              <a:ext cx="685800" cy="457200"/>
              <a:chOff x="5791200" y="2057400"/>
              <a:chExt cx="685800" cy="457200"/>
            </a:xfrm>
          </p:grpSpPr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>
                <a:off x="5791200" y="22860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4"/>
              <p:cNvSpPr>
                <a:spLocks noChangeShapeType="1"/>
              </p:cNvSpPr>
              <p:nvPr/>
            </p:nvSpPr>
            <p:spPr bwMode="auto">
              <a:xfrm>
                <a:off x="5791200" y="20574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4"/>
              <p:cNvSpPr>
                <a:spLocks noChangeShapeType="1"/>
              </p:cNvSpPr>
              <p:nvPr/>
            </p:nvSpPr>
            <p:spPr bwMode="auto">
              <a:xfrm>
                <a:off x="5791200" y="25146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" name="Slide Number Placeholder 4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Transducer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</a:rPr>
              <a:t>Linear Array Transducer consisting of several elements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</a:rPr>
              <a:t>Capable of emitting and receiving ultrasonic pulses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</a:rPr>
              <a:t>Generates several signals to be processed to form an image.</a:t>
            </a:r>
          </a:p>
        </p:txBody>
      </p:sp>
      <p:pic>
        <p:nvPicPr>
          <p:cNvPr id="8196" name="Picture 5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133600"/>
            <a:ext cx="4011613" cy="3276600"/>
          </a:xfrm>
        </p:spPr>
      </p:pic>
      <p:sp>
        <p:nvSpPr>
          <p:cNvPr id="5" name="Rectangle 4"/>
          <p:cNvSpPr/>
          <p:nvPr/>
        </p:nvSpPr>
        <p:spPr>
          <a:xfrm>
            <a:off x="4495800" y="5486400"/>
            <a:ext cx="434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S. I. </a:t>
            </a:r>
            <a:r>
              <a:rPr lang="en-US" dirty="0" err="1" smtClean="0"/>
              <a:t>Nikolov</a:t>
            </a:r>
            <a:r>
              <a:rPr lang="en-US" dirty="0" smtClean="0"/>
              <a:t>, </a:t>
            </a:r>
            <a:r>
              <a:rPr lang="en-US" i="1" dirty="0" smtClean="0"/>
              <a:t>Synthetic Aperture Tissue and Flow Ultrasound Imaging</a:t>
            </a:r>
            <a:r>
              <a:rPr lang="en-US" dirty="0" smtClean="0"/>
              <a:t>. PhD thesis, Technical University of Denmark, Aug. 2001.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Transducer Specifications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256 Elements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3 MHz Center Frequency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200 MHz Sampling Frequency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4 mm Element Height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0.26 mm Element Width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0.04 mm Element </a:t>
            </a:r>
            <a:r>
              <a:rPr lang="en-US" sz="2400" dirty="0" err="1" smtClean="0">
                <a:latin typeface="Times New Roman" pitchFamily="18" charset="0"/>
              </a:rPr>
              <a:t>Kerf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20 mm Focus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181600" y="2743200"/>
            <a:ext cx="3810000" cy="1600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334000" y="2895600"/>
            <a:ext cx="3505200" cy="1295400"/>
            <a:chOff x="5334000" y="3143250"/>
            <a:chExt cx="3505200" cy="800100"/>
          </a:xfrm>
        </p:grpSpPr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53340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57912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2484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67056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71628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6200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80772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8534400" y="3143250"/>
              <a:ext cx="304800" cy="8001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029200" y="2895600"/>
            <a:ext cx="457200" cy="1295400"/>
            <a:chOff x="5029200" y="2895600"/>
            <a:chExt cx="457200" cy="1295400"/>
          </a:xfrm>
        </p:grpSpPr>
        <p:cxnSp>
          <p:nvCxnSpPr>
            <p:cNvPr id="18" name="Straight Connector 17"/>
            <p:cNvCxnSpPr>
              <a:stCxn id="8" idx="0"/>
            </p:cNvCxnSpPr>
            <p:nvPr/>
          </p:nvCxnSpPr>
          <p:spPr bwMode="auto">
            <a:xfrm rot="16200000" flipV="1">
              <a:off x="5257800" y="2667000"/>
              <a:ext cx="0" cy="4572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6200000" flipV="1">
              <a:off x="5257800" y="3962400"/>
              <a:ext cx="0" cy="4572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4610100" y="3543300"/>
              <a:ext cx="12954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4419600" y="3276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705600" y="4114800"/>
            <a:ext cx="304800" cy="381000"/>
            <a:chOff x="6705600" y="4114800"/>
            <a:chExt cx="304800" cy="381000"/>
          </a:xfrm>
        </p:grpSpPr>
        <p:cxnSp>
          <p:nvCxnSpPr>
            <p:cNvPr id="26" name="Straight Connector 25"/>
            <p:cNvCxnSpPr/>
            <p:nvPr/>
          </p:nvCxnSpPr>
          <p:spPr bwMode="auto">
            <a:xfrm rot="10800000">
              <a:off x="6705600" y="4267200"/>
              <a:ext cx="3048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6515100" y="4305300"/>
              <a:ext cx="3810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6819900" y="4305300"/>
              <a:ext cx="3810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TextBox 33"/>
          <p:cNvSpPr txBox="1"/>
          <p:nvPr/>
        </p:nvSpPr>
        <p:spPr>
          <a:xfrm>
            <a:off x="6477000" y="4419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6553200" y="2667000"/>
            <a:ext cx="152400" cy="381000"/>
            <a:chOff x="6705600" y="4114800"/>
            <a:chExt cx="304800" cy="381000"/>
          </a:xfrm>
        </p:grpSpPr>
        <p:cxnSp>
          <p:nvCxnSpPr>
            <p:cNvPr id="38" name="Straight Connector 37"/>
            <p:cNvCxnSpPr/>
            <p:nvPr/>
          </p:nvCxnSpPr>
          <p:spPr bwMode="auto">
            <a:xfrm rot="10800000">
              <a:off x="6705600" y="4267200"/>
              <a:ext cx="3048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6515100" y="4305300"/>
              <a:ext cx="3810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6819900" y="4305300"/>
              <a:ext cx="381000" cy="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6324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Kerf</a:t>
            </a:r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/>
          <p:nvPr/>
        </p:nvGrpSpPr>
        <p:grpSpPr>
          <a:xfrm>
            <a:off x="1524000" y="2667000"/>
            <a:ext cx="5334000" cy="1447800"/>
            <a:chOff x="1524000" y="2667000"/>
            <a:chExt cx="5334000" cy="838200"/>
          </a:xfrm>
        </p:grpSpPr>
        <p:grpSp>
          <p:nvGrpSpPr>
            <p:cNvPr id="3" name="Group 73"/>
            <p:cNvGrpSpPr/>
            <p:nvPr/>
          </p:nvGrpSpPr>
          <p:grpSpPr>
            <a:xfrm>
              <a:off x="1524000" y="2667000"/>
              <a:ext cx="5334000" cy="838200"/>
              <a:chOff x="1524000" y="2667000"/>
              <a:chExt cx="5334000" cy="838200"/>
            </a:xfrm>
          </p:grpSpPr>
          <p:sp>
            <p:nvSpPr>
              <p:cNvPr id="71" name="Line 12"/>
              <p:cNvSpPr>
                <a:spLocks noChangeShapeType="1"/>
              </p:cNvSpPr>
              <p:nvPr/>
            </p:nvSpPr>
            <p:spPr bwMode="auto">
              <a:xfrm flipV="1">
                <a:off x="6858000" y="2667000"/>
                <a:ext cx="0" cy="8382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524000" y="3461084"/>
                <a:ext cx="5334000" cy="4411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 bwMode="auto">
            <a:xfrm flipH="1">
              <a:off x="1524000" y="2667000"/>
              <a:ext cx="76200" cy="79408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System </a:t>
            </a:r>
            <a:r>
              <a:rPr lang="en-US" sz="3600" dirty="0" smtClean="0">
                <a:latin typeface="Times New Roman" pitchFamily="18" charset="0"/>
              </a:rPr>
              <a:t>Block Diagram</a:t>
            </a:r>
          </a:p>
        </p:txBody>
      </p:sp>
      <p:sp>
        <p:nvSpPr>
          <p:cNvPr id="1028" name="AutoShape 6" descr="viewer?attid=0"/>
          <p:cNvSpPr>
            <a:spLocks noChangeAspect="1" noChangeArrowheads="1"/>
          </p:cNvSpPr>
          <p:nvPr/>
        </p:nvSpPr>
        <p:spPr bwMode="auto">
          <a:xfrm>
            <a:off x="3810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1905000"/>
            <a:ext cx="914400" cy="762000"/>
          </a:xfrm>
          <a:prstGeom prst="rect">
            <a:avLst/>
          </a:prstGeom>
          <a:solidFill>
            <a:srgbClr val="FF00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67000" y="19050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Transducer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SAFT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4" name="Group 47"/>
          <p:cNvGrpSpPr/>
          <p:nvPr/>
        </p:nvGrpSpPr>
        <p:grpSpPr>
          <a:xfrm>
            <a:off x="3657600" y="1371600"/>
            <a:ext cx="1600200" cy="1143000"/>
            <a:chOff x="4412343" y="1371600"/>
            <a:chExt cx="1447800" cy="1143000"/>
          </a:xfrm>
        </p:grpSpPr>
        <p:grpSp>
          <p:nvGrpSpPr>
            <p:cNvPr id="5" name="Group 33"/>
            <p:cNvGrpSpPr/>
            <p:nvPr/>
          </p:nvGrpSpPr>
          <p:grpSpPr>
            <a:xfrm>
              <a:off x="4648200" y="2057400"/>
              <a:ext cx="914400" cy="457200"/>
              <a:chOff x="4953000" y="2057400"/>
              <a:chExt cx="609600" cy="457200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953000" y="22860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3"/>
              <p:cNvSpPr>
                <a:spLocks noChangeShapeType="1"/>
              </p:cNvSpPr>
              <p:nvPr/>
            </p:nvSpPr>
            <p:spPr bwMode="auto">
              <a:xfrm>
                <a:off x="4953000" y="25146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4953000" y="20574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4412343" y="13716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Times New Roman" pitchFamily="18" charset="0"/>
                </a:rPr>
                <a:t>Received </a:t>
              </a:r>
              <a:r>
                <a:rPr lang="en-US" sz="1600" b="1" dirty="0" smtClean="0">
                  <a:latin typeface="Times New Roman" pitchFamily="18" charset="0"/>
                </a:rPr>
                <a:t>Echo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0" y="1752600"/>
            <a:ext cx="1447800" cy="533400"/>
            <a:chOff x="609600" y="1524000"/>
            <a:chExt cx="1447800" cy="53340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143000" y="20574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609600" y="15240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smtClean="0">
                  <a:latin typeface="Times New Roman" pitchFamily="18" charset="0"/>
                </a:rPr>
                <a:t>in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grpSp>
        <p:nvGrpSpPr>
          <p:cNvPr id="10" name="Group 69"/>
          <p:cNvGrpSpPr/>
          <p:nvPr/>
        </p:nvGrpSpPr>
        <p:grpSpPr>
          <a:xfrm>
            <a:off x="1676400" y="1600200"/>
            <a:ext cx="1447800" cy="685800"/>
            <a:chOff x="1676400" y="1600200"/>
            <a:chExt cx="1447800" cy="685800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057400" y="22860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1676400" y="16002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err="1" smtClean="0">
                  <a:latin typeface="Times New Roman" pitchFamily="18" charset="0"/>
                </a:rPr>
                <a:t>pc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Recon.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1" name="Group 68"/>
          <p:cNvGrpSpPr/>
          <p:nvPr/>
        </p:nvGrpSpPr>
        <p:grpSpPr>
          <a:xfrm>
            <a:off x="5410200" y="1371600"/>
            <a:ext cx="1371600" cy="1143000"/>
            <a:chOff x="5410200" y="1371600"/>
            <a:chExt cx="1371600" cy="1143000"/>
          </a:xfrm>
        </p:grpSpPr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5410200" y="1371600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Times New Roman" pitchFamily="18" charset="0"/>
                </a:rPr>
                <a:t>Beamformed</a:t>
              </a:r>
              <a:r>
                <a:rPr lang="en-US" sz="1600" b="1" dirty="0" smtClean="0">
                  <a:latin typeface="Times New Roman" pitchFamily="18" charset="0"/>
                </a:rPr>
                <a:t>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  <p:grpSp>
          <p:nvGrpSpPr>
            <p:cNvPr id="16" name="Group 67"/>
            <p:cNvGrpSpPr/>
            <p:nvPr/>
          </p:nvGrpSpPr>
          <p:grpSpPr>
            <a:xfrm>
              <a:off x="5791200" y="2057400"/>
              <a:ext cx="685800" cy="457200"/>
              <a:chOff x="5791200" y="2057400"/>
              <a:chExt cx="685800" cy="457200"/>
            </a:xfrm>
          </p:grpSpPr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5791200" y="22860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>
                <a:off x="5791200" y="20574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5791200" y="25146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7315200" y="22860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924800" y="1981200"/>
            <a:ext cx="91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Image Output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>
            <a:off x="1219200" y="28956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>
                <a:latin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</a:rPr>
              <a:t>l</a:t>
            </a:r>
            <a:r>
              <a:rPr lang="en-US" sz="2000" b="1" i="1" baseline="-25000" dirty="0" err="1" smtClean="0">
                <a:latin typeface="Times New Roman" pitchFamily="18" charset="0"/>
              </a:rPr>
              <a:t>c</a:t>
            </a:r>
            <a:r>
              <a:rPr lang="en-US" sz="2000" b="1" i="1" dirty="0" smtClean="0">
                <a:latin typeface="Times New Roman" pitchFamily="18" charset="0"/>
              </a:rPr>
              <a:t>(t)</a:t>
            </a:r>
            <a:endParaRPr lang="en-US" sz="2000" b="1" i="1" baseline="-25000" dirty="0">
              <a:latin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Synthetic Aperture Focusing Techniques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Electrically focuses signals to create an artificial aperture.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Uses different excitation schemes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Three Variations: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Generic Synthetic Aperture Ultrasound (GSAU)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Synthetic Transmit Aperture Ultrasound (STAU)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Synthetic Receive Aperture Ultrasound (SRAU)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Results generated by delay and sum </a:t>
            </a:r>
            <a:r>
              <a:rPr lang="en-US" dirty="0" err="1" smtClean="0">
                <a:latin typeface="Times New Roman" pitchFamily="18" charset="0"/>
              </a:rPr>
              <a:t>beamforming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GSAU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Transmit with one and receive with one.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Each transmit event generates a low resolution image.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Information needs to be delayed appropriately for each pixel before summing.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Gain in SNR: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4800600" y="1524000"/>
            <a:ext cx="39624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876800" y="1676400"/>
            <a:ext cx="3810000" cy="609600"/>
            <a:chOff x="384" y="1056"/>
            <a:chExt cx="2400" cy="384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84" y="1056"/>
              <a:ext cx="2400" cy="38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480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768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056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344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1632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920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208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2496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5638800" y="1981200"/>
            <a:ext cx="4572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4876800" y="1981200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>
            <a:off x="6781800" y="1981200"/>
            <a:ext cx="0" cy="39624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224463" y="4191000"/>
          <a:ext cx="1549400" cy="685800"/>
        </p:xfrm>
        <a:graphic>
          <a:graphicData uri="http://schemas.openxmlformats.org/presentationml/2006/ole">
            <p:oleObj spid="_x0000_s25602" name="Equation" r:id="rId3" imgW="888840" imgH="39348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562600" y="2895600"/>
          <a:ext cx="330200" cy="309563"/>
        </p:xfrm>
        <a:graphic>
          <a:graphicData uri="http://schemas.openxmlformats.org/presentationml/2006/ole">
            <p:oleObj spid="_x0000_s25603" name="Equation" r:id="rId4" imgW="203040" imgH="190440" progId="Equation.3">
              <p:embed/>
            </p:oleObj>
          </a:graphicData>
        </a:graphic>
      </p:graphicFrame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6248400" y="1981200"/>
            <a:ext cx="5334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400800" y="2971800"/>
          <a:ext cx="268287" cy="309563"/>
        </p:xfrm>
        <a:graphic>
          <a:graphicData uri="http://schemas.openxmlformats.org/presentationml/2006/ole">
            <p:oleObj spid="_x0000_s25604" name="Equation" r:id="rId5" imgW="164880" imgH="190440" progId="Equation.3">
              <p:embed/>
            </p:oleObj>
          </a:graphicData>
        </a:graphic>
      </p:graphicFrame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5638800" y="1981200"/>
            <a:ext cx="1143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6019800" y="1981200"/>
          <a:ext cx="247650" cy="288925"/>
        </p:xfrm>
        <a:graphic>
          <a:graphicData uri="http://schemas.openxmlformats.org/presentationml/2006/ole">
            <p:oleObj spid="_x0000_s25605" name="Equation" r:id="rId6" imgW="152280" imgH="1774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934200" y="3352800"/>
          <a:ext cx="1137920" cy="304800"/>
        </p:xfrm>
        <a:graphic>
          <a:graphicData uri="http://schemas.openxmlformats.org/presentationml/2006/ole">
            <p:oleObj spid="_x0000_s25606" name="Equation" r:id="rId7" imgW="711000" imgH="19044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228600" y="4572000"/>
          <a:ext cx="4398962" cy="762000"/>
        </p:xfrm>
        <a:graphic>
          <a:graphicData uri="http://schemas.openxmlformats.org/presentationml/2006/ole">
            <p:oleObj spid="_x0000_s25608" name="Equation" r:id="rId8" imgW="2273040" imgH="393480" progId="Equation.3">
              <p:embed/>
            </p:oleObj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STAU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Transmit with one and receive with all.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Additional degree of freedom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Gain in SNR: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4800600" y="1524000"/>
            <a:ext cx="39624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876800" y="1676400"/>
            <a:ext cx="3810000" cy="609600"/>
            <a:chOff x="384" y="1056"/>
            <a:chExt cx="2400" cy="384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84" y="1056"/>
              <a:ext cx="2400" cy="38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480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768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056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344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1632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920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208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2496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5638800" y="1981200"/>
            <a:ext cx="4572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4876800" y="1981200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>
            <a:off x="6781800" y="1981200"/>
            <a:ext cx="0" cy="39624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959350" y="4191000"/>
          <a:ext cx="2081213" cy="685800"/>
        </p:xfrm>
        <a:graphic>
          <a:graphicData uri="http://schemas.openxmlformats.org/presentationml/2006/ole">
            <p:oleObj spid="_x0000_s26626" name="Equation" r:id="rId3" imgW="1193760" imgH="39348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562600" y="2895600"/>
          <a:ext cx="330200" cy="309563"/>
        </p:xfrm>
        <a:graphic>
          <a:graphicData uri="http://schemas.openxmlformats.org/presentationml/2006/ole">
            <p:oleObj spid="_x0000_s26627" name="Equation" r:id="rId4" imgW="203040" imgH="190440" progId="Equation.3">
              <p:embed/>
            </p:oleObj>
          </a:graphicData>
        </a:graphic>
      </p:graphicFrame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6248400" y="1981200"/>
            <a:ext cx="5334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400800" y="2971800"/>
          <a:ext cx="268287" cy="309563"/>
        </p:xfrm>
        <a:graphic>
          <a:graphicData uri="http://schemas.openxmlformats.org/presentationml/2006/ole">
            <p:oleObj spid="_x0000_s26628" name="Equation" r:id="rId5" imgW="164880" imgH="190440" progId="Equation.3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7010400" y="2895600"/>
          <a:ext cx="330200" cy="309563"/>
        </p:xfrm>
        <a:graphic>
          <a:graphicData uri="http://schemas.openxmlformats.org/presentationml/2006/ole">
            <p:oleObj spid="_x0000_s26629" name="Equation" r:id="rId6" imgW="203040" imgH="190440" progId="Equation.3">
              <p:embed/>
            </p:oleObj>
          </a:graphicData>
        </a:graphic>
      </p:graphicFrame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6248400" y="1981200"/>
            <a:ext cx="16764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38200" y="3200400"/>
          <a:ext cx="2532062" cy="417513"/>
        </p:xfrm>
        <a:graphic>
          <a:graphicData uri="http://schemas.openxmlformats.org/presentationml/2006/ole">
            <p:oleObj spid="_x0000_s26632" name="Equation" r:id="rId7" imgW="1307880" imgH="215640" progId="Equation.3">
              <p:embed/>
            </p:oleObj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SRAU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Transmit with all and receive with one.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Gain in SNR: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4800600" y="1524000"/>
            <a:ext cx="39624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876800" y="1676400"/>
            <a:ext cx="3810000" cy="609600"/>
            <a:chOff x="384" y="1056"/>
            <a:chExt cx="2400" cy="384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84" y="1056"/>
              <a:ext cx="2400" cy="38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480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768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056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1344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1632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920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208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2496" y="1152"/>
              <a:ext cx="192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Line 27"/>
          <p:cNvSpPr>
            <a:spLocks noChangeShapeType="1"/>
          </p:cNvSpPr>
          <p:nvPr/>
        </p:nvSpPr>
        <p:spPr bwMode="auto">
          <a:xfrm rot="10800000">
            <a:off x="5638800" y="1981200"/>
            <a:ext cx="4572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4876800" y="1981200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>
            <a:off x="6781800" y="1981200"/>
            <a:ext cx="0" cy="39624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992688" y="4191000"/>
          <a:ext cx="2014537" cy="685800"/>
        </p:xfrm>
        <a:graphic>
          <a:graphicData uri="http://schemas.openxmlformats.org/presentationml/2006/ole">
            <p:oleObj spid="_x0000_s27650" name="Equation" r:id="rId3" imgW="1155600" imgH="39348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562600" y="2895600"/>
          <a:ext cx="330200" cy="309563"/>
        </p:xfrm>
        <a:graphic>
          <a:graphicData uri="http://schemas.openxmlformats.org/presentationml/2006/ole">
            <p:oleObj spid="_x0000_s27651" name="Equation" r:id="rId4" imgW="203040" imgH="190440" progId="Equation.3">
              <p:embed/>
            </p:oleObj>
          </a:graphicData>
        </a:graphic>
      </p:graphicFrame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6248400" y="1981200"/>
            <a:ext cx="533400" cy="1676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400800" y="2971800"/>
          <a:ext cx="268287" cy="309563"/>
        </p:xfrm>
        <a:graphic>
          <a:graphicData uri="http://schemas.openxmlformats.org/presentationml/2006/ole">
            <p:oleObj spid="_x0000_s27652" name="Equation" r:id="rId5" imgW="164880" imgH="190440" progId="Equation.3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38200" y="2743200"/>
          <a:ext cx="2532062" cy="417513"/>
        </p:xfrm>
        <a:graphic>
          <a:graphicData uri="http://schemas.openxmlformats.org/presentationml/2006/ole">
            <p:oleObj spid="_x0000_s27654" name="Equation" r:id="rId6" imgW="1307880" imgH="215640" progId="Equation.3">
              <p:embed/>
            </p:oleObj>
          </a:graphicData>
        </a:graphic>
      </p:graphicFrame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latin typeface="Times New Roman" pitchFamily="18" charset="0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I. 		Introduction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II.	Project Summary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III.	Block Diagram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IV.	Preliminary Work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V.	Schedule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SAFT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4038600"/>
            <a:ext cx="8305800" cy="2133600"/>
          </a:xfrm>
        </p:spPr>
        <p:txBody>
          <a:bodyPr/>
          <a:lstStyle/>
          <a:p>
            <a:pPr eaLnBrk="1" hangingPunct="1">
              <a:buNone/>
              <a:defRPr/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14340" name="AutoShape 11" descr="viewer?attid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Rectangle 16"/>
          <p:cNvSpPr>
            <a:spLocks noChangeArrowheads="1"/>
          </p:cNvSpPr>
          <p:nvPr/>
        </p:nvSpPr>
        <p:spPr bwMode="auto">
          <a:xfrm>
            <a:off x="4953000" y="18288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Delay and Sum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  <a:p>
            <a:pPr algn="ctr"/>
            <a:r>
              <a:rPr lang="en-US" dirty="0" err="1">
                <a:solidFill>
                  <a:schemeClr val="bg2"/>
                </a:solidFill>
                <a:latin typeface="Times New Roman" pitchFamily="18" charset="0"/>
              </a:rPr>
              <a:t>Beamforming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4343" name="Rectangle 18"/>
          <p:cNvSpPr>
            <a:spLocks noChangeArrowheads="1"/>
          </p:cNvSpPr>
          <p:nvPr/>
        </p:nvSpPr>
        <p:spPr bwMode="auto">
          <a:xfrm>
            <a:off x="2667000" y="1828800"/>
            <a:ext cx="12954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  <a:latin typeface="Times New Roman" pitchFamily="18" charset="0"/>
              </a:rPr>
              <a:t>Apodization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858000" y="1295400"/>
            <a:ext cx="1676400" cy="762000"/>
            <a:chOff x="5867400" y="1905000"/>
            <a:chExt cx="1676400" cy="762000"/>
          </a:xfrm>
        </p:grpSpPr>
        <p:sp>
          <p:nvSpPr>
            <p:cNvPr id="14346" name="Line 29"/>
            <p:cNvSpPr>
              <a:spLocks noChangeShapeType="1"/>
            </p:cNvSpPr>
            <p:nvPr/>
          </p:nvSpPr>
          <p:spPr bwMode="auto">
            <a:xfrm>
              <a:off x="5867400" y="2667000"/>
              <a:ext cx="7620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30"/>
            <p:cNvSpPr txBox="1">
              <a:spLocks noChangeArrowheads="1"/>
            </p:cNvSpPr>
            <p:nvPr/>
          </p:nvSpPr>
          <p:spPr bwMode="auto">
            <a:xfrm>
              <a:off x="5943600" y="1905000"/>
              <a:ext cx="16002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imes New Roman" pitchFamily="18" charset="0"/>
                </a:rPr>
                <a:t>Image Scan Lines</a:t>
              </a:r>
              <a:endParaRPr lang="en-US" b="1" dirty="0">
                <a:latin typeface="Times New Roman" pitchFamily="18" charset="0"/>
              </a:endParaRPr>
            </a:p>
          </p:txBody>
        </p:sp>
      </p:grpSp>
      <p:grpSp>
        <p:nvGrpSpPr>
          <p:cNvPr id="13" name="Group 47"/>
          <p:cNvGrpSpPr/>
          <p:nvPr/>
        </p:nvGrpSpPr>
        <p:grpSpPr>
          <a:xfrm>
            <a:off x="1371600" y="1295400"/>
            <a:ext cx="1600200" cy="1143000"/>
            <a:chOff x="4412343" y="1371600"/>
            <a:chExt cx="1447800" cy="1143000"/>
          </a:xfrm>
        </p:grpSpPr>
        <p:grpSp>
          <p:nvGrpSpPr>
            <p:cNvPr id="14" name="Group 33"/>
            <p:cNvGrpSpPr/>
            <p:nvPr/>
          </p:nvGrpSpPr>
          <p:grpSpPr>
            <a:xfrm>
              <a:off x="4648200" y="2057400"/>
              <a:ext cx="914400" cy="457200"/>
              <a:chOff x="4953000" y="2057400"/>
              <a:chExt cx="609600" cy="457200"/>
            </a:xfrm>
          </p:grpSpPr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4953000" y="22860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4953000" y="25146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4953000" y="20574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4412343" y="13716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Times New Roman" pitchFamily="18" charset="0"/>
                </a:rPr>
                <a:t>Received </a:t>
              </a:r>
              <a:r>
                <a:rPr lang="en-US" sz="1600" b="1" dirty="0" smtClean="0">
                  <a:latin typeface="Times New Roman" pitchFamily="18" charset="0"/>
                </a:rPr>
                <a:t>Echo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19" name="Group 47"/>
          <p:cNvGrpSpPr/>
          <p:nvPr/>
        </p:nvGrpSpPr>
        <p:grpSpPr>
          <a:xfrm>
            <a:off x="3733800" y="1295400"/>
            <a:ext cx="1600200" cy="1143000"/>
            <a:chOff x="4412343" y="1371600"/>
            <a:chExt cx="1447800" cy="1143000"/>
          </a:xfrm>
        </p:grpSpPr>
        <p:grpSp>
          <p:nvGrpSpPr>
            <p:cNvPr id="20" name="Group 33"/>
            <p:cNvGrpSpPr/>
            <p:nvPr/>
          </p:nvGrpSpPr>
          <p:grpSpPr>
            <a:xfrm>
              <a:off x="4648200" y="2057400"/>
              <a:ext cx="914400" cy="457200"/>
              <a:chOff x="4953000" y="2057400"/>
              <a:chExt cx="609600" cy="457200"/>
            </a:xfrm>
          </p:grpSpPr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>
                <a:off x="4953000" y="22860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3"/>
              <p:cNvSpPr>
                <a:spLocks noChangeShapeType="1"/>
              </p:cNvSpPr>
              <p:nvPr/>
            </p:nvSpPr>
            <p:spPr bwMode="auto">
              <a:xfrm>
                <a:off x="4953000" y="25146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4953000" y="20574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4412343" y="1371600"/>
              <a:ext cx="14478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600" b="1" dirty="0">
                <a:latin typeface="Times New Roman" pitchFamily="18" charset="0"/>
              </a:endParaRPr>
            </a:p>
          </p:txBody>
        </p:sp>
      </p:grp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858000" y="23622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latin typeface="Times New Roman" pitchFamily="18" charset="0"/>
              </a:rPr>
              <a:t>Apodization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Spatial Windowing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Used to shape the beam </a:t>
            </a:r>
            <a:r>
              <a:rPr lang="en-US" sz="2400" dirty="0" smtClean="0">
                <a:latin typeface="Times New Roman" pitchFamily="18" charset="0"/>
              </a:rPr>
              <a:t>profile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Reweighting by </a:t>
            </a:r>
            <a:r>
              <a:rPr lang="en-US" sz="2400" dirty="0" err="1" smtClean="0">
                <a:latin typeface="Times New Roman" pitchFamily="18" charset="0"/>
              </a:rPr>
              <a:t>apodization</a:t>
            </a:r>
            <a:r>
              <a:rPr lang="en-US" sz="2400" dirty="0" smtClean="0">
                <a:latin typeface="Times New Roman" pitchFamily="18" charset="0"/>
              </a:rPr>
              <a:t> coefficients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Several different windowing techniques can be studied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Rectangular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Triangular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Raised Cosine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67400" y="1676400"/>
            <a:ext cx="990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1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67400" y="2362200"/>
            <a:ext cx="990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 smtClean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2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67400" y="3581400"/>
            <a:ext cx="990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 dirty="0" err="1" smtClean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N</a:t>
            </a:r>
            <a:endParaRPr lang="en-US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324600" y="3048000"/>
            <a:ext cx="45720" cy="350520"/>
            <a:chOff x="6324600" y="3048000"/>
            <a:chExt cx="45720" cy="350520"/>
          </a:xfrm>
        </p:grpSpPr>
        <p:sp>
          <p:nvSpPr>
            <p:cNvPr id="10" name="Oval 9"/>
            <p:cNvSpPr/>
            <p:nvPr/>
          </p:nvSpPr>
          <p:spPr bwMode="auto">
            <a:xfrm>
              <a:off x="6324600" y="3048000"/>
              <a:ext cx="45720" cy="4572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324600" y="3200400"/>
              <a:ext cx="45720" cy="4572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324600" y="3352800"/>
              <a:ext cx="45720" cy="4572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5105400" y="19050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5105400" y="25908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105400" y="38100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6858000" y="19050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6858000" y="25908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6858000" y="38100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/>
          <p:nvPr/>
        </p:nvGrpSpPr>
        <p:grpSpPr>
          <a:xfrm>
            <a:off x="1524000" y="2667000"/>
            <a:ext cx="5334000" cy="1447800"/>
            <a:chOff x="1524000" y="2667000"/>
            <a:chExt cx="5334000" cy="838200"/>
          </a:xfrm>
        </p:grpSpPr>
        <p:grpSp>
          <p:nvGrpSpPr>
            <p:cNvPr id="3" name="Group 73"/>
            <p:cNvGrpSpPr/>
            <p:nvPr/>
          </p:nvGrpSpPr>
          <p:grpSpPr>
            <a:xfrm>
              <a:off x="1524000" y="2667000"/>
              <a:ext cx="5334000" cy="838200"/>
              <a:chOff x="1524000" y="2667000"/>
              <a:chExt cx="5334000" cy="838200"/>
            </a:xfrm>
          </p:grpSpPr>
          <p:sp>
            <p:nvSpPr>
              <p:cNvPr id="71" name="Line 12"/>
              <p:cNvSpPr>
                <a:spLocks noChangeShapeType="1"/>
              </p:cNvSpPr>
              <p:nvPr/>
            </p:nvSpPr>
            <p:spPr bwMode="auto">
              <a:xfrm flipV="1">
                <a:off x="6858000" y="2667000"/>
                <a:ext cx="0" cy="8382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524000" y="3461084"/>
                <a:ext cx="5334000" cy="4411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 bwMode="auto">
            <a:xfrm flipH="1">
              <a:off x="1524000" y="2667000"/>
              <a:ext cx="76200" cy="79408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System </a:t>
            </a:r>
            <a:r>
              <a:rPr lang="en-US" sz="3600" dirty="0" smtClean="0">
                <a:latin typeface="Times New Roman" pitchFamily="18" charset="0"/>
              </a:rPr>
              <a:t>Block Diagram</a:t>
            </a:r>
          </a:p>
        </p:txBody>
      </p:sp>
      <p:sp>
        <p:nvSpPr>
          <p:cNvPr id="1028" name="AutoShape 6" descr="viewer?attid=0"/>
          <p:cNvSpPr>
            <a:spLocks noChangeAspect="1" noChangeArrowheads="1"/>
          </p:cNvSpPr>
          <p:nvPr/>
        </p:nvSpPr>
        <p:spPr bwMode="auto">
          <a:xfrm>
            <a:off x="3810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1905000"/>
            <a:ext cx="914400" cy="762000"/>
          </a:xfrm>
          <a:prstGeom prst="rect">
            <a:avLst/>
          </a:prstGeom>
          <a:solidFill>
            <a:srgbClr val="FF00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67000" y="19050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Transducer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0" y="1905000"/>
            <a:ext cx="8382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SAFT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4" name="Group 47"/>
          <p:cNvGrpSpPr/>
          <p:nvPr/>
        </p:nvGrpSpPr>
        <p:grpSpPr>
          <a:xfrm>
            <a:off x="3657600" y="1371600"/>
            <a:ext cx="1600200" cy="1143000"/>
            <a:chOff x="4412343" y="1371600"/>
            <a:chExt cx="1447800" cy="1143000"/>
          </a:xfrm>
        </p:grpSpPr>
        <p:grpSp>
          <p:nvGrpSpPr>
            <p:cNvPr id="5" name="Group 33"/>
            <p:cNvGrpSpPr/>
            <p:nvPr/>
          </p:nvGrpSpPr>
          <p:grpSpPr>
            <a:xfrm>
              <a:off x="4648200" y="2057400"/>
              <a:ext cx="914400" cy="457200"/>
              <a:chOff x="4953000" y="2057400"/>
              <a:chExt cx="609600" cy="457200"/>
            </a:xfrm>
          </p:grpSpPr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4953000" y="22860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3"/>
              <p:cNvSpPr>
                <a:spLocks noChangeShapeType="1"/>
              </p:cNvSpPr>
              <p:nvPr/>
            </p:nvSpPr>
            <p:spPr bwMode="auto">
              <a:xfrm>
                <a:off x="4953000" y="25146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4953000" y="20574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4412343" y="13716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Times New Roman" pitchFamily="18" charset="0"/>
                </a:rPr>
                <a:t>Received </a:t>
              </a:r>
              <a:r>
                <a:rPr lang="en-US" sz="1600" b="1" dirty="0" smtClean="0">
                  <a:latin typeface="Times New Roman" pitchFamily="18" charset="0"/>
                </a:rPr>
                <a:t>Echo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0" y="1752600"/>
            <a:ext cx="1447800" cy="533400"/>
            <a:chOff x="609600" y="1524000"/>
            <a:chExt cx="1447800" cy="53340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143000" y="20574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609600" y="15240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smtClean="0">
                  <a:latin typeface="Times New Roman" pitchFamily="18" charset="0"/>
                </a:rPr>
                <a:t>in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grpSp>
        <p:nvGrpSpPr>
          <p:cNvPr id="10" name="Group 69"/>
          <p:cNvGrpSpPr/>
          <p:nvPr/>
        </p:nvGrpSpPr>
        <p:grpSpPr>
          <a:xfrm>
            <a:off x="1676400" y="1600200"/>
            <a:ext cx="1447800" cy="685800"/>
            <a:chOff x="1676400" y="1600200"/>
            <a:chExt cx="1447800" cy="685800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057400" y="22860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1676400" y="16002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err="1" smtClean="0">
                  <a:latin typeface="Times New Roman" pitchFamily="18" charset="0"/>
                </a:rPr>
                <a:t>pc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Recon.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1" name="Group 68"/>
          <p:cNvGrpSpPr/>
          <p:nvPr/>
        </p:nvGrpSpPr>
        <p:grpSpPr>
          <a:xfrm>
            <a:off x="5410200" y="1371600"/>
            <a:ext cx="1371600" cy="1143000"/>
            <a:chOff x="5410200" y="1371600"/>
            <a:chExt cx="1371600" cy="1143000"/>
          </a:xfrm>
        </p:grpSpPr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5410200" y="1371600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Times New Roman" pitchFamily="18" charset="0"/>
                </a:rPr>
                <a:t>Beamformed</a:t>
              </a:r>
              <a:r>
                <a:rPr lang="en-US" sz="1600" b="1" dirty="0" smtClean="0">
                  <a:latin typeface="Times New Roman" pitchFamily="18" charset="0"/>
                </a:rPr>
                <a:t>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  <p:grpSp>
          <p:nvGrpSpPr>
            <p:cNvPr id="16" name="Group 67"/>
            <p:cNvGrpSpPr/>
            <p:nvPr/>
          </p:nvGrpSpPr>
          <p:grpSpPr>
            <a:xfrm>
              <a:off x="5791200" y="2057400"/>
              <a:ext cx="685800" cy="457200"/>
              <a:chOff x="5791200" y="2057400"/>
              <a:chExt cx="685800" cy="457200"/>
            </a:xfrm>
          </p:grpSpPr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>
                <a:off x="5791200" y="22860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>
                <a:off x="5791200" y="20574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5791200" y="25146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7315200" y="22860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924800" y="1981200"/>
            <a:ext cx="91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Image Output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>
            <a:off x="1219200" y="28956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>
                <a:latin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</a:rPr>
              <a:t>l</a:t>
            </a:r>
            <a:r>
              <a:rPr lang="en-US" sz="2000" b="1" i="1" baseline="-25000" dirty="0" err="1" smtClean="0">
                <a:latin typeface="Times New Roman" pitchFamily="18" charset="0"/>
              </a:rPr>
              <a:t>c</a:t>
            </a:r>
            <a:r>
              <a:rPr lang="en-US" sz="2000" b="1" i="1" dirty="0" smtClean="0">
                <a:latin typeface="Times New Roman" pitchFamily="18" charset="0"/>
              </a:rPr>
              <a:t>(t)</a:t>
            </a:r>
            <a:endParaRPr lang="en-US" sz="2000" b="1" i="1" baseline="-25000" dirty="0">
              <a:latin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918285" y="2286000"/>
            <a:ext cx="653716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3"/>
          <p:cNvGrpSpPr/>
          <p:nvPr/>
        </p:nvGrpSpPr>
        <p:grpSpPr>
          <a:xfrm>
            <a:off x="533400" y="2667000"/>
            <a:ext cx="1066800" cy="838200"/>
            <a:chOff x="1524000" y="2667000"/>
            <a:chExt cx="5334000" cy="838200"/>
          </a:xfrm>
        </p:grpSpPr>
        <p:sp>
          <p:nvSpPr>
            <p:cNvPr id="71" name="Line 12"/>
            <p:cNvSpPr>
              <a:spLocks noChangeShapeType="1"/>
            </p:cNvSpPr>
            <p:nvPr/>
          </p:nvSpPr>
          <p:spPr bwMode="auto">
            <a:xfrm flipV="1">
              <a:off x="6858000" y="2667000"/>
              <a:ext cx="0" cy="838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524000" y="3461084"/>
              <a:ext cx="5334000" cy="4411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Image Reconstruction Subsystem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028" name="AutoShape 6" descr="viewer?attid=0"/>
          <p:cNvSpPr>
            <a:spLocks noChangeAspect="1" noChangeArrowheads="1"/>
          </p:cNvSpPr>
          <p:nvPr/>
        </p:nvSpPr>
        <p:spPr bwMode="auto">
          <a:xfrm>
            <a:off x="3810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1905000"/>
            <a:ext cx="914400" cy="762000"/>
          </a:xfrm>
          <a:prstGeom prst="rect">
            <a:avLst/>
          </a:prstGeom>
          <a:solidFill>
            <a:srgbClr val="FFFF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Wiener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Filter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743200" y="19050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Envelope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Detection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0" y="1905000"/>
            <a:ext cx="12954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Logarithmic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Compression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Limiter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11" name="Group 68"/>
          <p:cNvGrpSpPr/>
          <p:nvPr/>
        </p:nvGrpSpPr>
        <p:grpSpPr>
          <a:xfrm>
            <a:off x="76200" y="1600200"/>
            <a:ext cx="1371600" cy="685800"/>
            <a:chOff x="5410200" y="1600200"/>
            <a:chExt cx="1371600" cy="685800"/>
          </a:xfrm>
        </p:grpSpPr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5410200" y="1600200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Times New Roman" pitchFamily="18" charset="0"/>
                </a:rPr>
                <a:t>Beamformed</a:t>
              </a:r>
              <a:r>
                <a:rPr lang="en-US" sz="1600" b="1" dirty="0" smtClean="0">
                  <a:latin typeface="Times New Roman" pitchFamily="18" charset="0"/>
                </a:rPr>
                <a:t> Signal</a:t>
              </a:r>
              <a:endParaRPr lang="en-US" sz="1600" b="1" dirty="0">
                <a:latin typeface="Times New Roman" pitchFamily="18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5791200" y="2286000"/>
              <a:ext cx="6858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7315200" y="22860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924800" y="1905000"/>
            <a:ext cx="106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imes New Roman" pitchFamily="18" charset="0"/>
              </a:rPr>
              <a:t>Image Scan Line 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>
            <a:off x="152400" y="30480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>
                <a:latin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</a:rPr>
              <a:t>l</a:t>
            </a:r>
            <a:r>
              <a:rPr lang="en-US" sz="2000" b="1" i="1" baseline="-25000" dirty="0" err="1" smtClean="0">
                <a:latin typeface="Times New Roman" pitchFamily="18" charset="0"/>
              </a:rPr>
              <a:t>c</a:t>
            </a:r>
            <a:r>
              <a:rPr lang="en-US" sz="2000" b="1" i="1" dirty="0" smtClean="0">
                <a:latin typeface="Times New Roman" pitchFamily="18" charset="0"/>
              </a:rPr>
              <a:t>(t)</a:t>
            </a:r>
            <a:endParaRPr lang="en-US" sz="2000" b="1" i="1" baseline="-25000" dirty="0">
              <a:latin typeface="Times New Roman" pitchFamily="18" charset="0"/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2057400" y="2286000"/>
            <a:ext cx="653716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5867400" y="2286000"/>
            <a:ext cx="653716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2286000" y="4495800"/>
          <a:ext cx="4772892" cy="990600"/>
        </p:xfrm>
        <a:graphic>
          <a:graphicData uri="http://schemas.openxmlformats.org/presentationml/2006/ole">
            <p:oleObj spid="_x0000_s28674" name="Equation" r:id="rId3" imgW="2019240" imgH="419040" progId="Equation.3">
              <p:embed/>
            </p:oleObj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latin typeface="Times New Roman" pitchFamily="18" charset="0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I. 		Introduction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II.	Project Summary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III.	Block Diagram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IV.	Preliminary Work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V.	Schedule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Preliminary Work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Image Reconstruction subsystem completed.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STAU partially completed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Conventional pulsing instead of REC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Individual low resolution images generated.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Output image generated.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Rectangular </a:t>
            </a:r>
            <a:r>
              <a:rPr lang="en-US" sz="2400" dirty="0" err="1" smtClean="0">
                <a:latin typeface="Times New Roman" pitchFamily="18" charset="0"/>
              </a:rPr>
              <a:t>apodization</a:t>
            </a:r>
            <a:endParaRPr lang="en-US" sz="2400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64 elements instead of 256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Individual STAU Images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" name="Picture 4" descr="ReceivedImages.eps"/>
          <p:cNvPicPr>
            <a:picLocks noChangeAspect="1"/>
          </p:cNvPicPr>
          <p:nvPr/>
        </p:nvPicPr>
        <p:blipFill>
          <a:blip r:embed="rId2" cstate="print"/>
          <a:srcRect l="10833" r="8333"/>
          <a:stretch>
            <a:fillRect/>
          </a:stretch>
        </p:blipFill>
        <p:spPr>
          <a:xfrm>
            <a:off x="0" y="1342174"/>
            <a:ext cx="9144000" cy="5134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Effect of </a:t>
            </a:r>
            <a:r>
              <a:rPr lang="en-US" sz="3600" dirty="0" err="1" smtClean="0">
                <a:latin typeface="Times New Roman" pitchFamily="18" charset="0"/>
              </a:rPr>
              <a:t>Beamforming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6" name="Picture 5" descr="STA_Comp.eps"/>
          <p:cNvPicPr>
            <a:picLocks noChangeAspect="1"/>
          </p:cNvPicPr>
          <p:nvPr/>
        </p:nvPicPr>
        <p:blipFill>
          <a:blip r:embed="rId2" cstate="print"/>
          <a:srcRect t="4280" b="4406"/>
          <a:stretch>
            <a:fillRect/>
          </a:stretch>
        </p:blipFill>
        <p:spPr>
          <a:xfrm>
            <a:off x="0" y="13716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latin typeface="Times New Roman" pitchFamily="18" charset="0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I. 		Introduction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II.	Project Summary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III.	Block Diagram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IV.	Preliminary Work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V.	Schedule</a:t>
            </a:r>
            <a:endParaRPr lang="en-US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Schedule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1/28 – 2/8: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REC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2/11 – 2/22: GPGPU implementation of STAU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2/25 – 3/8: GSAU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3/11 – 3/29: SRAU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4/1 – 4/12: Prepare for Student Scholarship Expo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4/15 – 4/19: Expo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pitchFamily="18" charset="0"/>
              </a:rPr>
              <a:t>4/22 – 5/3: Write Final Report &amp; Presentation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latin typeface="Times New Roman" pitchFamily="18" charset="0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I. 		Introduction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II.	Project Summary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III.	Block Diagram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IV.	Preliminary Work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V.	Schedule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latin typeface="Times New Roman" pitchFamily="18" charset="0"/>
              </a:rPr>
              <a:t>Ultrasound Simulations using REC and SAFT</a:t>
            </a:r>
            <a:endParaRPr lang="en-US" sz="48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Presenter</a:t>
            </a:r>
            <a:r>
              <a:rPr lang="en-US" dirty="0" smtClean="0">
                <a:latin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Tony </a:t>
            </a:r>
            <a:r>
              <a:rPr lang="en-US" dirty="0" smtClean="0">
                <a:latin typeface="Times New Roman" pitchFamily="18" charset="0"/>
              </a:rPr>
              <a:t>Podkowa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November 13, 2012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latin typeface="Times New Roman" pitchFamily="18" charset="0"/>
              </a:rPr>
              <a:t>Advisor: Dr José R. </a:t>
            </a:r>
            <a:r>
              <a:rPr lang="en-US" sz="2000" dirty="0" err="1" smtClean="0">
                <a:latin typeface="Times New Roman" pitchFamily="18" charset="0"/>
              </a:rPr>
              <a:t>Sánchez</a:t>
            </a:r>
            <a:endParaRPr lang="en-US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latin typeface="Times New Roman" pitchFamily="18" charset="0"/>
              </a:rPr>
              <a:t>Department </a:t>
            </a:r>
            <a:r>
              <a:rPr lang="en-US" sz="1800" dirty="0" smtClean="0">
                <a:latin typeface="Times New Roman" pitchFamily="18" charset="0"/>
              </a:rPr>
              <a:t>of Electrical </a:t>
            </a:r>
            <a:r>
              <a:rPr lang="en-US" sz="1800" dirty="0" smtClean="0">
                <a:latin typeface="Times New Roman" pitchFamily="18" charset="0"/>
              </a:rPr>
              <a:t>and Computer Engineering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</a:rPr>
              <a:t>Generic Synthetic Aperture Ultrasound</a:t>
            </a:r>
          </a:p>
        </p:txBody>
      </p:sp>
      <p:sp>
        <p:nvSpPr>
          <p:cNvPr id="17411" name="Rectangle 23"/>
          <p:cNvSpPr>
            <a:spLocks noChangeArrowheads="1"/>
          </p:cNvSpPr>
          <p:nvPr/>
        </p:nvSpPr>
        <p:spPr bwMode="auto">
          <a:xfrm>
            <a:off x="2667000" y="1600200"/>
            <a:ext cx="39624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2743200" y="1676400"/>
            <a:ext cx="38100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28956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33528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38100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42672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47244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51816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6388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60960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4038600" y="3657600"/>
            <a:ext cx="1295400" cy="5334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Object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895600" y="18288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1"/>
          <p:cNvSpPr>
            <a:spLocks noChangeArrowheads="1"/>
          </p:cNvSpPr>
          <p:nvPr/>
        </p:nvSpPr>
        <p:spPr bwMode="auto">
          <a:xfrm>
            <a:off x="2895600" y="1828800"/>
            <a:ext cx="3048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209800" y="1295400"/>
            <a:ext cx="2438400" cy="2514600"/>
            <a:chOff x="2362200" y="1447800"/>
            <a:chExt cx="2438400" cy="2514600"/>
          </a:xfrm>
        </p:grpSpPr>
        <p:grpSp>
          <p:nvGrpSpPr>
            <p:cNvPr id="29" name="Group 28"/>
            <p:cNvGrpSpPr/>
            <p:nvPr/>
          </p:nvGrpSpPr>
          <p:grpSpPr>
            <a:xfrm>
              <a:off x="2362200" y="1447800"/>
              <a:ext cx="1524000" cy="1447800"/>
              <a:chOff x="2819400" y="2057400"/>
              <a:chExt cx="1524000" cy="1447800"/>
            </a:xfrm>
          </p:grpSpPr>
          <p:sp>
            <p:nvSpPr>
              <p:cNvPr id="23" name="Arc 22"/>
              <p:cNvSpPr/>
              <p:nvPr/>
            </p:nvSpPr>
            <p:spPr bwMode="auto">
              <a:xfrm>
                <a:off x="3200400" y="2438400"/>
                <a:ext cx="685800" cy="609600"/>
              </a:xfrm>
              <a:prstGeom prst="arc">
                <a:avLst>
                  <a:gd name="adj1" fmla="val 20864114"/>
                  <a:gd name="adj2" fmla="val 6872709"/>
                </a:avLst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4" name="Arc 23"/>
              <p:cNvSpPr/>
              <p:nvPr/>
            </p:nvSpPr>
            <p:spPr bwMode="auto">
              <a:xfrm>
                <a:off x="3048000" y="2286000"/>
                <a:ext cx="1066800" cy="990600"/>
              </a:xfrm>
              <a:prstGeom prst="arc">
                <a:avLst>
                  <a:gd name="adj1" fmla="val 20864114"/>
                  <a:gd name="adj2" fmla="val 6872709"/>
                </a:avLst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25" name="Arc 24"/>
              <p:cNvSpPr/>
              <p:nvPr/>
            </p:nvSpPr>
            <p:spPr bwMode="auto">
              <a:xfrm>
                <a:off x="2819400" y="2057400"/>
                <a:ext cx="1524000" cy="1447800"/>
              </a:xfrm>
              <a:prstGeom prst="arc">
                <a:avLst>
                  <a:gd name="adj1" fmla="val 20864114"/>
                  <a:gd name="adj2" fmla="val 6872709"/>
                </a:avLst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cxnSp>
          <p:nvCxnSpPr>
            <p:cNvPr id="33" name="Straight Connector 32"/>
            <p:cNvCxnSpPr/>
            <p:nvPr/>
          </p:nvCxnSpPr>
          <p:spPr bwMode="auto">
            <a:xfrm rot="10800000" flipV="1">
              <a:off x="3581400" y="2971800"/>
              <a:ext cx="1219200" cy="990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>
              <a:off x="3657600" y="2895600"/>
              <a:ext cx="350520" cy="350520"/>
              <a:chOff x="1882140" y="3482340"/>
              <a:chExt cx="350520" cy="350520"/>
            </a:xfrm>
          </p:grpSpPr>
          <p:sp>
            <p:nvSpPr>
              <p:cNvPr id="36" name="Oval 35"/>
              <p:cNvSpPr/>
              <p:nvPr/>
            </p:nvSpPr>
            <p:spPr bwMode="auto">
              <a:xfrm>
                <a:off x="1882140" y="3482340"/>
                <a:ext cx="45720" cy="45720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034540" y="3634740"/>
                <a:ext cx="45720" cy="45720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2186940" y="3787140"/>
                <a:ext cx="45720" cy="45720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 rot="10800000">
            <a:off x="2971800" y="2057400"/>
            <a:ext cx="2057400" cy="2514600"/>
            <a:chOff x="2362200" y="1447800"/>
            <a:chExt cx="2057400" cy="2514600"/>
          </a:xfrm>
          <a:scene3d>
            <a:camera prst="orthographicFront">
              <a:rot lat="0" lon="0" rev="0"/>
            </a:camera>
            <a:lightRig rig="threePt" dir="t"/>
          </a:scene3d>
        </p:grpSpPr>
        <p:grpSp>
          <p:nvGrpSpPr>
            <p:cNvPr id="42" name="Group 28"/>
            <p:cNvGrpSpPr/>
            <p:nvPr/>
          </p:nvGrpSpPr>
          <p:grpSpPr>
            <a:xfrm>
              <a:off x="2362200" y="1447800"/>
              <a:ext cx="1524000" cy="1447800"/>
              <a:chOff x="2819400" y="2057400"/>
              <a:chExt cx="1524000" cy="1447800"/>
            </a:xfrm>
          </p:grpSpPr>
          <p:sp>
            <p:nvSpPr>
              <p:cNvPr id="50" name="Arc 49"/>
              <p:cNvSpPr/>
              <p:nvPr/>
            </p:nvSpPr>
            <p:spPr bwMode="auto">
              <a:xfrm>
                <a:off x="3200400" y="2438400"/>
                <a:ext cx="685800" cy="609600"/>
              </a:xfrm>
              <a:prstGeom prst="arc">
                <a:avLst>
                  <a:gd name="adj1" fmla="val 1203050"/>
                  <a:gd name="adj2" fmla="val 5367113"/>
                </a:avLst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1" name="Arc 50"/>
              <p:cNvSpPr/>
              <p:nvPr/>
            </p:nvSpPr>
            <p:spPr bwMode="auto">
              <a:xfrm>
                <a:off x="3048000" y="2286000"/>
                <a:ext cx="1066800" cy="990600"/>
              </a:xfrm>
              <a:prstGeom prst="arc">
                <a:avLst>
                  <a:gd name="adj1" fmla="val 1190329"/>
                  <a:gd name="adj2" fmla="val 4594883"/>
                </a:avLst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2" name="Arc 51"/>
              <p:cNvSpPr/>
              <p:nvPr/>
            </p:nvSpPr>
            <p:spPr bwMode="auto">
              <a:xfrm>
                <a:off x="2819400" y="2057400"/>
                <a:ext cx="1524000" cy="1447800"/>
              </a:xfrm>
              <a:prstGeom prst="arc">
                <a:avLst>
                  <a:gd name="adj1" fmla="val 1066845"/>
                  <a:gd name="adj2" fmla="val 5179351"/>
                </a:avLst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cxnSp>
          <p:nvCxnSpPr>
            <p:cNvPr id="43" name="Straight Connector 42"/>
            <p:cNvCxnSpPr/>
            <p:nvPr/>
          </p:nvCxnSpPr>
          <p:spPr bwMode="auto">
            <a:xfrm rot="10800000" flipV="1">
              <a:off x="3962400" y="3581400"/>
              <a:ext cx="45720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4" name="Group 38"/>
            <p:cNvGrpSpPr/>
            <p:nvPr/>
          </p:nvGrpSpPr>
          <p:grpSpPr>
            <a:xfrm>
              <a:off x="3611880" y="2926080"/>
              <a:ext cx="502920" cy="655320"/>
              <a:chOff x="1836420" y="3512820"/>
              <a:chExt cx="502920" cy="655320"/>
            </a:xfrm>
          </p:grpSpPr>
          <p:sp>
            <p:nvSpPr>
              <p:cNvPr id="45" name="Oval 44"/>
              <p:cNvSpPr/>
              <p:nvPr/>
            </p:nvSpPr>
            <p:spPr bwMode="auto">
              <a:xfrm>
                <a:off x="1836420" y="3512820"/>
                <a:ext cx="45720" cy="45720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2065020" y="3817620"/>
                <a:ext cx="45720" cy="45720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2293620" y="4122420"/>
                <a:ext cx="45720" cy="45720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</p:grpSp>
      <p:sp>
        <p:nvSpPr>
          <p:cNvPr id="66" name="Slide Number Placeholder 6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68" grpId="0" animBg="1"/>
      <p:bldP spid="68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Times New Roman" pitchFamily="18" charset="0"/>
              </a:rPr>
              <a:t>Generic Synthetic Aperture Ultrasound</a:t>
            </a:r>
          </a:p>
        </p:txBody>
      </p:sp>
      <p:sp>
        <p:nvSpPr>
          <p:cNvPr id="17411" name="Rectangle 23"/>
          <p:cNvSpPr>
            <a:spLocks noChangeArrowheads="1"/>
          </p:cNvSpPr>
          <p:nvPr/>
        </p:nvSpPr>
        <p:spPr bwMode="auto">
          <a:xfrm>
            <a:off x="2667000" y="1600200"/>
            <a:ext cx="39624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2743200" y="1676400"/>
            <a:ext cx="38100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11"/>
          <p:cNvSpPr>
            <a:spLocks noChangeArrowheads="1"/>
          </p:cNvSpPr>
          <p:nvPr/>
        </p:nvSpPr>
        <p:spPr bwMode="auto">
          <a:xfrm>
            <a:off x="28956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33528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38100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42672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47244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51816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6388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6096000" y="1828800"/>
            <a:ext cx="3048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 bwMode="auto">
          <a:xfrm>
            <a:off x="4038600" y="3657600"/>
            <a:ext cx="1295400" cy="5334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2"/>
                </a:solidFill>
              </a:rPr>
              <a:t>Object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352800" y="18288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3352800" y="1828800"/>
            <a:ext cx="304800" cy="304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8"/>
          <p:cNvGrpSpPr/>
          <p:nvPr/>
        </p:nvGrpSpPr>
        <p:grpSpPr>
          <a:xfrm>
            <a:off x="2743200" y="1219200"/>
            <a:ext cx="1524000" cy="1447800"/>
            <a:chOff x="2819400" y="2057400"/>
            <a:chExt cx="1524000" cy="1447800"/>
          </a:xfrm>
        </p:grpSpPr>
        <p:sp>
          <p:nvSpPr>
            <p:cNvPr id="23" name="Arc 22"/>
            <p:cNvSpPr/>
            <p:nvPr/>
          </p:nvSpPr>
          <p:spPr bwMode="auto">
            <a:xfrm>
              <a:off x="3200400" y="2438400"/>
              <a:ext cx="685800" cy="609600"/>
            </a:xfrm>
            <a:prstGeom prst="arc">
              <a:avLst>
                <a:gd name="adj1" fmla="val 578871"/>
                <a:gd name="adj2" fmla="val 6872709"/>
              </a:avLst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4" name="Arc 23"/>
            <p:cNvSpPr/>
            <p:nvPr/>
          </p:nvSpPr>
          <p:spPr bwMode="auto">
            <a:xfrm>
              <a:off x="3048000" y="2286000"/>
              <a:ext cx="1066800" cy="990600"/>
            </a:xfrm>
            <a:prstGeom prst="arc">
              <a:avLst>
                <a:gd name="adj1" fmla="val 881095"/>
                <a:gd name="adj2" fmla="val 6872709"/>
              </a:avLst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25" name="Arc 24"/>
            <p:cNvSpPr/>
            <p:nvPr/>
          </p:nvSpPr>
          <p:spPr bwMode="auto">
            <a:xfrm>
              <a:off x="2819400" y="2057400"/>
              <a:ext cx="1524000" cy="1447800"/>
            </a:xfrm>
            <a:prstGeom prst="arc">
              <a:avLst>
                <a:gd name="adj1" fmla="val 1258428"/>
                <a:gd name="adj2" fmla="val 6872709"/>
              </a:avLst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grpSp>
        <p:nvGrpSpPr>
          <p:cNvPr id="56" name="Group 28"/>
          <p:cNvGrpSpPr/>
          <p:nvPr/>
        </p:nvGrpSpPr>
        <p:grpSpPr>
          <a:xfrm rot="10800000">
            <a:off x="3505200" y="3276600"/>
            <a:ext cx="1524000" cy="1447800"/>
            <a:chOff x="3048000" y="1752600"/>
            <a:chExt cx="1524000" cy="1447800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9" name="Arc 68"/>
            <p:cNvSpPr/>
            <p:nvPr/>
          </p:nvSpPr>
          <p:spPr bwMode="auto">
            <a:xfrm>
              <a:off x="3429000" y="2286000"/>
              <a:ext cx="685800" cy="609600"/>
            </a:xfrm>
            <a:prstGeom prst="arc">
              <a:avLst>
                <a:gd name="adj1" fmla="val 2689307"/>
                <a:gd name="adj2" fmla="val 4804417"/>
              </a:avLst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70" name="Arc 69"/>
            <p:cNvSpPr/>
            <p:nvPr/>
          </p:nvSpPr>
          <p:spPr bwMode="auto">
            <a:xfrm>
              <a:off x="3276600" y="2057400"/>
              <a:ext cx="1066800" cy="990600"/>
            </a:xfrm>
            <a:prstGeom prst="arc">
              <a:avLst>
                <a:gd name="adj1" fmla="val 2571328"/>
                <a:gd name="adj2" fmla="val 5440918"/>
              </a:avLst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sp>
          <p:nvSpPr>
            <p:cNvPr id="71" name="Arc 70"/>
            <p:cNvSpPr/>
            <p:nvPr/>
          </p:nvSpPr>
          <p:spPr bwMode="auto">
            <a:xfrm>
              <a:off x="3048000" y="1752600"/>
              <a:ext cx="1524000" cy="1447800"/>
            </a:xfrm>
            <a:prstGeom prst="arc">
              <a:avLst>
                <a:gd name="adj1" fmla="val 2604133"/>
                <a:gd name="adj2" fmla="val 5479356"/>
              </a:avLst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76" name="Slide Number Placeholder 7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72" grpId="0" animBg="1"/>
      <p:bldP spid="7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latin typeface="Times New Roman" pitchFamily="18" charset="0"/>
              </a:rPr>
              <a:t>Matched Filter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6172200" y="24384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81400" y="2057400"/>
            <a:ext cx="990600" cy="838200"/>
          </a:xfrm>
          <a:prstGeom prst="rect">
            <a:avLst/>
          </a:prstGeom>
          <a:solidFill>
            <a:srgbClr val="FFFF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ADC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81200" y="2057400"/>
            <a:ext cx="990600" cy="838200"/>
          </a:xfrm>
          <a:prstGeom prst="rect">
            <a:avLst/>
          </a:prstGeom>
          <a:solidFill>
            <a:srgbClr val="FFFF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Pre-</a:t>
            </a:r>
          </a:p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amplifier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81600" y="2057400"/>
            <a:ext cx="990600" cy="83820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Matched</a:t>
            </a:r>
          </a:p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filter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971800" y="24384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72000" y="24384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2000" y="1676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Echo Signal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429000" y="3429000"/>
            <a:ext cx="990600" cy="838200"/>
          </a:xfrm>
          <a:prstGeom prst="rect">
            <a:avLst/>
          </a:prstGeom>
          <a:solidFill>
            <a:srgbClr val="FFFF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SAFT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981200" y="34290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819400" y="38862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419600" y="3886200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715000" y="3581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Reconstructed image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6781800" y="20574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62000" y="24384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2305" name="Picture 17" descr="%5CHuge%5C%21H%28f%29%3DK%5Cfrac%7BG%5E%2A%28f%29%7D%7B%5Cmathcal%7BP%7D_n%28f%29%7De%5E%7B-j%5Comega%20t_0%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562600"/>
            <a:ext cx="4343400" cy="838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12306" name="Picture 18" descr="%5CHuge%5C%21r_m%28t%2Cx_i%29%3D%5Cmathrm%7BRe%7D%5C%7Br%28t%2Cx_i%29%2Ag%28-t%29%5C%7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572000"/>
            <a:ext cx="70866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Introduction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Medical Applications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Tumor detection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Blood flow imaging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Cardiac imaging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Piezoelectric Transducer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Ultrasonic Pulses</a:t>
            </a:r>
            <a:endParaRPr lang="en-US" dirty="0" smtClean="0"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Tissue Density reflects Pulses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latin typeface="Times New Roman" pitchFamily="18" charset="0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I. 		Introduction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II.	Project Summary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III.	Block Diagram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IV.	Preliminary Work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V.	Schedule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Project Summary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Specialized techniques i</a:t>
            </a:r>
            <a:r>
              <a:rPr lang="en-US" sz="2800" dirty="0" smtClean="0">
                <a:latin typeface="Times New Roman" pitchFamily="18" charset="0"/>
              </a:rPr>
              <a:t>mprove </a:t>
            </a:r>
            <a:r>
              <a:rPr lang="en-US" sz="2800" dirty="0" smtClean="0">
                <a:latin typeface="Times New Roman" pitchFamily="18" charset="0"/>
              </a:rPr>
              <a:t>image resolution and SNR.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Resolution </a:t>
            </a:r>
            <a:r>
              <a:rPr lang="en-US" sz="2800" dirty="0" smtClean="0">
                <a:latin typeface="Times New Roman" pitchFamily="18" charset="0"/>
              </a:rPr>
              <a:t>Enhancement Compression (REC)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Improves Axial Resolution and SNR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Synthetic Aperture Focusing Techniques (SAFT)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Improve </a:t>
            </a:r>
            <a:r>
              <a:rPr lang="en-US" dirty="0" smtClean="0">
                <a:latin typeface="Times New Roman" pitchFamily="18" charset="0"/>
              </a:rPr>
              <a:t>Lateral Resolution and </a:t>
            </a:r>
            <a:r>
              <a:rPr lang="en-US" dirty="0" smtClean="0">
                <a:latin typeface="Times New Roman" pitchFamily="18" charset="0"/>
              </a:rPr>
              <a:t>SNR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b="1" u="sng" dirty="0" smtClean="0">
                <a:latin typeface="Times New Roman" pitchFamily="18" charset="0"/>
              </a:rPr>
              <a:t>Goal: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To </a:t>
            </a:r>
            <a:r>
              <a:rPr lang="en-US" sz="2800" dirty="0" smtClean="0">
                <a:latin typeface="Times New Roman" pitchFamily="18" charset="0"/>
              </a:rPr>
              <a:t>simulate the combination of </a:t>
            </a:r>
            <a:r>
              <a:rPr lang="en-US" sz="2800" dirty="0" smtClean="0">
                <a:latin typeface="Times New Roman" pitchFamily="18" charset="0"/>
              </a:rPr>
              <a:t>both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REC and </a:t>
            </a:r>
            <a:r>
              <a:rPr lang="en-US" sz="2800" dirty="0" smtClean="0">
                <a:latin typeface="Times New Roman" pitchFamily="18" charset="0"/>
              </a:rPr>
              <a:t>SAFT in an ultrasound system using the </a:t>
            </a:r>
            <a:r>
              <a:rPr lang="en-US" sz="2800" dirty="0" err="1" smtClean="0">
                <a:latin typeface="Times New Roman" pitchFamily="18" charset="0"/>
              </a:rPr>
              <a:t>Matlab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addon</a:t>
            </a:r>
            <a:r>
              <a:rPr lang="en-US" sz="2800" dirty="0" smtClean="0">
                <a:latin typeface="Times New Roman" pitchFamily="18" charset="0"/>
              </a:rPr>
              <a:t> Field II.</a:t>
            </a: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latin typeface="Times New Roman" pitchFamily="18" charset="0"/>
              </a:rPr>
              <a:t>Outline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I. 		Introduction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II.	Project Summary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</a:rPr>
              <a:t>III.	Block Diagram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IV.	Preliminary Work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Times New Roman" pitchFamily="18" charset="0"/>
              </a:rPr>
              <a:t>V.	Schedule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75"/>
          <p:cNvGrpSpPr/>
          <p:nvPr/>
        </p:nvGrpSpPr>
        <p:grpSpPr>
          <a:xfrm>
            <a:off x="1524000" y="2667000"/>
            <a:ext cx="5334000" cy="1447800"/>
            <a:chOff x="1524000" y="2667000"/>
            <a:chExt cx="5334000" cy="838200"/>
          </a:xfrm>
        </p:grpSpPr>
        <p:grpSp>
          <p:nvGrpSpPr>
            <p:cNvPr id="16" name="Group 73"/>
            <p:cNvGrpSpPr/>
            <p:nvPr/>
          </p:nvGrpSpPr>
          <p:grpSpPr>
            <a:xfrm>
              <a:off x="1524000" y="2667000"/>
              <a:ext cx="5334000" cy="838200"/>
              <a:chOff x="1524000" y="2667000"/>
              <a:chExt cx="5334000" cy="838200"/>
            </a:xfrm>
          </p:grpSpPr>
          <p:sp>
            <p:nvSpPr>
              <p:cNvPr id="71" name="Line 12"/>
              <p:cNvSpPr>
                <a:spLocks noChangeShapeType="1"/>
              </p:cNvSpPr>
              <p:nvPr/>
            </p:nvSpPr>
            <p:spPr bwMode="auto">
              <a:xfrm flipV="1">
                <a:off x="6858000" y="2667000"/>
                <a:ext cx="0" cy="83820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1524000" y="3461084"/>
                <a:ext cx="5334000" cy="4411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75" name="Rectangle 74"/>
            <p:cNvSpPr/>
            <p:nvPr/>
          </p:nvSpPr>
          <p:spPr bwMode="auto">
            <a:xfrm flipH="1">
              <a:off x="1524000" y="2667000"/>
              <a:ext cx="76200" cy="79408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</p:grp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System </a:t>
            </a:r>
            <a:r>
              <a:rPr lang="en-US" sz="3600" dirty="0" smtClean="0">
                <a:latin typeface="Times New Roman" pitchFamily="18" charset="0"/>
              </a:rPr>
              <a:t>Block Diagram</a:t>
            </a:r>
          </a:p>
        </p:txBody>
      </p:sp>
      <p:sp>
        <p:nvSpPr>
          <p:cNvPr id="1028" name="AutoShape 6" descr="viewer?attid=0"/>
          <p:cNvSpPr>
            <a:spLocks noChangeAspect="1" noChangeArrowheads="1"/>
          </p:cNvSpPr>
          <p:nvPr/>
        </p:nvSpPr>
        <p:spPr bwMode="auto">
          <a:xfrm>
            <a:off x="38100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43000" y="1905000"/>
            <a:ext cx="914400" cy="762000"/>
          </a:xfrm>
          <a:prstGeom prst="rect">
            <a:avLst/>
          </a:prstGeom>
          <a:solidFill>
            <a:srgbClr val="FFFF00"/>
          </a:solidFill>
          <a:ln w="571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67000" y="19050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Transducer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SAFT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4" name="Group 50"/>
          <p:cNvGrpSpPr/>
          <p:nvPr/>
        </p:nvGrpSpPr>
        <p:grpSpPr>
          <a:xfrm>
            <a:off x="0" y="1752600"/>
            <a:ext cx="1447800" cy="533400"/>
            <a:chOff x="609600" y="1524000"/>
            <a:chExt cx="1447800" cy="533400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143000" y="20574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609600" y="15240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smtClean="0">
                  <a:latin typeface="Times New Roman" pitchFamily="18" charset="0"/>
                </a:rPr>
                <a:t>in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1676400" y="1600200"/>
            <a:ext cx="1447800" cy="685800"/>
            <a:chOff x="1676400" y="1600200"/>
            <a:chExt cx="1447800" cy="685800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057400" y="2286000"/>
              <a:ext cx="609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1676400" y="1600200"/>
              <a:ext cx="1447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i="1" dirty="0" err="1" smtClean="0">
                  <a:latin typeface="Times New Roman" pitchFamily="18" charset="0"/>
                </a:rPr>
                <a:t>V</a:t>
              </a:r>
              <a:r>
                <a:rPr lang="en-US" sz="2000" b="1" i="1" baseline="-25000" dirty="0" err="1" smtClean="0">
                  <a:latin typeface="Times New Roman" pitchFamily="18" charset="0"/>
                </a:rPr>
                <a:t>pc</a:t>
              </a:r>
              <a:r>
                <a:rPr lang="en-US" sz="2000" b="1" i="1" dirty="0" smtClean="0">
                  <a:latin typeface="Times New Roman" pitchFamily="18" charset="0"/>
                </a:rPr>
                <a:t>(t)</a:t>
              </a:r>
              <a:endParaRPr lang="en-US" sz="2000" b="1" i="1" baseline="-25000" dirty="0">
                <a:latin typeface="Times New Roman" pitchFamily="18" charset="0"/>
              </a:endParaRPr>
            </a:p>
          </p:txBody>
        </p:sp>
      </p:grp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905000"/>
            <a:ext cx="838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Image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Recon.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5" name="Line 12"/>
          <p:cNvSpPr>
            <a:spLocks noChangeShapeType="1"/>
          </p:cNvSpPr>
          <p:nvPr/>
        </p:nvSpPr>
        <p:spPr bwMode="auto">
          <a:xfrm>
            <a:off x="7315200" y="2286000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7924800" y="1981200"/>
            <a:ext cx="91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Image Output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78" name="Text Box 31"/>
          <p:cNvSpPr txBox="1">
            <a:spLocks noChangeArrowheads="1"/>
          </p:cNvSpPr>
          <p:nvPr/>
        </p:nvSpPr>
        <p:spPr bwMode="auto">
          <a:xfrm>
            <a:off x="1219200" y="2895600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>
                <a:latin typeface="Times New Roman" pitchFamily="18" charset="0"/>
              </a:rPr>
              <a:t>V</a:t>
            </a:r>
            <a:r>
              <a:rPr lang="en-US" sz="2000" b="1" i="1" baseline="-25000" dirty="0" err="1" smtClean="0">
                <a:latin typeface="Times New Roman" pitchFamily="18" charset="0"/>
              </a:rPr>
              <a:t>l</a:t>
            </a:r>
            <a:r>
              <a:rPr lang="en-US" sz="2000" b="1" i="1" baseline="-25000" dirty="0" err="1" smtClean="0">
                <a:latin typeface="Times New Roman" pitchFamily="18" charset="0"/>
              </a:rPr>
              <a:t>c</a:t>
            </a:r>
            <a:r>
              <a:rPr lang="en-US" sz="2000" b="1" i="1" dirty="0" smtClean="0">
                <a:latin typeface="Times New Roman" pitchFamily="18" charset="0"/>
              </a:rPr>
              <a:t>(t)</a:t>
            </a:r>
            <a:endParaRPr lang="en-US" sz="2000" b="1" i="1" baseline="-25000" dirty="0">
              <a:latin typeface="Times New Roman" pitchFamily="18" charset="0"/>
            </a:endParaRPr>
          </a:p>
        </p:txBody>
      </p:sp>
      <p:grpSp>
        <p:nvGrpSpPr>
          <p:cNvPr id="36" name="Group 47"/>
          <p:cNvGrpSpPr/>
          <p:nvPr/>
        </p:nvGrpSpPr>
        <p:grpSpPr>
          <a:xfrm>
            <a:off x="3657600" y="1371600"/>
            <a:ext cx="1600200" cy="1143000"/>
            <a:chOff x="4412343" y="1371600"/>
            <a:chExt cx="1447800" cy="1143000"/>
          </a:xfrm>
        </p:grpSpPr>
        <p:grpSp>
          <p:nvGrpSpPr>
            <p:cNvPr id="37" name="Group 33"/>
            <p:cNvGrpSpPr/>
            <p:nvPr/>
          </p:nvGrpSpPr>
          <p:grpSpPr>
            <a:xfrm>
              <a:off x="4648200" y="2057400"/>
              <a:ext cx="914400" cy="457200"/>
              <a:chOff x="4953000" y="2057400"/>
              <a:chExt cx="609600" cy="457200"/>
            </a:xfrm>
          </p:grpSpPr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4953000" y="22860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4953000" y="25146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13"/>
              <p:cNvSpPr>
                <a:spLocks noChangeShapeType="1"/>
              </p:cNvSpPr>
              <p:nvPr/>
            </p:nvSpPr>
            <p:spPr bwMode="auto">
              <a:xfrm>
                <a:off x="4953000" y="2057400"/>
                <a:ext cx="6096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4412343" y="1371600"/>
              <a:ext cx="1447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Times New Roman" pitchFamily="18" charset="0"/>
                </a:rPr>
                <a:t>Received </a:t>
              </a:r>
              <a:r>
                <a:rPr lang="en-US" sz="1600" b="1" dirty="0" smtClean="0">
                  <a:latin typeface="Times New Roman" pitchFamily="18" charset="0"/>
                </a:rPr>
                <a:t>Echo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42" name="Group 68"/>
          <p:cNvGrpSpPr/>
          <p:nvPr/>
        </p:nvGrpSpPr>
        <p:grpSpPr>
          <a:xfrm>
            <a:off x="5410200" y="1371600"/>
            <a:ext cx="1371600" cy="1143000"/>
            <a:chOff x="5410200" y="1371600"/>
            <a:chExt cx="1371600" cy="1143000"/>
          </a:xfrm>
        </p:grpSpPr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5410200" y="1371600"/>
              <a:ext cx="13716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err="1" smtClean="0">
                  <a:latin typeface="Times New Roman" pitchFamily="18" charset="0"/>
                </a:rPr>
                <a:t>Beamformed</a:t>
              </a:r>
              <a:r>
                <a:rPr lang="en-US" sz="1600" b="1" dirty="0" smtClean="0">
                  <a:latin typeface="Times New Roman" pitchFamily="18" charset="0"/>
                </a:rPr>
                <a:t> Signals</a:t>
              </a:r>
              <a:endParaRPr lang="en-US" sz="1600" b="1" dirty="0">
                <a:latin typeface="Times New Roman" pitchFamily="18" charset="0"/>
              </a:endParaRPr>
            </a:p>
          </p:txBody>
        </p:sp>
        <p:grpSp>
          <p:nvGrpSpPr>
            <p:cNvPr id="45" name="Group 67"/>
            <p:cNvGrpSpPr/>
            <p:nvPr/>
          </p:nvGrpSpPr>
          <p:grpSpPr>
            <a:xfrm>
              <a:off x="5791200" y="2057400"/>
              <a:ext cx="685800" cy="457200"/>
              <a:chOff x="5791200" y="2057400"/>
              <a:chExt cx="685800" cy="457200"/>
            </a:xfrm>
          </p:grpSpPr>
          <p:sp>
            <p:nvSpPr>
              <p:cNvPr id="46" name="Line 14"/>
              <p:cNvSpPr>
                <a:spLocks noChangeShapeType="1"/>
              </p:cNvSpPr>
              <p:nvPr/>
            </p:nvSpPr>
            <p:spPr bwMode="auto">
              <a:xfrm>
                <a:off x="5791200" y="22860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4"/>
              <p:cNvSpPr>
                <a:spLocks noChangeShapeType="1"/>
              </p:cNvSpPr>
              <p:nvPr/>
            </p:nvSpPr>
            <p:spPr bwMode="auto">
              <a:xfrm>
                <a:off x="5791200" y="20574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5791200" y="2514600"/>
                <a:ext cx="68580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" name="Slide Number Placeholder 4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E91321-ED27-4FBF-9DD5-33165D42B2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Times New Roman" pitchFamily="18" charset="0"/>
              </a:rPr>
              <a:t>Resolution Enhancement Compression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Pulse Compression Technique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Uses Convolution Equivalence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Exchange the transducer impulse resp</a:t>
            </a:r>
            <a:r>
              <a:rPr lang="en-US" sz="2800" dirty="0" smtClean="0">
                <a:latin typeface="Times New Roman" pitchFamily="18" charset="0"/>
              </a:rPr>
              <a:t>onse a desired response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Increases bandwidth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</a:rPr>
              <a:t>Better resolution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158548-46CB-4E1A-83AE-93307E3F930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1157</TotalTime>
  <Words>698</Words>
  <Application>Microsoft Office PowerPoint</Application>
  <PresentationFormat>On-screen Show (4:3)</PresentationFormat>
  <Paragraphs>266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Stream</vt:lpstr>
      <vt:lpstr>Microsoft Equation 3.0</vt:lpstr>
      <vt:lpstr>Ultrasound Simulations using REC and SAFT</vt:lpstr>
      <vt:lpstr>Outline</vt:lpstr>
      <vt:lpstr>Outline</vt:lpstr>
      <vt:lpstr>Introduction</vt:lpstr>
      <vt:lpstr>Outline</vt:lpstr>
      <vt:lpstr>Project Summary</vt:lpstr>
      <vt:lpstr>Outline</vt:lpstr>
      <vt:lpstr>System Block Diagram</vt:lpstr>
      <vt:lpstr>Resolution Enhancement Compression</vt:lpstr>
      <vt:lpstr>Slide 10</vt:lpstr>
      <vt:lpstr>REC Subsystem</vt:lpstr>
      <vt:lpstr>System Block Diagram</vt:lpstr>
      <vt:lpstr>Transducer</vt:lpstr>
      <vt:lpstr>Transducer Specifications</vt:lpstr>
      <vt:lpstr>System Block Diagram</vt:lpstr>
      <vt:lpstr>Synthetic Aperture Focusing Techniques</vt:lpstr>
      <vt:lpstr>GSAU</vt:lpstr>
      <vt:lpstr>STAU</vt:lpstr>
      <vt:lpstr>SRAU</vt:lpstr>
      <vt:lpstr>SAFT</vt:lpstr>
      <vt:lpstr>Apodization</vt:lpstr>
      <vt:lpstr>System Block Diagram</vt:lpstr>
      <vt:lpstr>Image Reconstruction Subsystem</vt:lpstr>
      <vt:lpstr>Outline</vt:lpstr>
      <vt:lpstr>Preliminary Work</vt:lpstr>
      <vt:lpstr>Individual STAU Images</vt:lpstr>
      <vt:lpstr>Effect of Beamforming</vt:lpstr>
      <vt:lpstr>Outline</vt:lpstr>
      <vt:lpstr>Schedule</vt:lpstr>
      <vt:lpstr>Ultrasound Simulations using REC and SAFT</vt:lpstr>
      <vt:lpstr>Generic Synthetic Aperture Ultrasound</vt:lpstr>
      <vt:lpstr>Generic Synthetic Aperture Ultrasound</vt:lpstr>
      <vt:lpstr>Matched Filter</vt:lpstr>
    </vt:vector>
  </TitlesOfParts>
  <Company>Bradley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REC-SAFT</dc:title>
  <dc:creator>eeguest</dc:creator>
  <cp:lastModifiedBy>Dark Master</cp:lastModifiedBy>
  <cp:revision>108</cp:revision>
  <dcterms:created xsi:type="dcterms:W3CDTF">2012-09-28T17:09:23Z</dcterms:created>
  <dcterms:modified xsi:type="dcterms:W3CDTF">2012-11-13T10:50:13Z</dcterms:modified>
</cp:coreProperties>
</file>