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6"/>
  </p:notesMasterIdLst>
  <p:handoutMasterIdLst>
    <p:handoutMasterId r:id="rId47"/>
  </p:handoutMasterIdLst>
  <p:sldIdLst>
    <p:sldId id="329" r:id="rId2"/>
    <p:sldId id="297" r:id="rId3"/>
    <p:sldId id="311" r:id="rId4"/>
    <p:sldId id="312" r:id="rId5"/>
    <p:sldId id="296" r:id="rId6"/>
    <p:sldId id="383" r:id="rId7"/>
    <p:sldId id="327" r:id="rId8"/>
    <p:sldId id="314" r:id="rId9"/>
    <p:sldId id="385" r:id="rId10"/>
    <p:sldId id="318" r:id="rId11"/>
    <p:sldId id="364" r:id="rId12"/>
    <p:sldId id="315" r:id="rId13"/>
    <p:sldId id="365" r:id="rId14"/>
    <p:sldId id="366" r:id="rId15"/>
    <p:sldId id="367" r:id="rId16"/>
    <p:sldId id="369" r:id="rId17"/>
    <p:sldId id="368" r:id="rId18"/>
    <p:sldId id="363" r:id="rId19"/>
    <p:sldId id="386" r:id="rId20"/>
    <p:sldId id="325" r:id="rId21"/>
    <p:sldId id="355" r:id="rId22"/>
    <p:sldId id="381" r:id="rId23"/>
    <p:sldId id="362" r:id="rId24"/>
    <p:sldId id="370" r:id="rId25"/>
    <p:sldId id="330" r:id="rId26"/>
    <p:sldId id="335" r:id="rId27"/>
    <p:sldId id="371" r:id="rId28"/>
    <p:sldId id="348" r:id="rId29"/>
    <p:sldId id="377" r:id="rId30"/>
    <p:sldId id="351" r:id="rId31"/>
    <p:sldId id="372" r:id="rId32"/>
    <p:sldId id="373" r:id="rId33"/>
    <p:sldId id="341" r:id="rId34"/>
    <p:sldId id="374" r:id="rId35"/>
    <p:sldId id="375" r:id="rId36"/>
    <p:sldId id="384" r:id="rId37"/>
    <p:sldId id="378" r:id="rId38"/>
    <p:sldId id="376" r:id="rId39"/>
    <p:sldId id="380" r:id="rId40"/>
    <p:sldId id="359" r:id="rId41"/>
    <p:sldId id="382" r:id="rId42"/>
    <p:sldId id="379" r:id="rId43"/>
    <p:sldId id="360" r:id="rId44"/>
    <p:sldId id="323" r:id="rId45"/>
  </p:sldIdLst>
  <p:sldSz cx="9144000" cy="6858000" type="screen4x3"/>
  <p:notesSz cx="6858000" cy="9239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07200"/>
    <a:srgbClr val="FA9500"/>
    <a:srgbClr val="744500"/>
    <a:srgbClr val="FF9900"/>
    <a:srgbClr val="FF3300"/>
    <a:srgbClr val="FFFF66"/>
    <a:srgbClr val="FF6600"/>
    <a:srgbClr val="FF9933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29" autoAdjust="0"/>
    <p:restoredTop sz="99575" autoAdjust="0"/>
  </p:normalViewPr>
  <p:slideViewPr>
    <p:cSldViewPr>
      <p:cViewPr varScale="1">
        <p:scale>
          <a:sx n="54" d="100"/>
          <a:sy n="54" d="100"/>
        </p:scale>
        <p:origin x="-96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44BF3-70CC-4D5B-9BFD-AA6AFE34F7D0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570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570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55C9B-1C27-473E-94D4-6850FFCE8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20BE5FD-5061-4512-9378-EAB3AA66CEBC}" type="datetimeFigureOut">
              <a:rPr lang="en-US"/>
              <a:pPr>
                <a:defRPr/>
              </a:pPr>
              <a:t>5/2/2013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3738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6F6C91E-2D36-4482-8BC6-CA23344C4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AFDBBD-C304-42E2-9765-DC915702240B}" type="datetime1">
              <a:rPr lang="en-US"/>
              <a:pPr>
                <a:defRPr/>
              </a:pPr>
              <a:t>5/2/2013</a:t>
            </a:fld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Tony Podkowa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87A8F-52DF-4DC5-9E33-504BF2C94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A19AB-482F-47A1-A6B7-BDFEF1AF1ED7}" type="datetime1">
              <a:rPr lang="en-US"/>
              <a:pPr>
                <a:defRPr/>
              </a:pPr>
              <a:t>5/2/2013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1D90F-61C2-4509-88E6-1BC1A9FA7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Tony Podkowa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1C8D8-C9BF-453D-B897-AC43148C9BCE}" type="datetime1">
              <a:rPr lang="en-US"/>
              <a:pPr>
                <a:defRPr/>
              </a:pPr>
              <a:t>5/2/2013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41925-8046-4846-B9F7-371751BB1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Tony Podkowa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4079F-1FB5-4259-B93C-F01AB99A8C36}" type="datetime1">
              <a:rPr lang="en-US"/>
              <a:pPr>
                <a:defRPr/>
              </a:pPr>
              <a:t>5/2/2013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6D60D-FAD7-4C67-A590-EE4349DF8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Tony Podkowa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7960E-8C1F-453C-911F-12254C233078}" type="datetime1">
              <a:rPr lang="en-US"/>
              <a:pPr>
                <a:defRPr/>
              </a:pPr>
              <a:t>5/2/2013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D0B2B-760C-47D9-B6C7-344A0034B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Tony Podkowa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3D41C-8B1F-4D7A-9F51-79C0A01AF69E}" type="datetime1">
              <a:rPr lang="en-US"/>
              <a:pPr>
                <a:defRPr/>
              </a:pPr>
              <a:t>5/2/2013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F00BD-91E4-437A-BB90-23F5EAB67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Tony Podkowa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C86C7-5407-4A8E-9D4F-C5C71F6F495D}" type="datetime1">
              <a:rPr lang="en-US"/>
              <a:pPr>
                <a:defRPr/>
              </a:pPr>
              <a:t>5/2/2013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ADC4C-2546-4EBD-BC3A-58E6786D7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Tony Podkowa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14CA2-57E3-4289-A1D3-A8CCD9C6038B}" type="datetime1">
              <a:rPr lang="en-US"/>
              <a:pPr>
                <a:defRPr/>
              </a:pPr>
              <a:t>5/2/2013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A93E8-976D-4742-8C23-CBDC693B3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Tony Podkowa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EDBE9-5259-4969-823D-FD83D30196BC}" type="datetime1">
              <a:rPr lang="en-US"/>
              <a:pPr>
                <a:defRPr/>
              </a:pPr>
              <a:t>5/2/2013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994A0-920F-4C05-9D1D-BAEBB9DCA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Tony Podkowa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F15F9-A62D-47A7-BBC4-8E1923D100F2}" type="datetime1">
              <a:rPr lang="en-US"/>
              <a:pPr>
                <a:defRPr/>
              </a:pPr>
              <a:t>5/2/2013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D7A48-4F1E-4662-874A-7B8858667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Tony Podkowa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C6448-61BB-4E78-B176-D3146E8ABA8F}" type="datetime1">
              <a:rPr lang="en-US"/>
              <a:pPr>
                <a:defRPr/>
              </a:pPr>
              <a:t>5/2/2013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37B64-8BAC-40F5-995C-DA640A179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Tony Podkowa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4C4711CB-7AA8-472F-BBD3-C80C2E92DFB6}" type="datetime1">
              <a:rPr lang="en-US"/>
              <a:pPr>
                <a:defRPr/>
              </a:pPr>
              <a:t>5/2/2013</a:t>
            </a:fld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73F2C61-A2DD-41F5-9CB9-4E6E328E6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Tony Podkowa</a:t>
            </a: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914400"/>
            <a:ext cx="82296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Times New Roman" pitchFamily="18" charset="0"/>
              </a:rPr>
              <a:t>Ultrasonic Imaging using Resolution Enhancement Compression and GPU-Accelerated Synthetic Aperture Techniques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09800"/>
            <a:ext cx="64008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</a:rPr>
              <a:t>Presenter: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</a:rPr>
              <a:t>Anthony Podkowa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Times New Roman" pitchFamily="18" charset="0"/>
              </a:rPr>
              <a:t>May 2, 2013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Times New Roman" pitchFamily="18" charset="0"/>
              </a:rPr>
              <a:t>Advisor: Dr José R. </a:t>
            </a:r>
            <a:r>
              <a:rPr lang="en-US" sz="2000" dirty="0" err="1" smtClean="0">
                <a:latin typeface="Times New Roman" pitchFamily="18" charset="0"/>
              </a:rPr>
              <a:t>Sánchez</a:t>
            </a:r>
            <a:endParaRPr lang="en-US" sz="20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>
                <a:latin typeface="Times New Roman" pitchFamily="18" charset="0"/>
              </a:rPr>
              <a:t>Department of Electrical and Computer Engineering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Times New Roman" pitchFamily="18" charset="0"/>
              </a:rPr>
              <a:t>Resolution Enhancement Compression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962400"/>
            <a:ext cx="8229600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</a:rPr>
              <a:t>Based on the convolution equivalence principle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</a:rPr>
              <a:t>Encoder </a:t>
            </a:r>
            <a:r>
              <a:rPr lang="en-US" sz="2400" dirty="0" smtClean="0">
                <a:latin typeface="Times New Roman" pitchFamily="18" charset="0"/>
              </a:rPr>
              <a:t>shapes excitation signal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</a:rPr>
              <a:t>Wiener Filter: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pitchFamily="18" charset="0"/>
              </a:rPr>
              <a:t>Compresses the received signals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pitchFamily="18" charset="0"/>
              </a:rPr>
              <a:t>Removes corrupting noise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9FB7777-58F4-41EC-ADDE-237AFB8C83BC}" type="slidenum">
              <a:rPr lang="en-US" smtClean="0"/>
              <a:pPr/>
              <a:t>10</a:t>
            </a:fld>
            <a:endParaRPr lang="en-US" smtClean="0"/>
          </a:p>
        </p:txBody>
      </p:sp>
      <p:grpSp>
        <p:nvGrpSpPr>
          <p:cNvPr id="43" name="Group 42"/>
          <p:cNvGrpSpPr/>
          <p:nvPr/>
        </p:nvGrpSpPr>
        <p:grpSpPr>
          <a:xfrm>
            <a:off x="990600" y="1295400"/>
            <a:ext cx="6781799" cy="2057400"/>
            <a:chOff x="609600" y="1295400"/>
            <a:chExt cx="6705601" cy="2057400"/>
          </a:xfrm>
        </p:grpSpPr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1676400" y="1905000"/>
              <a:ext cx="1295400" cy="762000"/>
            </a:xfrm>
            <a:prstGeom prst="rect">
              <a:avLst/>
            </a:prstGeom>
            <a:solidFill>
              <a:srgbClr val="FF0000"/>
            </a:solidFill>
            <a:ln w="571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 smtClean="0">
                  <a:solidFill>
                    <a:schemeClr val="bg2"/>
                  </a:solidFill>
                  <a:latin typeface="Times New Roman" pitchFamily="18" charset="0"/>
                </a:rPr>
                <a:t>Encoder</a:t>
              </a:r>
              <a:endParaRPr lang="en-US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3543300" y="1905000"/>
              <a:ext cx="1143000" cy="762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chemeClr val="bg2"/>
                  </a:solidFill>
                  <a:latin typeface="Times New Roman" pitchFamily="18" charset="0"/>
                </a:rPr>
                <a:t>Transducer</a:t>
              </a:r>
            </a:p>
          </p:txBody>
        </p:sp>
        <p:sp>
          <p:nvSpPr>
            <p:cNvPr id="23" name="Text Box 31"/>
            <p:cNvSpPr txBox="1">
              <a:spLocks noChangeArrowheads="1"/>
            </p:cNvSpPr>
            <p:nvPr/>
          </p:nvSpPr>
          <p:spPr bwMode="auto">
            <a:xfrm>
              <a:off x="609600" y="1733490"/>
              <a:ext cx="1447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 i="1" dirty="0">
                  <a:latin typeface="Times New Roman" pitchFamily="18" charset="0"/>
                </a:rPr>
                <a:t>V</a:t>
              </a:r>
              <a:r>
                <a:rPr lang="en-US" sz="2000" b="1" i="1" baseline="-25000" dirty="0">
                  <a:latin typeface="Times New Roman" pitchFamily="18" charset="0"/>
                </a:rPr>
                <a:t>in</a:t>
              </a:r>
              <a:r>
                <a:rPr lang="en-US" sz="2000" b="1" i="1" dirty="0">
                  <a:latin typeface="Times New Roman" pitchFamily="18" charset="0"/>
                </a:rPr>
                <a:t>(t)</a:t>
              </a:r>
              <a:endParaRPr lang="en-US" sz="2000" b="1" i="1" baseline="-25000" dirty="0">
                <a:latin typeface="Times New Roman" pitchFamily="18" charset="0"/>
              </a:endParaRPr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2590800" y="1524000"/>
              <a:ext cx="1447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 i="1" dirty="0" err="1">
                  <a:latin typeface="Times New Roman" pitchFamily="18" charset="0"/>
                </a:rPr>
                <a:t>V</a:t>
              </a:r>
              <a:r>
                <a:rPr lang="en-US" sz="2000" b="1" i="1" baseline="-25000" dirty="0" err="1">
                  <a:latin typeface="Times New Roman" pitchFamily="18" charset="0"/>
                </a:rPr>
                <a:t>pc</a:t>
              </a:r>
              <a:r>
                <a:rPr lang="en-US" sz="2000" b="1" i="1" dirty="0">
                  <a:latin typeface="Times New Roman" pitchFamily="18" charset="0"/>
                </a:rPr>
                <a:t>(t)</a:t>
              </a:r>
              <a:endParaRPr lang="en-US" sz="2000" b="1" i="1" baseline="-25000" dirty="0">
                <a:latin typeface="Times New Roman" pitchFamily="18" charset="0"/>
              </a:endParaRPr>
            </a:p>
          </p:txBody>
        </p:sp>
        <p:sp>
          <p:nvSpPr>
            <p:cNvPr id="27" name="Text Box 31"/>
            <p:cNvSpPr txBox="1">
              <a:spLocks noChangeArrowheads="1"/>
            </p:cNvSpPr>
            <p:nvPr/>
          </p:nvSpPr>
          <p:spPr bwMode="auto">
            <a:xfrm>
              <a:off x="2514600" y="2952750"/>
              <a:ext cx="8382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 i="1" dirty="0" err="1">
                  <a:latin typeface="Times New Roman" pitchFamily="18" charset="0"/>
                </a:rPr>
                <a:t>V</a:t>
              </a:r>
              <a:r>
                <a:rPr lang="en-US" sz="2000" b="1" i="1" baseline="-25000" dirty="0" err="1">
                  <a:latin typeface="Times New Roman" pitchFamily="18" charset="0"/>
                </a:rPr>
                <a:t>lc</a:t>
              </a:r>
              <a:r>
                <a:rPr lang="en-US" sz="2000" b="1" i="1" dirty="0">
                  <a:latin typeface="Times New Roman" pitchFamily="18" charset="0"/>
                </a:rPr>
                <a:t>(t)</a:t>
              </a:r>
              <a:endParaRPr lang="en-US" sz="2000" b="1" i="1" baseline="-25000" dirty="0">
                <a:latin typeface="Times New Roman" pitchFamily="18" charset="0"/>
              </a:endParaRPr>
            </a:p>
          </p:txBody>
        </p:sp>
        <p:sp>
          <p:nvSpPr>
            <p:cNvPr id="28" name="Text Box 31"/>
            <p:cNvSpPr txBox="1">
              <a:spLocks noChangeArrowheads="1"/>
            </p:cNvSpPr>
            <p:nvPr/>
          </p:nvSpPr>
          <p:spPr bwMode="auto">
            <a:xfrm>
              <a:off x="4267200" y="1295400"/>
              <a:ext cx="16002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 b="1" dirty="0">
                  <a:latin typeface="Times New Roman" pitchFamily="18" charset="0"/>
                </a:rPr>
                <a:t>Received Echo Signals</a:t>
              </a:r>
            </a:p>
          </p:txBody>
        </p:sp>
        <p:grpSp>
          <p:nvGrpSpPr>
            <p:cNvPr id="31" name="Group 37"/>
            <p:cNvGrpSpPr>
              <a:grpSpLocks/>
            </p:cNvGrpSpPr>
            <p:nvPr/>
          </p:nvGrpSpPr>
          <p:grpSpPr bwMode="auto">
            <a:xfrm>
              <a:off x="4724400" y="2133600"/>
              <a:ext cx="609600" cy="609600"/>
              <a:chOff x="3352800" y="2895600"/>
              <a:chExt cx="609600" cy="610412"/>
            </a:xfrm>
          </p:grpSpPr>
          <p:sp>
            <p:nvSpPr>
              <p:cNvPr id="35" name="Line 13"/>
              <p:cNvSpPr>
                <a:spLocks noChangeShapeType="1"/>
              </p:cNvSpPr>
              <p:nvPr/>
            </p:nvSpPr>
            <p:spPr bwMode="auto">
              <a:xfrm flipV="1">
                <a:off x="3581400" y="2895600"/>
                <a:ext cx="152400" cy="30480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39"/>
              <p:cNvSpPr txBox="1">
                <a:spLocks noChangeArrowheads="1"/>
              </p:cNvSpPr>
              <p:nvPr/>
            </p:nvSpPr>
            <p:spPr bwMode="auto">
              <a:xfrm>
                <a:off x="3352800" y="3229014"/>
                <a:ext cx="609600" cy="276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dirty="0"/>
                  <a:t>256</a:t>
                </a:r>
              </a:p>
            </p:txBody>
          </p:sp>
        </p:grp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5410200" y="1905000"/>
              <a:ext cx="838200" cy="7620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 smtClean="0">
                  <a:solidFill>
                    <a:schemeClr val="bg2"/>
                  </a:solidFill>
                  <a:latin typeface="Times New Roman" pitchFamily="18" charset="0"/>
                </a:rPr>
                <a:t>Wiener</a:t>
              </a:r>
            </a:p>
            <a:p>
              <a:pPr algn="ctr" eaLnBrk="0" hangingPunct="0"/>
              <a:r>
                <a:rPr lang="en-US" dirty="0" smtClean="0">
                  <a:solidFill>
                    <a:schemeClr val="bg2"/>
                  </a:solidFill>
                  <a:latin typeface="Times New Roman" pitchFamily="18" charset="0"/>
                </a:rPr>
                <a:t>Filter</a:t>
              </a:r>
            </a:p>
          </p:txBody>
        </p:sp>
        <p:grpSp>
          <p:nvGrpSpPr>
            <p:cNvPr id="11" name="Group 43"/>
            <p:cNvGrpSpPr/>
            <p:nvPr/>
          </p:nvGrpSpPr>
          <p:grpSpPr>
            <a:xfrm>
              <a:off x="5787343" y="1320225"/>
              <a:ext cx="1527858" cy="1394400"/>
              <a:chOff x="4269693" y="4825425"/>
              <a:chExt cx="1527858" cy="1394400"/>
            </a:xfrm>
          </p:grpSpPr>
          <p:sp>
            <p:nvSpPr>
              <p:cNvPr id="17" name="Text Box 31"/>
              <p:cNvSpPr txBox="1">
                <a:spLocks noChangeArrowheads="1"/>
              </p:cNvSpPr>
              <p:nvPr/>
            </p:nvSpPr>
            <p:spPr bwMode="auto">
              <a:xfrm>
                <a:off x="4269693" y="4825425"/>
                <a:ext cx="152785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 b="1" dirty="0" smtClean="0">
                    <a:latin typeface="Times New Roman" pitchFamily="18" charset="0"/>
                  </a:rPr>
                  <a:t>Compressed Signals</a:t>
                </a:r>
                <a:endParaRPr lang="en-US" sz="1600" b="1" dirty="0">
                  <a:latin typeface="Times New Roman" pitchFamily="18" charset="0"/>
                </a:endParaRPr>
              </a:p>
            </p:txBody>
          </p:sp>
          <p:sp>
            <p:nvSpPr>
              <p:cNvPr id="18" name="Line 13"/>
              <p:cNvSpPr>
                <a:spLocks noChangeShapeType="1"/>
              </p:cNvSpPr>
              <p:nvPr/>
            </p:nvSpPr>
            <p:spPr bwMode="auto">
              <a:xfrm flipV="1">
                <a:off x="5035550" y="5638800"/>
                <a:ext cx="152400" cy="304395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36"/>
              <p:cNvSpPr txBox="1">
                <a:spLocks noChangeArrowheads="1"/>
              </p:cNvSpPr>
              <p:nvPr/>
            </p:nvSpPr>
            <p:spPr bwMode="auto">
              <a:xfrm>
                <a:off x="4806950" y="5943195"/>
                <a:ext cx="609600" cy="2766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/>
                  <a:t>256</a:t>
                </a:r>
              </a:p>
            </p:txBody>
          </p:sp>
        </p:grpSp>
        <p:cxnSp>
          <p:nvCxnSpPr>
            <p:cNvPr id="12" name="Elbow Connector 11"/>
            <p:cNvCxnSpPr>
              <a:stCxn id="20" idx="2"/>
              <a:endCxn id="10" idx="2"/>
            </p:cNvCxnSpPr>
            <p:nvPr/>
          </p:nvCxnSpPr>
          <p:spPr bwMode="auto">
            <a:xfrm rot="16200000" flipH="1">
              <a:off x="4076700" y="914400"/>
              <a:ext cx="12700" cy="3505200"/>
            </a:xfrm>
            <a:prstGeom prst="bentConnector3">
              <a:avLst>
                <a:gd name="adj1" fmla="val 6400002"/>
              </a:avLst>
            </a:prstGeom>
            <a:solidFill>
              <a:schemeClr val="accent1"/>
            </a:solidFill>
            <a:ln w="508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/>
            <p:cNvCxnSpPr>
              <a:stCxn id="20" idx="3"/>
              <a:endCxn id="21" idx="1"/>
            </p:cNvCxnSpPr>
            <p:nvPr/>
          </p:nvCxnSpPr>
          <p:spPr bwMode="auto">
            <a:xfrm>
              <a:off x="2971800" y="2286000"/>
              <a:ext cx="571500" cy="0"/>
            </a:xfrm>
            <a:prstGeom prst="straightConnector1">
              <a:avLst/>
            </a:prstGeom>
            <a:solidFill>
              <a:schemeClr val="accent1"/>
            </a:solidFill>
            <a:ln w="508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/>
            <p:cNvCxnSpPr>
              <a:stCxn id="21" idx="3"/>
              <a:endCxn id="10" idx="1"/>
            </p:cNvCxnSpPr>
            <p:nvPr/>
          </p:nvCxnSpPr>
          <p:spPr bwMode="auto">
            <a:xfrm>
              <a:off x="4686300" y="2286000"/>
              <a:ext cx="723900" cy="0"/>
            </a:xfrm>
            <a:prstGeom prst="straightConnector1">
              <a:avLst/>
            </a:prstGeom>
            <a:solidFill>
              <a:schemeClr val="accent1"/>
            </a:solidFill>
            <a:ln w="508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/>
            <p:cNvCxnSpPr>
              <a:endCxn id="20" idx="1"/>
            </p:cNvCxnSpPr>
            <p:nvPr/>
          </p:nvCxnSpPr>
          <p:spPr bwMode="auto">
            <a:xfrm>
              <a:off x="1143000" y="2286000"/>
              <a:ext cx="533400" cy="0"/>
            </a:xfrm>
            <a:prstGeom prst="straightConnector1">
              <a:avLst/>
            </a:prstGeom>
            <a:solidFill>
              <a:schemeClr val="accent1"/>
            </a:solidFill>
            <a:ln w="508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/>
            <p:cNvCxnSpPr>
              <a:stCxn id="10" idx="3"/>
            </p:cNvCxnSpPr>
            <p:nvPr/>
          </p:nvCxnSpPr>
          <p:spPr bwMode="auto">
            <a:xfrm>
              <a:off x="6248400" y="2286000"/>
              <a:ext cx="762000" cy="0"/>
            </a:xfrm>
            <a:prstGeom prst="straightConnector1">
              <a:avLst/>
            </a:prstGeom>
            <a:solidFill>
              <a:schemeClr val="accent1"/>
            </a:solidFill>
            <a:ln w="508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Times New Roman" pitchFamily="18" charset="0"/>
              </a:rPr>
              <a:t>Convolution Equivalence Principle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810000"/>
            <a:ext cx="8229600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</a:rPr>
              <a:t>Make </a:t>
            </a:r>
            <a:r>
              <a:rPr lang="en-US" sz="2800" i="1" dirty="0" smtClean="0">
                <a:latin typeface="Times New Roman" pitchFamily="18" charset="0"/>
              </a:rPr>
              <a:t>h</a:t>
            </a:r>
            <a:r>
              <a:rPr lang="en-US" sz="2800" i="1" baseline="-25000" dirty="0" smtClean="0">
                <a:latin typeface="Times New Roman" pitchFamily="18" charset="0"/>
              </a:rPr>
              <a:t>t</a:t>
            </a:r>
            <a:r>
              <a:rPr lang="en-US" sz="2800" dirty="0" smtClean="0">
                <a:latin typeface="Times New Roman" pitchFamily="18" charset="0"/>
              </a:rPr>
              <a:t>(</a:t>
            </a:r>
            <a:r>
              <a:rPr lang="en-US" sz="2800" i="1" dirty="0" smtClean="0">
                <a:latin typeface="Times New Roman" pitchFamily="18" charset="0"/>
              </a:rPr>
              <a:t>t</a:t>
            </a:r>
            <a:r>
              <a:rPr lang="en-US" sz="2800" dirty="0" smtClean="0">
                <a:latin typeface="Times New Roman" pitchFamily="18" charset="0"/>
              </a:rPr>
              <a:t>)</a:t>
            </a:r>
            <a:r>
              <a:rPr lang="en-US" sz="2800" i="1" dirty="0" smtClean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act like </a:t>
            </a:r>
            <a:r>
              <a:rPr lang="en-US" sz="2800" i="1" dirty="0" err="1" smtClean="0">
                <a:latin typeface="Times New Roman" pitchFamily="18" charset="0"/>
              </a:rPr>
              <a:t>h</a:t>
            </a:r>
            <a:r>
              <a:rPr lang="en-US" sz="2800" i="1" baseline="-25000" dirty="0" err="1" smtClean="0">
                <a:latin typeface="Times New Roman" pitchFamily="18" charset="0"/>
              </a:rPr>
              <a:t>d</a:t>
            </a:r>
            <a:r>
              <a:rPr lang="en-US" sz="2800" dirty="0" smtClean="0">
                <a:latin typeface="Times New Roman" pitchFamily="18" charset="0"/>
              </a:rPr>
              <a:t>(</a:t>
            </a:r>
            <a:r>
              <a:rPr lang="en-US" sz="2800" i="1" dirty="0" smtClean="0">
                <a:latin typeface="Times New Roman" pitchFamily="18" charset="0"/>
              </a:rPr>
              <a:t>t</a:t>
            </a:r>
            <a:r>
              <a:rPr lang="en-US" sz="2800" dirty="0" smtClean="0">
                <a:latin typeface="Times New Roman" pitchFamily="18" charset="0"/>
              </a:rPr>
              <a:t>) by shaping </a:t>
            </a:r>
            <a:r>
              <a:rPr lang="en-US" sz="2800" i="1" dirty="0" smtClean="0">
                <a:latin typeface="Times New Roman" pitchFamily="18" charset="0"/>
              </a:rPr>
              <a:t>v</a:t>
            </a:r>
            <a:r>
              <a:rPr lang="en-US" sz="2800" i="1" baseline="-25000" dirty="0" smtClean="0">
                <a:latin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</a:rPr>
              <a:t>(</a:t>
            </a:r>
            <a:r>
              <a:rPr lang="en-US" sz="2800" i="1" dirty="0" smtClean="0">
                <a:latin typeface="Times New Roman" pitchFamily="18" charset="0"/>
              </a:rPr>
              <a:t>t</a:t>
            </a:r>
            <a:r>
              <a:rPr lang="en-US" sz="2800" dirty="0" smtClean="0">
                <a:latin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</a:rPr>
              <a:t>Wiener </a:t>
            </a:r>
            <a:r>
              <a:rPr lang="en-US" sz="2800" dirty="0" err="1" smtClean="0">
                <a:latin typeface="Times New Roman" pitchFamily="18" charset="0"/>
              </a:rPr>
              <a:t>deconvolution</a:t>
            </a:r>
            <a:r>
              <a:rPr lang="en-US" sz="2800" dirty="0" smtClean="0">
                <a:latin typeface="Times New Roman" pitchFamily="18" charset="0"/>
              </a:rPr>
              <a:t>.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9FB7777-58F4-41EC-ADDE-237AFB8C83BC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5867400" y="1905000"/>
            <a:ext cx="13135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latin typeface="Times New Roman" pitchFamily="18" charset="0"/>
              </a:rPr>
              <a:t>Desired Response</a:t>
            </a:r>
            <a:endParaRPr lang="en-US" sz="1600" b="1" dirty="0">
              <a:latin typeface="Times New Roman" pitchFamily="18" charset="0"/>
            </a:endParaRPr>
          </a:p>
        </p:txBody>
      </p:sp>
      <p:cxnSp>
        <p:nvCxnSpPr>
          <p:cNvPr id="15" name="Straight Arrow Connector 14"/>
          <p:cNvCxnSpPr>
            <a:endCxn id="25" idx="1"/>
          </p:cNvCxnSpPr>
          <p:nvPr/>
        </p:nvCxnSpPr>
        <p:spPr bwMode="auto">
          <a:xfrm>
            <a:off x="3276600" y="1828800"/>
            <a:ext cx="457200" cy="0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3733800" y="1600200"/>
            <a:ext cx="15240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solidFill>
                  <a:schemeClr val="bg2"/>
                </a:solidFill>
                <a:latin typeface="Times New Roman" pitchFamily="18" charset="0"/>
              </a:rPr>
              <a:t>Desired system</a:t>
            </a:r>
            <a:endParaRPr lang="en-US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cxnSp>
        <p:nvCxnSpPr>
          <p:cNvPr id="38" name="Straight Arrow Connector 37"/>
          <p:cNvCxnSpPr>
            <a:endCxn id="39" idx="1"/>
          </p:cNvCxnSpPr>
          <p:nvPr/>
        </p:nvCxnSpPr>
        <p:spPr bwMode="auto">
          <a:xfrm>
            <a:off x="3276600" y="2514600"/>
            <a:ext cx="457200" cy="0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3733800" y="2286000"/>
            <a:ext cx="15240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solidFill>
                  <a:schemeClr val="bg2"/>
                </a:solidFill>
                <a:latin typeface="Times New Roman" pitchFamily="18" charset="0"/>
              </a:rPr>
              <a:t>Transducer</a:t>
            </a:r>
            <a:endParaRPr lang="en-US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1447800" y="2362200"/>
            <a:ext cx="18469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latin typeface="Times New Roman" pitchFamily="18" charset="0"/>
              </a:rPr>
              <a:t>Some other input</a:t>
            </a:r>
            <a:endParaRPr lang="en-US" sz="1600" b="1" dirty="0">
              <a:latin typeface="Times New Roman" pitchFamily="18" charset="0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1734416" y="1642646"/>
            <a:ext cx="13135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latin typeface="Times New Roman" pitchFamily="18" charset="0"/>
              </a:rPr>
              <a:t>Some input</a:t>
            </a:r>
            <a:endParaRPr lang="en-US" sz="1600" b="1" dirty="0">
              <a:latin typeface="Times New Roman" pitchFamily="18" charset="0"/>
            </a:endParaRPr>
          </a:p>
        </p:txBody>
      </p:sp>
      <p:cxnSp>
        <p:nvCxnSpPr>
          <p:cNvPr id="51" name="Elbow Connector 50"/>
          <p:cNvCxnSpPr>
            <a:stCxn id="25" idx="3"/>
          </p:cNvCxnSpPr>
          <p:nvPr/>
        </p:nvCxnSpPr>
        <p:spPr bwMode="auto">
          <a:xfrm>
            <a:off x="5257800" y="1828800"/>
            <a:ext cx="762000" cy="2286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2" name="Elbow Connector 51"/>
          <p:cNvCxnSpPr>
            <a:stCxn id="39" idx="3"/>
          </p:cNvCxnSpPr>
          <p:nvPr/>
        </p:nvCxnSpPr>
        <p:spPr bwMode="auto">
          <a:xfrm flipV="1">
            <a:off x="5257800" y="2286000"/>
            <a:ext cx="762000" cy="2286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61" name="Object 60"/>
          <p:cNvGraphicFramePr>
            <a:graphicFrameLocks noChangeAspect="1"/>
          </p:cNvGraphicFramePr>
          <p:nvPr/>
        </p:nvGraphicFramePr>
        <p:xfrm>
          <a:off x="901700" y="3810000"/>
          <a:ext cx="4356100" cy="533400"/>
        </p:xfrm>
        <a:graphic>
          <a:graphicData uri="http://schemas.openxmlformats.org/presentationml/2006/ole">
            <p:oleObj spid="_x0000_s108546" name="Equation" r:id="rId3" imgW="18666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Times New Roman" pitchFamily="18" charset="0"/>
              </a:rPr>
              <a:t>Encoder Subsystem</a:t>
            </a:r>
          </a:p>
        </p:txBody>
      </p:sp>
      <p:sp>
        <p:nvSpPr>
          <p:cNvPr id="24597" name="Text Box 31"/>
          <p:cNvSpPr txBox="1">
            <a:spLocks noChangeArrowheads="1"/>
          </p:cNvSpPr>
          <p:nvPr/>
        </p:nvSpPr>
        <p:spPr bwMode="auto">
          <a:xfrm>
            <a:off x="-76200" y="1981200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i="1" dirty="0" err="1">
                <a:latin typeface="Times New Roman" pitchFamily="18" charset="0"/>
              </a:rPr>
              <a:t>V</a:t>
            </a:r>
            <a:r>
              <a:rPr lang="en-US" sz="2000" b="1" i="1" baseline="-25000" dirty="0" err="1">
                <a:latin typeface="Times New Roman" pitchFamily="18" charset="0"/>
              </a:rPr>
              <a:t>ulc</a:t>
            </a:r>
            <a:r>
              <a:rPr lang="en-US" sz="2000" b="1" i="1" dirty="0">
                <a:latin typeface="Times New Roman" pitchFamily="18" charset="0"/>
              </a:rPr>
              <a:t>(f)</a:t>
            </a:r>
            <a:endParaRPr lang="en-US" sz="2000" b="1" i="1" baseline="-25000" dirty="0">
              <a:latin typeface="Times New Roman" pitchFamily="18" charset="0"/>
            </a:endParaRPr>
          </a:p>
        </p:txBody>
      </p:sp>
      <p:sp>
        <p:nvSpPr>
          <p:cNvPr id="24596" name="Text Box 31"/>
          <p:cNvSpPr txBox="1">
            <a:spLocks noChangeArrowheads="1"/>
          </p:cNvSpPr>
          <p:nvPr/>
        </p:nvSpPr>
        <p:spPr bwMode="auto">
          <a:xfrm>
            <a:off x="4876800" y="2038290"/>
            <a:ext cx="175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i="1" dirty="0" err="1">
                <a:latin typeface="Times New Roman" pitchFamily="18" charset="0"/>
              </a:rPr>
              <a:t>V</a:t>
            </a:r>
            <a:r>
              <a:rPr lang="en-US" sz="2000" b="1" i="1" baseline="-25000" dirty="0" err="1">
                <a:latin typeface="Times New Roman" pitchFamily="18" charset="0"/>
              </a:rPr>
              <a:t>pc</a:t>
            </a:r>
            <a:r>
              <a:rPr lang="en-US" sz="2000" b="1" i="1" dirty="0">
                <a:latin typeface="Times New Roman" pitchFamily="18" charset="0"/>
              </a:rPr>
              <a:t>(f)</a:t>
            </a:r>
            <a:endParaRPr lang="en-US" sz="2000" b="1" i="1" baseline="-25000" dirty="0">
              <a:latin typeface="Times New Roman" pitchFamily="18" charset="0"/>
            </a:endParaRP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4038600" y="1981200"/>
            <a:ext cx="12954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 err="1">
                <a:solidFill>
                  <a:schemeClr val="bg2"/>
                </a:solidFill>
                <a:latin typeface="Times New Roman" pitchFamily="18" charset="0"/>
              </a:rPr>
              <a:t>Tukey</a:t>
            </a:r>
            <a:endParaRPr lang="en-US" dirty="0">
              <a:solidFill>
                <a:schemeClr val="bg2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en-US" dirty="0">
                <a:solidFill>
                  <a:schemeClr val="bg2"/>
                </a:solidFill>
                <a:latin typeface="Times New Roman" pitchFamily="18" charset="0"/>
              </a:rPr>
              <a:t>Window</a:t>
            </a:r>
          </a:p>
        </p:txBody>
      </p:sp>
      <p:sp>
        <p:nvSpPr>
          <p:cNvPr id="24590" name="Text Box 31"/>
          <p:cNvSpPr txBox="1">
            <a:spLocks noChangeArrowheads="1"/>
          </p:cNvSpPr>
          <p:nvPr/>
        </p:nvSpPr>
        <p:spPr bwMode="auto">
          <a:xfrm>
            <a:off x="7086600" y="3028890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i="1" dirty="0" err="1">
                <a:latin typeface="Times New Roman" pitchFamily="18" charset="0"/>
              </a:rPr>
              <a:t>V</a:t>
            </a:r>
            <a:r>
              <a:rPr lang="en-US" sz="2000" b="1" i="1" baseline="-25000" dirty="0" err="1">
                <a:latin typeface="Times New Roman" pitchFamily="18" charset="0"/>
              </a:rPr>
              <a:t>lc</a:t>
            </a:r>
            <a:r>
              <a:rPr lang="en-US" sz="2000" b="1" i="1" dirty="0">
                <a:latin typeface="Times New Roman" pitchFamily="18" charset="0"/>
              </a:rPr>
              <a:t>(f)</a:t>
            </a:r>
            <a:endParaRPr lang="en-US" sz="2000" b="1" i="1" baseline="-25000" dirty="0">
              <a:latin typeface="Times New Roman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600200" y="1981200"/>
            <a:ext cx="16764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solidFill>
                  <a:schemeClr val="bg2"/>
                </a:solidFill>
                <a:latin typeface="Times New Roman" pitchFamily="18" charset="0"/>
              </a:rPr>
              <a:t>Wiener</a:t>
            </a:r>
          </a:p>
          <a:p>
            <a:pPr algn="ctr" eaLnBrk="0" hangingPunct="0"/>
            <a:r>
              <a:rPr lang="en-US" dirty="0" err="1" smtClean="0">
                <a:solidFill>
                  <a:schemeClr val="bg2"/>
                </a:solidFill>
                <a:latin typeface="Times New Roman" pitchFamily="18" charset="0"/>
              </a:rPr>
              <a:t>Deconvolution</a:t>
            </a:r>
            <a:endParaRPr lang="en-US" dirty="0" smtClean="0">
              <a:solidFill>
                <a:schemeClr val="bg2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en-US" dirty="0" smtClean="0">
                <a:solidFill>
                  <a:schemeClr val="bg2"/>
                </a:solidFill>
                <a:latin typeface="Times New Roman" pitchFamily="18" charset="0"/>
              </a:rPr>
              <a:t>Filter</a:t>
            </a:r>
            <a:endParaRPr lang="en-US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6172200" y="3124200"/>
            <a:ext cx="12192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solidFill>
                  <a:schemeClr val="bg2"/>
                </a:solidFill>
                <a:latin typeface="Times New Roman" pitchFamily="18" charset="0"/>
              </a:rPr>
              <a:t>Inverse </a:t>
            </a:r>
          </a:p>
          <a:p>
            <a:pPr algn="ctr" eaLnBrk="0" hangingPunct="0"/>
            <a:r>
              <a:rPr lang="en-US" dirty="0" smtClean="0">
                <a:solidFill>
                  <a:schemeClr val="bg2"/>
                </a:solidFill>
                <a:latin typeface="Times New Roman" pitchFamily="18" charset="0"/>
              </a:rPr>
              <a:t>Filter</a:t>
            </a:r>
            <a:endParaRPr lang="en-US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4588" name="Text Box 31"/>
          <p:cNvSpPr txBox="1">
            <a:spLocks noChangeArrowheads="1"/>
          </p:cNvSpPr>
          <p:nvPr/>
        </p:nvSpPr>
        <p:spPr bwMode="auto">
          <a:xfrm>
            <a:off x="2819400" y="196215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i="1" dirty="0" err="1">
                <a:latin typeface="Times New Roman" pitchFamily="18" charset="0"/>
              </a:rPr>
              <a:t>V</a:t>
            </a:r>
            <a:r>
              <a:rPr lang="en-US" sz="2000" b="1" i="1" baseline="-25000" dirty="0" err="1">
                <a:latin typeface="Times New Roman" pitchFamily="18" charset="0"/>
              </a:rPr>
              <a:t>upc</a:t>
            </a:r>
            <a:r>
              <a:rPr lang="en-US" sz="2000" b="1" i="1" dirty="0">
                <a:latin typeface="Times New Roman" pitchFamily="18" charset="0"/>
              </a:rPr>
              <a:t>(f)</a:t>
            </a:r>
            <a:endParaRPr lang="en-US" sz="2000" b="1" i="1" baseline="-25000" dirty="0">
              <a:latin typeface="Times New Roman" pitchFamily="18" charset="0"/>
            </a:endParaRPr>
          </a:p>
        </p:txBody>
      </p:sp>
      <p:sp>
        <p:nvSpPr>
          <p:cNvPr id="24589" name="Slide Number Placeholder 2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D91394-D2E0-472E-A88A-96EEF197B357}" type="slidenum">
              <a:rPr lang="en-US" smtClean="0"/>
              <a:pPr/>
              <a:t>12</a:t>
            </a:fld>
            <a:endParaRPr lang="en-US" smtClean="0"/>
          </a:p>
        </p:txBody>
      </p:sp>
      <p:cxnSp>
        <p:nvCxnSpPr>
          <p:cNvPr id="24" name="Straight Arrow Connector 23"/>
          <p:cNvCxnSpPr>
            <a:endCxn id="7" idx="1"/>
          </p:cNvCxnSpPr>
          <p:nvPr/>
        </p:nvCxnSpPr>
        <p:spPr bwMode="auto">
          <a:xfrm>
            <a:off x="533400" y="2514600"/>
            <a:ext cx="1066800" cy="0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>
            <a:stCxn id="7" idx="3"/>
            <a:endCxn id="40" idx="1"/>
          </p:cNvCxnSpPr>
          <p:nvPr/>
        </p:nvCxnSpPr>
        <p:spPr bwMode="auto">
          <a:xfrm>
            <a:off x="3276600" y="2514600"/>
            <a:ext cx="762000" cy="0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/>
          <p:cNvCxnSpPr>
            <a:stCxn id="40" idx="3"/>
          </p:cNvCxnSpPr>
          <p:nvPr/>
        </p:nvCxnSpPr>
        <p:spPr bwMode="auto">
          <a:xfrm>
            <a:off x="5334000" y="2514600"/>
            <a:ext cx="2895600" cy="0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hape 43"/>
          <p:cNvCxnSpPr>
            <a:endCxn id="33" idx="1"/>
          </p:cNvCxnSpPr>
          <p:nvPr/>
        </p:nvCxnSpPr>
        <p:spPr bwMode="auto">
          <a:xfrm rot="16200000" flipH="1">
            <a:off x="5410200" y="2743200"/>
            <a:ext cx="990600" cy="533400"/>
          </a:xfrm>
          <a:prstGeom prst="bentConnector2">
            <a:avLst/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/>
          <p:cNvCxnSpPr>
            <a:stCxn id="33" idx="3"/>
          </p:cNvCxnSpPr>
          <p:nvPr/>
        </p:nvCxnSpPr>
        <p:spPr bwMode="auto">
          <a:xfrm>
            <a:off x="7391400" y="3505200"/>
            <a:ext cx="838200" cy="0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457200" y="3810000"/>
            <a:ext cx="822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Times New Roman" pitchFamily="18" charset="0"/>
              </a:rPr>
              <a:t>Encoder Subsystem</a:t>
            </a:r>
          </a:p>
        </p:txBody>
      </p:sp>
      <p:sp>
        <p:nvSpPr>
          <p:cNvPr id="24597" name="Text Box 31"/>
          <p:cNvSpPr txBox="1">
            <a:spLocks noChangeArrowheads="1"/>
          </p:cNvSpPr>
          <p:nvPr/>
        </p:nvSpPr>
        <p:spPr bwMode="auto">
          <a:xfrm>
            <a:off x="-76200" y="1981200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i="1" dirty="0" err="1">
                <a:latin typeface="Times New Roman" pitchFamily="18" charset="0"/>
              </a:rPr>
              <a:t>V</a:t>
            </a:r>
            <a:r>
              <a:rPr lang="en-US" sz="2000" b="1" i="1" baseline="-25000" dirty="0" err="1">
                <a:latin typeface="Times New Roman" pitchFamily="18" charset="0"/>
              </a:rPr>
              <a:t>ulc</a:t>
            </a:r>
            <a:r>
              <a:rPr lang="en-US" sz="2000" b="1" i="1" dirty="0">
                <a:latin typeface="Times New Roman" pitchFamily="18" charset="0"/>
              </a:rPr>
              <a:t>(f)</a:t>
            </a:r>
            <a:endParaRPr lang="en-US" sz="2000" b="1" i="1" baseline="-25000" dirty="0">
              <a:latin typeface="Times New Roman" pitchFamily="18" charset="0"/>
            </a:endParaRPr>
          </a:p>
        </p:txBody>
      </p:sp>
      <p:sp>
        <p:nvSpPr>
          <p:cNvPr id="24596" name="Text Box 31"/>
          <p:cNvSpPr txBox="1">
            <a:spLocks noChangeArrowheads="1"/>
          </p:cNvSpPr>
          <p:nvPr/>
        </p:nvSpPr>
        <p:spPr bwMode="auto">
          <a:xfrm>
            <a:off x="4876800" y="2038290"/>
            <a:ext cx="175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i="1" dirty="0" err="1">
                <a:latin typeface="Times New Roman" pitchFamily="18" charset="0"/>
              </a:rPr>
              <a:t>V</a:t>
            </a:r>
            <a:r>
              <a:rPr lang="en-US" sz="2000" b="1" i="1" baseline="-25000" dirty="0" err="1">
                <a:latin typeface="Times New Roman" pitchFamily="18" charset="0"/>
              </a:rPr>
              <a:t>pc</a:t>
            </a:r>
            <a:r>
              <a:rPr lang="en-US" sz="2000" b="1" i="1" dirty="0">
                <a:latin typeface="Times New Roman" pitchFamily="18" charset="0"/>
              </a:rPr>
              <a:t>(f)</a:t>
            </a:r>
            <a:endParaRPr lang="en-US" sz="2000" b="1" i="1" baseline="-25000" dirty="0">
              <a:latin typeface="Times New Roman" pitchFamily="18" charset="0"/>
            </a:endParaRP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4038600" y="1981200"/>
            <a:ext cx="12954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 err="1">
                <a:solidFill>
                  <a:schemeClr val="bg2"/>
                </a:solidFill>
                <a:latin typeface="Times New Roman" pitchFamily="18" charset="0"/>
              </a:rPr>
              <a:t>Tukey</a:t>
            </a:r>
            <a:endParaRPr lang="en-US" dirty="0">
              <a:solidFill>
                <a:schemeClr val="bg2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en-US" dirty="0">
                <a:solidFill>
                  <a:schemeClr val="bg2"/>
                </a:solidFill>
                <a:latin typeface="Times New Roman" pitchFamily="18" charset="0"/>
              </a:rPr>
              <a:t>Window</a:t>
            </a:r>
          </a:p>
        </p:txBody>
      </p:sp>
      <p:sp>
        <p:nvSpPr>
          <p:cNvPr id="24590" name="Text Box 31"/>
          <p:cNvSpPr txBox="1">
            <a:spLocks noChangeArrowheads="1"/>
          </p:cNvSpPr>
          <p:nvPr/>
        </p:nvSpPr>
        <p:spPr bwMode="auto">
          <a:xfrm>
            <a:off x="7086600" y="3028890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i="1" dirty="0" err="1">
                <a:latin typeface="Times New Roman" pitchFamily="18" charset="0"/>
              </a:rPr>
              <a:t>V</a:t>
            </a:r>
            <a:r>
              <a:rPr lang="en-US" sz="2000" b="1" i="1" baseline="-25000" dirty="0" err="1">
                <a:latin typeface="Times New Roman" pitchFamily="18" charset="0"/>
              </a:rPr>
              <a:t>lc</a:t>
            </a:r>
            <a:r>
              <a:rPr lang="en-US" sz="2000" b="1" i="1" dirty="0">
                <a:latin typeface="Times New Roman" pitchFamily="18" charset="0"/>
              </a:rPr>
              <a:t>(f)</a:t>
            </a:r>
            <a:endParaRPr lang="en-US" sz="2000" b="1" i="1" baseline="-25000" dirty="0">
              <a:latin typeface="Times New Roman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600200" y="1981200"/>
            <a:ext cx="1676400" cy="1066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solidFill>
                  <a:schemeClr val="bg2"/>
                </a:solidFill>
                <a:latin typeface="Times New Roman" pitchFamily="18" charset="0"/>
              </a:rPr>
              <a:t>Wiener</a:t>
            </a:r>
          </a:p>
          <a:p>
            <a:pPr algn="ctr" eaLnBrk="0" hangingPunct="0"/>
            <a:r>
              <a:rPr lang="en-US" dirty="0" err="1" smtClean="0">
                <a:solidFill>
                  <a:schemeClr val="bg2"/>
                </a:solidFill>
                <a:latin typeface="Times New Roman" pitchFamily="18" charset="0"/>
              </a:rPr>
              <a:t>Deconvolution</a:t>
            </a:r>
            <a:endParaRPr lang="en-US" dirty="0" smtClean="0">
              <a:solidFill>
                <a:schemeClr val="bg2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en-US" dirty="0" smtClean="0">
                <a:solidFill>
                  <a:schemeClr val="bg2"/>
                </a:solidFill>
                <a:latin typeface="Times New Roman" pitchFamily="18" charset="0"/>
              </a:rPr>
              <a:t>Filter</a:t>
            </a:r>
            <a:endParaRPr lang="en-US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838200" y="4267200"/>
          <a:ext cx="3276600" cy="1327348"/>
        </p:xfrm>
        <a:graphic>
          <a:graphicData uri="http://schemas.openxmlformats.org/presentationml/2006/ole">
            <p:oleObj spid="_x0000_s109570" name="Equation" r:id="rId3" imgW="1346040" imgH="495000" progId="Equation.3">
              <p:embed/>
            </p:oleObj>
          </a:graphicData>
        </a:graphic>
      </p:graphicFrame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6172200" y="3124200"/>
            <a:ext cx="12192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solidFill>
                  <a:schemeClr val="bg2"/>
                </a:solidFill>
                <a:latin typeface="Times New Roman" pitchFamily="18" charset="0"/>
              </a:rPr>
              <a:t>Inverse</a:t>
            </a:r>
          </a:p>
          <a:p>
            <a:pPr algn="ctr" eaLnBrk="0" hangingPunct="0"/>
            <a:r>
              <a:rPr lang="en-US" dirty="0" smtClean="0">
                <a:solidFill>
                  <a:schemeClr val="bg2"/>
                </a:solidFill>
                <a:latin typeface="Times New Roman" pitchFamily="18" charset="0"/>
              </a:rPr>
              <a:t>Filter</a:t>
            </a:r>
            <a:endParaRPr lang="en-US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4588" name="Text Box 31"/>
          <p:cNvSpPr txBox="1">
            <a:spLocks noChangeArrowheads="1"/>
          </p:cNvSpPr>
          <p:nvPr/>
        </p:nvSpPr>
        <p:spPr bwMode="auto">
          <a:xfrm>
            <a:off x="2819400" y="196215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i="1" dirty="0" err="1">
                <a:latin typeface="Times New Roman" pitchFamily="18" charset="0"/>
              </a:rPr>
              <a:t>V</a:t>
            </a:r>
            <a:r>
              <a:rPr lang="en-US" sz="2000" b="1" i="1" baseline="-25000" dirty="0" err="1">
                <a:latin typeface="Times New Roman" pitchFamily="18" charset="0"/>
              </a:rPr>
              <a:t>upc</a:t>
            </a:r>
            <a:r>
              <a:rPr lang="en-US" sz="2000" b="1" i="1" dirty="0">
                <a:latin typeface="Times New Roman" pitchFamily="18" charset="0"/>
              </a:rPr>
              <a:t>(f)</a:t>
            </a:r>
            <a:endParaRPr lang="en-US" sz="2000" b="1" i="1" baseline="-25000" dirty="0">
              <a:latin typeface="Times New Roman" pitchFamily="18" charset="0"/>
            </a:endParaRPr>
          </a:p>
        </p:txBody>
      </p:sp>
      <p:sp>
        <p:nvSpPr>
          <p:cNvPr id="24589" name="Slide Number Placeholder 2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D91394-D2E0-472E-A88A-96EEF197B357}" type="slidenum">
              <a:rPr lang="en-US" smtClean="0"/>
              <a:pPr/>
              <a:t>13</a:t>
            </a:fld>
            <a:endParaRPr lang="en-US" smtClean="0"/>
          </a:p>
        </p:txBody>
      </p:sp>
      <p:cxnSp>
        <p:nvCxnSpPr>
          <p:cNvPr id="24" name="Straight Arrow Connector 23"/>
          <p:cNvCxnSpPr>
            <a:endCxn id="7" idx="1"/>
          </p:cNvCxnSpPr>
          <p:nvPr/>
        </p:nvCxnSpPr>
        <p:spPr bwMode="auto">
          <a:xfrm>
            <a:off x="533400" y="2514600"/>
            <a:ext cx="1066800" cy="0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>
            <a:stCxn id="7" idx="3"/>
            <a:endCxn id="40" idx="1"/>
          </p:cNvCxnSpPr>
          <p:nvPr/>
        </p:nvCxnSpPr>
        <p:spPr bwMode="auto">
          <a:xfrm>
            <a:off x="3276600" y="2514600"/>
            <a:ext cx="762000" cy="0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/>
          <p:cNvCxnSpPr>
            <a:stCxn id="40" idx="3"/>
          </p:cNvCxnSpPr>
          <p:nvPr/>
        </p:nvCxnSpPr>
        <p:spPr bwMode="auto">
          <a:xfrm>
            <a:off x="5334000" y="2514600"/>
            <a:ext cx="2895600" cy="0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hape 43"/>
          <p:cNvCxnSpPr>
            <a:endCxn id="33" idx="1"/>
          </p:cNvCxnSpPr>
          <p:nvPr/>
        </p:nvCxnSpPr>
        <p:spPr bwMode="auto">
          <a:xfrm rot="16200000" flipH="1">
            <a:off x="5410200" y="2743200"/>
            <a:ext cx="990600" cy="533400"/>
          </a:xfrm>
          <a:prstGeom prst="bentConnector2">
            <a:avLst/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/>
          <p:cNvCxnSpPr>
            <a:stCxn id="33" idx="3"/>
          </p:cNvCxnSpPr>
          <p:nvPr/>
        </p:nvCxnSpPr>
        <p:spPr bwMode="auto">
          <a:xfrm>
            <a:off x="7391400" y="3505200"/>
            <a:ext cx="838200" cy="0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457200" y="3810000"/>
            <a:ext cx="822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Times New Roman" pitchFamily="18" charset="0"/>
              </a:rPr>
              <a:t>Encoder Subsystem</a:t>
            </a:r>
          </a:p>
        </p:txBody>
      </p:sp>
      <p:sp>
        <p:nvSpPr>
          <p:cNvPr id="24597" name="Text Box 31"/>
          <p:cNvSpPr txBox="1">
            <a:spLocks noChangeArrowheads="1"/>
          </p:cNvSpPr>
          <p:nvPr/>
        </p:nvSpPr>
        <p:spPr bwMode="auto">
          <a:xfrm>
            <a:off x="-76200" y="1981200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i="1" dirty="0" err="1">
                <a:latin typeface="Times New Roman" pitchFamily="18" charset="0"/>
              </a:rPr>
              <a:t>V</a:t>
            </a:r>
            <a:r>
              <a:rPr lang="en-US" sz="2000" b="1" i="1" baseline="-25000" dirty="0" err="1">
                <a:latin typeface="Times New Roman" pitchFamily="18" charset="0"/>
              </a:rPr>
              <a:t>ulc</a:t>
            </a:r>
            <a:r>
              <a:rPr lang="en-US" sz="2000" b="1" i="1" dirty="0">
                <a:latin typeface="Times New Roman" pitchFamily="18" charset="0"/>
              </a:rPr>
              <a:t>(f)</a:t>
            </a:r>
            <a:endParaRPr lang="en-US" sz="2000" b="1" i="1" baseline="-25000" dirty="0">
              <a:latin typeface="Times New Roman" pitchFamily="18" charset="0"/>
            </a:endParaRPr>
          </a:p>
        </p:txBody>
      </p:sp>
      <p:sp>
        <p:nvSpPr>
          <p:cNvPr id="24596" name="Text Box 31"/>
          <p:cNvSpPr txBox="1">
            <a:spLocks noChangeArrowheads="1"/>
          </p:cNvSpPr>
          <p:nvPr/>
        </p:nvSpPr>
        <p:spPr bwMode="auto">
          <a:xfrm>
            <a:off x="4876800" y="2038290"/>
            <a:ext cx="175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i="1" dirty="0" err="1">
                <a:latin typeface="Times New Roman" pitchFamily="18" charset="0"/>
              </a:rPr>
              <a:t>V</a:t>
            </a:r>
            <a:r>
              <a:rPr lang="en-US" sz="2000" b="1" i="1" baseline="-25000" dirty="0" err="1">
                <a:latin typeface="Times New Roman" pitchFamily="18" charset="0"/>
              </a:rPr>
              <a:t>pc</a:t>
            </a:r>
            <a:r>
              <a:rPr lang="en-US" sz="2000" b="1" i="1" dirty="0">
                <a:latin typeface="Times New Roman" pitchFamily="18" charset="0"/>
              </a:rPr>
              <a:t>(f)</a:t>
            </a:r>
            <a:endParaRPr lang="en-US" sz="2000" b="1" i="1" baseline="-25000" dirty="0">
              <a:latin typeface="Times New Roman" pitchFamily="18" charset="0"/>
            </a:endParaRP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4038600" y="1981200"/>
            <a:ext cx="1295400" cy="1066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 err="1">
                <a:solidFill>
                  <a:schemeClr val="bg2"/>
                </a:solidFill>
                <a:latin typeface="Times New Roman" pitchFamily="18" charset="0"/>
              </a:rPr>
              <a:t>Tukey</a:t>
            </a:r>
            <a:endParaRPr lang="en-US" dirty="0">
              <a:solidFill>
                <a:schemeClr val="bg2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en-US" dirty="0">
                <a:solidFill>
                  <a:schemeClr val="bg2"/>
                </a:solidFill>
                <a:latin typeface="Times New Roman" pitchFamily="18" charset="0"/>
              </a:rPr>
              <a:t>Window</a:t>
            </a:r>
          </a:p>
        </p:txBody>
      </p:sp>
      <p:sp>
        <p:nvSpPr>
          <p:cNvPr id="24590" name="Text Box 31"/>
          <p:cNvSpPr txBox="1">
            <a:spLocks noChangeArrowheads="1"/>
          </p:cNvSpPr>
          <p:nvPr/>
        </p:nvSpPr>
        <p:spPr bwMode="auto">
          <a:xfrm>
            <a:off x="7086600" y="3028890"/>
            <a:ext cx="1447800" cy="396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i="1" dirty="0" err="1">
                <a:latin typeface="Times New Roman" pitchFamily="18" charset="0"/>
              </a:rPr>
              <a:t>V</a:t>
            </a:r>
            <a:r>
              <a:rPr lang="en-US" sz="2000" b="1" i="1" baseline="-25000" dirty="0" err="1">
                <a:latin typeface="Times New Roman" pitchFamily="18" charset="0"/>
              </a:rPr>
              <a:t>lc</a:t>
            </a:r>
            <a:r>
              <a:rPr lang="en-US" sz="2000" b="1" i="1" dirty="0">
                <a:latin typeface="Times New Roman" pitchFamily="18" charset="0"/>
              </a:rPr>
              <a:t>(f)</a:t>
            </a:r>
            <a:endParaRPr lang="en-US" sz="2000" b="1" i="1" baseline="-25000" dirty="0">
              <a:latin typeface="Times New Roman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600200" y="1981200"/>
            <a:ext cx="16764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solidFill>
                  <a:schemeClr val="bg2"/>
                </a:solidFill>
                <a:latin typeface="Times New Roman" pitchFamily="18" charset="0"/>
              </a:rPr>
              <a:t>Wiener</a:t>
            </a:r>
          </a:p>
          <a:p>
            <a:pPr algn="ctr" eaLnBrk="0" hangingPunct="0"/>
            <a:r>
              <a:rPr lang="en-US" dirty="0" err="1" smtClean="0">
                <a:solidFill>
                  <a:schemeClr val="bg2"/>
                </a:solidFill>
                <a:latin typeface="Times New Roman" pitchFamily="18" charset="0"/>
              </a:rPr>
              <a:t>Deconvolution</a:t>
            </a:r>
            <a:endParaRPr lang="en-US" dirty="0" smtClean="0">
              <a:solidFill>
                <a:schemeClr val="bg2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en-US" dirty="0" smtClean="0">
                <a:solidFill>
                  <a:schemeClr val="bg2"/>
                </a:solidFill>
                <a:latin typeface="Times New Roman" pitchFamily="18" charset="0"/>
              </a:rPr>
              <a:t>Filter</a:t>
            </a:r>
            <a:endParaRPr lang="en-US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228600" y="4038600"/>
          <a:ext cx="5111636" cy="2133600"/>
        </p:xfrm>
        <a:graphic>
          <a:graphicData uri="http://schemas.openxmlformats.org/presentationml/2006/ole">
            <p:oleObj spid="_x0000_s110594" name="Equation" r:id="rId3" imgW="3149280" imgH="1193760" progId="Equation.3">
              <p:embed/>
            </p:oleObj>
          </a:graphicData>
        </a:graphic>
      </p:graphicFrame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6172200" y="3124200"/>
            <a:ext cx="1219200" cy="75570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solidFill>
                  <a:schemeClr val="bg2"/>
                </a:solidFill>
                <a:latin typeface="Times New Roman" pitchFamily="18" charset="0"/>
              </a:rPr>
              <a:t>Inverse</a:t>
            </a:r>
          </a:p>
          <a:p>
            <a:pPr algn="ctr" eaLnBrk="0" hangingPunct="0"/>
            <a:r>
              <a:rPr lang="en-US" dirty="0" smtClean="0">
                <a:solidFill>
                  <a:schemeClr val="bg2"/>
                </a:solidFill>
                <a:latin typeface="Times New Roman" pitchFamily="18" charset="0"/>
              </a:rPr>
              <a:t>Filter</a:t>
            </a:r>
          </a:p>
        </p:txBody>
      </p:sp>
      <p:sp>
        <p:nvSpPr>
          <p:cNvPr id="24588" name="Text Box 31"/>
          <p:cNvSpPr txBox="1">
            <a:spLocks noChangeArrowheads="1"/>
          </p:cNvSpPr>
          <p:nvPr/>
        </p:nvSpPr>
        <p:spPr bwMode="auto">
          <a:xfrm>
            <a:off x="2819400" y="196215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i="1" dirty="0" err="1">
                <a:latin typeface="Times New Roman" pitchFamily="18" charset="0"/>
              </a:rPr>
              <a:t>V</a:t>
            </a:r>
            <a:r>
              <a:rPr lang="en-US" sz="2000" b="1" i="1" baseline="-25000" dirty="0" err="1">
                <a:latin typeface="Times New Roman" pitchFamily="18" charset="0"/>
              </a:rPr>
              <a:t>upc</a:t>
            </a:r>
            <a:r>
              <a:rPr lang="en-US" sz="2000" b="1" i="1" dirty="0">
                <a:latin typeface="Times New Roman" pitchFamily="18" charset="0"/>
              </a:rPr>
              <a:t>(f)</a:t>
            </a:r>
            <a:endParaRPr lang="en-US" sz="2000" b="1" i="1" baseline="-25000" dirty="0">
              <a:latin typeface="Times New Roman" pitchFamily="18" charset="0"/>
            </a:endParaRPr>
          </a:p>
        </p:txBody>
      </p:sp>
      <p:sp>
        <p:nvSpPr>
          <p:cNvPr id="24589" name="Slide Number Placeholder 2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D91394-D2E0-472E-A88A-96EEF197B357}" type="slidenum">
              <a:rPr lang="en-US" smtClean="0"/>
              <a:pPr/>
              <a:t>14</a:t>
            </a:fld>
            <a:endParaRPr lang="en-US" smtClean="0"/>
          </a:p>
        </p:txBody>
      </p:sp>
      <p:cxnSp>
        <p:nvCxnSpPr>
          <p:cNvPr id="24" name="Straight Arrow Connector 23"/>
          <p:cNvCxnSpPr>
            <a:endCxn id="7" idx="1"/>
          </p:cNvCxnSpPr>
          <p:nvPr/>
        </p:nvCxnSpPr>
        <p:spPr bwMode="auto">
          <a:xfrm>
            <a:off x="533400" y="2514600"/>
            <a:ext cx="1066800" cy="0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>
            <a:stCxn id="7" idx="3"/>
            <a:endCxn id="40" idx="1"/>
          </p:cNvCxnSpPr>
          <p:nvPr/>
        </p:nvCxnSpPr>
        <p:spPr bwMode="auto">
          <a:xfrm>
            <a:off x="3276600" y="2514600"/>
            <a:ext cx="762000" cy="0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/>
          <p:cNvCxnSpPr>
            <a:stCxn id="40" idx="3"/>
          </p:cNvCxnSpPr>
          <p:nvPr/>
        </p:nvCxnSpPr>
        <p:spPr bwMode="auto">
          <a:xfrm>
            <a:off x="5334000" y="2514600"/>
            <a:ext cx="2895600" cy="0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hape 43"/>
          <p:cNvCxnSpPr>
            <a:endCxn id="33" idx="1"/>
          </p:cNvCxnSpPr>
          <p:nvPr/>
        </p:nvCxnSpPr>
        <p:spPr bwMode="auto">
          <a:xfrm rot="16200000" flipH="1">
            <a:off x="5411775" y="2741625"/>
            <a:ext cx="987451" cy="533400"/>
          </a:xfrm>
          <a:prstGeom prst="bentConnector2">
            <a:avLst/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/>
          <p:cNvCxnSpPr>
            <a:stCxn id="33" idx="3"/>
          </p:cNvCxnSpPr>
          <p:nvPr/>
        </p:nvCxnSpPr>
        <p:spPr bwMode="auto">
          <a:xfrm>
            <a:off x="7391400" y="3502051"/>
            <a:ext cx="838200" cy="3149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457200" y="3810000"/>
            <a:ext cx="4953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Times New Roman" pitchFamily="18" charset="0"/>
              </a:rPr>
              <a:t>Encoder Subsystem</a:t>
            </a:r>
          </a:p>
        </p:txBody>
      </p:sp>
      <p:sp>
        <p:nvSpPr>
          <p:cNvPr id="24597" name="Text Box 31"/>
          <p:cNvSpPr txBox="1">
            <a:spLocks noChangeArrowheads="1"/>
          </p:cNvSpPr>
          <p:nvPr/>
        </p:nvSpPr>
        <p:spPr bwMode="auto">
          <a:xfrm>
            <a:off x="-76200" y="1981200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i="1" dirty="0" err="1">
                <a:latin typeface="Times New Roman" pitchFamily="18" charset="0"/>
              </a:rPr>
              <a:t>V</a:t>
            </a:r>
            <a:r>
              <a:rPr lang="en-US" sz="2000" b="1" i="1" baseline="-25000" dirty="0" err="1">
                <a:latin typeface="Times New Roman" pitchFamily="18" charset="0"/>
              </a:rPr>
              <a:t>ulc</a:t>
            </a:r>
            <a:r>
              <a:rPr lang="en-US" sz="2000" b="1" i="1" dirty="0">
                <a:latin typeface="Times New Roman" pitchFamily="18" charset="0"/>
              </a:rPr>
              <a:t>(f)</a:t>
            </a:r>
            <a:endParaRPr lang="en-US" sz="2000" b="1" i="1" baseline="-25000" dirty="0">
              <a:latin typeface="Times New Roman" pitchFamily="18" charset="0"/>
            </a:endParaRPr>
          </a:p>
        </p:txBody>
      </p:sp>
      <p:sp>
        <p:nvSpPr>
          <p:cNvPr id="24596" name="Text Box 31"/>
          <p:cNvSpPr txBox="1">
            <a:spLocks noChangeArrowheads="1"/>
          </p:cNvSpPr>
          <p:nvPr/>
        </p:nvSpPr>
        <p:spPr bwMode="auto">
          <a:xfrm>
            <a:off x="4876800" y="2038290"/>
            <a:ext cx="175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i="1" dirty="0" err="1">
                <a:latin typeface="Times New Roman" pitchFamily="18" charset="0"/>
              </a:rPr>
              <a:t>V</a:t>
            </a:r>
            <a:r>
              <a:rPr lang="en-US" sz="2000" b="1" i="1" baseline="-25000" dirty="0" err="1">
                <a:latin typeface="Times New Roman" pitchFamily="18" charset="0"/>
              </a:rPr>
              <a:t>pc</a:t>
            </a:r>
            <a:r>
              <a:rPr lang="en-US" sz="2000" b="1" i="1" dirty="0">
                <a:latin typeface="Times New Roman" pitchFamily="18" charset="0"/>
              </a:rPr>
              <a:t>(f)</a:t>
            </a:r>
            <a:endParaRPr lang="en-US" sz="2000" b="1" i="1" baseline="-25000" dirty="0">
              <a:latin typeface="Times New Roman" pitchFamily="18" charset="0"/>
            </a:endParaRP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4038600" y="1981200"/>
            <a:ext cx="12954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 err="1">
                <a:solidFill>
                  <a:schemeClr val="bg2"/>
                </a:solidFill>
                <a:latin typeface="Times New Roman" pitchFamily="18" charset="0"/>
              </a:rPr>
              <a:t>Tukey</a:t>
            </a:r>
            <a:endParaRPr lang="en-US" dirty="0">
              <a:solidFill>
                <a:schemeClr val="bg2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en-US" dirty="0">
                <a:solidFill>
                  <a:schemeClr val="bg2"/>
                </a:solidFill>
                <a:latin typeface="Times New Roman" pitchFamily="18" charset="0"/>
              </a:rPr>
              <a:t>Window</a:t>
            </a:r>
          </a:p>
        </p:txBody>
      </p:sp>
      <p:sp>
        <p:nvSpPr>
          <p:cNvPr id="24590" name="Text Box 31"/>
          <p:cNvSpPr txBox="1">
            <a:spLocks noChangeArrowheads="1"/>
          </p:cNvSpPr>
          <p:nvPr/>
        </p:nvSpPr>
        <p:spPr bwMode="auto">
          <a:xfrm>
            <a:off x="7086600" y="3028890"/>
            <a:ext cx="1447800" cy="396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i="1" dirty="0" err="1">
                <a:latin typeface="Times New Roman" pitchFamily="18" charset="0"/>
              </a:rPr>
              <a:t>V</a:t>
            </a:r>
            <a:r>
              <a:rPr lang="en-US" sz="2000" b="1" i="1" baseline="-25000" dirty="0" err="1">
                <a:latin typeface="Times New Roman" pitchFamily="18" charset="0"/>
              </a:rPr>
              <a:t>lc</a:t>
            </a:r>
            <a:r>
              <a:rPr lang="en-US" sz="2000" b="1" i="1" dirty="0">
                <a:latin typeface="Times New Roman" pitchFamily="18" charset="0"/>
              </a:rPr>
              <a:t>(f)</a:t>
            </a:r>
            <a:endParaRPr lang="en-US" sz="2000" b="1" i="1" baseline="-25000" dirty="0">
              <a:latin typeface="Times New Roman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600200" y="1981200"/>
            <a:ext cx="16764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solidFill>
                  <a:schemeClr val="bg2"/>
                </a:solidFill>
                <a:latin typeface="Times New Roman" pitchFamily="18" charset="0"/>
              </a:rPr>
              <a:t>Wiener</a:t>
            </a:r>
          </a:p>
          <a:p>
            <a:pPr algn="ctr" eaLnBrk="0" hangingPunct="0"/>
            <a:r>
              <a:rPr lang="en-US" dirty="0" err="1" smtClean="0">
                <a:solidFill>
                  <a:schemeClr val="bg2"/>
                </a:solidFill>
                <a:latin typeface="Times New Roman" pitchFamily="18" charset="0"/>
              </a:rPr>
              <a:t>Deconvolution</a:t>
            </a:r>
            <a:endParaRPr lang="en-US" dirty="0" smtClean="0">
              <a:solidFill>
                <a:schemeClr val="bg2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en-US" dirty="0" smtClean="0">
                <a:solidFill>
                  <a:schemeClr val="bg2"/>
                </a:solidFill>
                <a:latin typeface="Times New Roman" pitchFamily="18" charset="0"/>
              </a:rPr>
              <a:t>Filter</a:t>
            </a:r>
            <a:endParaRPr lang="en-US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905000" y="4191000"/>
          <a:ext cx="1066800" cy="1080135"/>
        </p:xfrm>
        <a:graphic>
          <a:graphicData uri="http://schemas.openxmlformats.org/presentationml/2006/ole">
            <p:oleObj spid="_x0000_s111618" name="Equation" r:id="rId3" imgW="469800" imgH="431640" progId="Equation.3">
              <p:embed/>
            </p:oleObj>
          </a:graphicData>
        </a:graphic>
      </p:graphicFrame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6172200" y="3124200"/>
            <a:ext cx="1219200" cy="75570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solidFill>
                  <a:schemeClr val="bg2"/>
                </a:solidFill>
                <a:latin typeface="Times New Roman" pitchFamily="18" charset="0"/>
              </a:rPr>
              <a:t>Inverse</a:t>
            </a:r>
          </a:p>
          <a:p>
            <a:pPr algn="ctr" eaLnBrk="0" hangingPunct="0"/>
            <a:r>
              <a:rPr lang="en-US" dirty="0" smtClean="0">
                <a:solidFill>
                  <a:schemeClr val="bg2"/>
                </a:solidFill>
                <a:latin typeface="Times New Roman" pitchFamily="18" charset="0"/>
              </a:rPr>
              <a:t>Filter</a:t>
            </a:r>
          </a:p>
        </p:txBody>
      </p:sp>
      <p:sp>
        <p:nvSpPr>
          <p:cNvPr id="24588" name="Text Box 31"/>
          <p:cNvSpPr txBox="1">
            <a:spLocks noChangeArrowheads="1"/>
          </p:cNvSpPr>
          <p:nvPr/>
        </p:nvSpPr>
        <p:spPr bwMode="auto">
          <a:xfrm>
            <a:off x="2819400" y="196215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i="1" dirty="0" err="1">
                <a:latin typeface="Times New Roman" pitchFamily="18" charset="0"/>
              </a:rPr>
              <a:t>V</a:t>
            </a:r>
            <a:r>
              <a:rPr lang="en-US" sz="2000" b="1" i="1" baseline="-25000" dirty="0" err="1">
                <a:latin typeface="Times New Roman" pitchFamily="18" charset="0"/>
              </a:rPr>
              <a:t>upc</a:t>
            </a:r>
            <a:r>
              <a:rPr lang="en-US" sz="2000" b="1" i="1" dirty="0">
                <a:latin typeface="Times New Roman" pitchFamily="18" charset="0"/>
              </a:rPr>
              <a:t>(f)</a:t>
            </a:r>
            <a:endParaRPr lang="en-US" sz="2000" b="1" i="1" baseline="-25000" dirty="0">
              <a:latin typeface="Times New Roman" pitchFamily="18" charset="0"/>
            </a:endParaRPr>
          </a:p>
        </p:txBody>
      </p:sp>
      <p:sp>
        <p:nvSpPr>
          <p:cNvPr id="24589" name="Slide Number Placeholder 2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D91394-D2E0-472E-A88A-96EEF197B357}" type="slidenum">
              <a:rPr lang="en-US" smtClean="0"/>
              <a:pPr/>
              <a:t>15</a:t>
            </a:fld>
            <a:endParaRPr lang="en-US" smtClean="0"/>
          </a:p>
        </p:txBody>
      </p:sp>
      <p:cxnSp>
        <p:nvCxnSpPr>
          <p:cNvPr id="24" name="Straight Arrow Connector 23"/>
          <p:cNvCxnSpPr>
            <a:endCxn id="7" idx="1"/>
          </p:cNvCxnSpPr>
          <p:nvPr/>
        </p:nvCxnSpPr>
        <p:spPr bwMode="auto">
          <a:xfrm>
            <a:off x="533400" y="2514600"/>
            <a:ext cx="1066800" cy="0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>
            <a:stCxn id="7" idx="3"/>
            <a:endCxn id="40" idx="1"/>
          </p:cNvCxnSpPr>
          <p:nvPr/>
        </p:nvCxnSpPr>
        <p:spPr bwMode="auto">
          <a:xfrm>
            <a:off x="3276600" y="2514600"/>
            <a:ext cx="762000" cy="0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/>
          <p:cNvCxnSpPr>
            <a:stCxn id="40" idx="3"/>
          </p:cNvCxnSpPr>
          <p:nvPr/>
        </p:nvCxnSpPr>
        <p:spPr bwMode="auto">
          <a:xfrm>
            <a:off x="5334000" y="2514600"/>
            <a:ext cx="2895600" cy="0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hape 43"/>
          <p:cNvCxnSpPr>
            <a:endCxn id="33" idx="1"/>
          </p:cNvCxnSpPr>
          <p:nvPr/>
        </p:nvCxnSpPr>
        <p:spPr bwMode="auto">
          <a:xfrm rot="16200000" flipH="1">
            <a:off x="5411775" y="2741625"/>
            <a:ext cx="987451" cy="533400"/>
          </a:xfrm>
          <a:prstGeom prst="bentConnector2">
            <a:avLst/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/>
          <p:cNvCxnSpPr>
            <a:stCxn id="33" idx="3"/>
          </p:cNvCxnSpPr>
          <p:nvPr/>
        </p:nvCxnSpPr>
        <p:spPr bwMode="auto">
          <a:xfrm>
            <a:off x="7391400" y="3502051"/>
            <a:ext cx="838200" cy="3149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457200" y="3810000"/>
            <a:ext cx="4953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Times New Roman" pitchFamily="18" charset="0"/>
              </a:rPr>
              <a:t>System Block Diagram</a:t>
            </a:r>
          </a:p>
        </p:txBody>
      </p:sp>
      <p:sp>
        <p:nvSpPr>
          <p:cNvPr id="20498" name="Slide Number Placeholder 4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35DD5EB-8999-471C-8B0F-700F7CB9F9B4}" type="slidenum">
              <a:rPr lang="en-US" smtClean="0"/>
              <a:pPr/>
              <a:t>16</a:t>
            </a:fld>
            <a:endParaRPr lang="en-US" smtClean="0"/>
          </a:p>
        </p:txBody>
      </p:sp>
      <p:grpSp>
        <p:nvGrpSpPr>
          <p:cNvPr id="2" name="Group 74"/>
          <p:cNvGrpSpPr/>
          <p:nvPr/>
        </p:nvGrpSpPr>
        <p:grpSpPr>
          <a:xfrm>
            <a:off x="-76200" y="1295400"/>
            <a:ext cx="9220200" cy="2133600"/>
            <a:chOff x="0" y="1295400"/>
            <a:chExt cx="9220200" cy="2133600"/>
          </a:xfrm>
        </p:grpSpPr>
        <p:grpSp>
          <p:nvGrpSpPr>
            <p:cNvPr id="3" name="Group 73"/>
            <p:cNvGrpSpPr/>
            <p:nvPr/>
          </p:nvGrpSpPr>
          <p:grpSpPr>
            <a:xfrm>
              <a:off x="0" y="1295400"/>
              <a:ext cx="9220200" cy="2133600"/>
              <a:chOff x="0" y="1295400"/>
              <a:chExt cx="9220200" cy="2133600"/>
            </a:xfrm>
          </p:grpSpPr>
          <p:grpSp>
            <p:nvGrpSpPr>
              <p:cNvPr id="4" name="Group 37"/>
              <p:cNvGrpSpPr/>
              <p:nvPr/>
            </p:nvGrpSpPr>
            <p:grpSpPr>
              <a:xfrm>
                <a:off x="0" y="1295400"/>
                <a:ext cx="9220200" cy="2133600"/>
                <a:chOff x="-76200" y="1295400"/>
                <a:chExt cx="9220200" cy="2133600"/>
              </a:xfrm>
            </p:grpSpPr>
            <p:sp>
              <p:nvSpPr>
                <p:cNvPr id="6" name="Rectangle 6"/>
                <p:cNvSpPr>
                  <a:spLocks noChangeArrowheads="1"/>
                </p:cNvSpPr>
                <p:nvPr/>
              </p:nvSpPr>
              <p:spPr bwMode="auto">
                <a:xfrm>
                  <a:off x="914400" y="1905000"/>
                  <a:ext cx="914400" cy="762000"/>
                </a:xfrm>
                <a:prstGeom prst="rect">
                  <a:avLst/>
                </a:prstGeom>
                <a:solidFill>
                  <a:srgbClr val="FFFF00"/>
                </a:solidFill>
                <a:ln w="5715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dirty="0" smtClean="0">
                      <a:solidFill>
                        <a:schemeClr val="bg2"/>
                      </a:solidFill>
                      <a:latin typeface="Times New Roman" pitchFamily="18" charset="0"/>
                    </a:rPr>
                    <a:t>Encoder</a:t>
                  </a:r>
                  <a:endParaRPr lang="en-US" dirty="0">
                    <a:solidFill>
                      <a:schemeClr val="bg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485" name="Rectangle 7"/>
                <p:cNvSpPr>
                  <a:spLocks noChangeArrowheads="1"/>
                </p:cNvSpPr>
                <p:nvPr/>
              </p:nvSpPr>
              <p:spPr bwMode="auto">
                <a:xfrm>
                  <a:off x="2400300" y="1905000"/>
                  <a:ext cx="1143000" cy="76200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>
                      <a:solidFill>
                        <a:schemeClr val="bg2"/>
                      </a:solidFill>
                      <a:latin typeface="Times New Roman" pitchFamily="18" charset="0"/>
                    </a:rPr>
                    <a:t>Transducer</a:t>
                  </a:r>
                </a:p>
              </p:txBody>
            </p:sp>
            <p:sp>
              <p:nvSpPr>
                <p:cNvPr id="20486" name="Rectangle 8"/>
                <p:cNvSpPr>
                  <a:spLocks noChangeArrowheads="1"/>
                </p:cNvSpPr>
                <p:nvPr/>
              </p:nvSpPr>
              <p:spPr bwMode="auto">
                <a:xfrm>
                  <a:off x="5867400" y="1905000"/>
                  <a:ext cx="838200" cy="76200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dirty="0" smtClean="0">
                      <a:solidFill>
                        <a:schemeClr val="bg2"/>
                      </a:solidFill>
                      <a:latin typeface="Times New Roman" pitchFamily="18" charset="0"/>
                    </a:rPr>
                    <a:t>GSAU</a:t>
                  </a:r>
                  <a:endParaRPr lang="en-US" dirty="0">
                    <a:solidFill>
                      <a:schemeClr val="bg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512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-76200" y="1752600"/>
                  <a:ext cx="1447800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2000" b="1" i="1" dirty="0">
                      <a:latin typeface="Times New Roman" pitchFamily="18" charset="0"/>
                    </a:rPr>
                    <a:t>V</a:t>
                  </a:r>
                  <a:r>
                    <a:rPr lang="en-US" sz="2000" b="1" i="1" baseline="-25000" dirty="0">
                      <a:latin typeface="Times New Roman" pitchFamily="18" charset="0"/>
                    </a:rPr>
                    <a:t>in</a:t>
                  </a:r>
                  <a:r>
                    <a:rPr lang="en-US" sz="2000" b="1" i="1" dirty="0">
                      <a:latin typeface="Times New Roman" pitchFamily="18" charset="0"/>
                    </a:rPr>
                    <a:t>(t)</a:t>
                  </a:r>
                  <a:endParaRPr lang="en-US" sz="2000" b="1" i="1" baseline="-25000" dirty="0">
                    <a:latin typeface="Times New Roman" pitchFamily="18" charset="0"/>
                  </a:endParaRPr>
                </a:p>
              </p:txBody>
            </p:sp>
            <p:sp>
              <p:nvSpPr>
                <p:cNvPr id="20510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447800" y="1524000"/>
                  <a:ext cx="1447800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2000" b="1" i="1" dirty="0" err="1">
                      <a:latin typeface="Times New Roman" pitchFamily="18" charset="0"/>
                    </a:rPr>
                    <a:t>V</a:t>
                  </a:r>
                  <a:r>
                    <a:rPr lang="en-US" sz="2000" b="1" i="1" baseline="-25000" dirty="0" err="1">
                      <a:latin typeface="Times New Roman" pitchFamily="18" charset="0"/>
                    </a:rPr>
                    <a:t>pc</a:t>
                  </a:r>
                  <a:r>
                    <a:rPr lang="en-US" sz="2000" b="1" i="1" dirty="0">
                      <a:latin typeface="Times New Roman" pitchFamily="18" charset="0"/>
                    </a:rPr>
                    <a:t>(t)</a:t>
                  </a:r>
                  <a:endParaRPr lang="en-US" sz="2000" b="1" i="1" baseline="-25000" dirty="0">
                    <a:latin typeface="Times New Roman" pitchFamily="18" charset="0"/>
                  </a:endParaRPr>
                </a:p>
              </p:txBody>
            </p:sp>
            <p:sp>
              <p:nvSpPr>
                <p:cNvPr id="20489" name="Rectangle 8"/>
                <p:cNvSpPr>
                  <a:spLocks noChangeArrowheads="1"/>
                </p:cNvSpPr>
                <p:nvPr/>
              </p:nvSpPr>
              <p:spPr bwMode="auto">
                <a:xfrm>
                  <a:off x="7391400" y="1905000"/>
                  <a:ext cx="838200" cy="76200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dirty="0">
                      <a:solidFill>
                        <a:schemeClr val="bg2"/>
                      </a:solidFill>
                      <a:latin typeface="Times New Roman" pitchFamily="18" charset="0"/>
                    </a:rPr>
                    <a:t>Image</a:t>
                  </a:r>
                </a:p>
                <a:p>
                  <a:pPr algn="ctr" eaLnBrk="0" hangingPunct="0"/>
                  <a:r>
                    <a:rPr lang="en-US" dirty="0">
                      <a:solidFill>
                        <a:schemeClr val="bg2"/>
                      </a:solidFill>
                      <a:latin typeface="Times New Roman" pitchFamily="18" charset="0"/>
                    </a:rPr>
                    <a:t>Recon.</a:t>
                  </a:r>
                </a:p>
              </p:txBody>
            </p:sp>
            <p:sp>
              <p:nvSpPr>
                <p:cNvPr id="20491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8229600" y="1524000"/>
                  <a:ext cx="914400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1600" b="1" dirty="0">
                      <a:latin typeface="Times New Roman" pitchFamily="18" charset="0"/>
                    </a:rPr>
                    <a:t>Image Output</a:t>
                  </a:r>
                </a:p>
              </p:txBody>
            </p:sp>
            <p:sp>
              <p:nvSpPr>
                <p:cNvPr id="20492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447800" y="3028950"/>
                  <a:ext cx="838200" cy="400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2000" b="1" i="1" dirty="0" err="1">
                      <a:latin typeface="Times New Roman" pitchFamily="18" charset="0"/>
                    </a:rPr>
                    <a:t>V</a:t>
                  </a:r>
                  <a:r>
                    <a:rPr lang="en-US" sz="2000" b="1" i="1" baseline="-25000" dirty="0" err="1">
                      <a:latin typeface="Times New Roman" pitchFamily="18" charset="0"/>
                    </a:rPr>
                    <a:t>lc</a:t>
                  </a:r>
                  <a:r>
                    <a:rPr lang="en-US" sz="2000" b="1" i="1" dirty="0">
                      <a:latin typeface="Times New Roman" pitchFamily="18" charset="0"/>
                    </a:rPr>
                    <a:t>(t)</a:t>
                  </a:r>
                  <a:endParaRPr lang="en-US" sz="2000" b="1" i="1" baseline="-25000" dirty="0">
                    <a:latin typeface="Times New Roman" pitchFamily="18" charset="0"/>
                  </a:endParaRPr>
                </a:p>
              </p:txBody>
            </p:sp>
            <p:sp>
              <p:nvSpPr>
                <p:cNvPr id="20508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124200" y="1295400"/>
                  <a:ext cx="1600200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1600" b="1" dirty="0">
                      <a:latin typeface="Times New Roman" pitchFamily="18" charset="0"/>
                    </a:rPr>
                    <a:t>Received Echo Signals</a:t>
                  </a:r>
                </a:p>
              </p:txBody>
            </p:sp>
            <p:sp>
              <p:nvSpPr>
                <p:cNvPr id="20505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6400800" y="1320225"/>
                  <a:ext cx="1371600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1600" b="1" dirty="0" err="1">
                      <a:latin typeface="Times New Roman" pitchFamily="18" charset="0"/>
                    </a:rPr>
                    <a:t>Beamformed</a:t>
                  </a:r>
                  <a:r>
                    <a:rPr lang="en-US" sz="1600" b="1" dirty="0">
                      <a:latin typeface="Times New Roman" pitchFamily="18" charset="0"/>
                    </a:rPr>
                    <a:t> </a:t>
                  </a:r>
                  <a:r>
                    <a:rPr lang="en-US" sz="1600" b="1" dirty="0" smtClean="0">
                      <a:latin typeface="Times New Roman" pitchFamily="18" charset="0"/>
                    </a:rPr>
                    <a:t>Signals</a:t>
                  </a:r>
                </a:p>
              </p:txBody>
            </p:sp>
            <p:grpSp>
              <p:nvGrpSpPr>
                <p:cNvPr id="5" name="Group 34"/>
                <p:cNvGrpSpPr>
                  <a:grpSpLocks/>
                </p:cNvGrpSpPr>
                <p:nvPr/>
              </p:nvGrpSpPr>
              <p:grpSpPr bwMode="auto">
                <a:xfrm>
                  <a:off x="6705600" y="2133600"/>
                  <a:ext cx="609600" cy="581025"/>
                  <a:chOff x="4724400" y="2895600"/>
                  <a:chExt cx="609600" cy="581799"/>
                </a:xfrm>
              </p:grpSpPr>
              <p:sp>
                <p:nvSpPr>
                  <p:cNvPr id="20503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53000" y="2895600"/>
                    <a:ext cx="152400" cy="304800"/>
                  </a:xfrm>
                  <a:prstGeom prst="line">
                    <a:avLst/>
                  </a:prstGeom>
                  <a:noFill/>
                  <a:ln w="508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04" name="Text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24400" y="3200400"/>
                    <a:ext cx="609600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en-US" sz="1200" dirty="0"/>
                      <a:t>256</a:t>
                    </a:r>
                  </a:p>
                </p:txBody>
              </p:sp>
            </p:grpSp>
            <p:grpSp>
              <p:nvGrpSpPr>
                <p:cNvPr id="7" name="Group 37"/>
                <p:cNvGrpSpPr>
                  <a:grpSpLocks/>
                </p:cNvGrpSpPr>
                <p:nvPr/>
              </p:nvGrpSpPr>
              <p:grpSpPr bwMode="auto">
                <a:xfrm>
                  <a:off x="3581400" y="2133600"/>
                  <a:ext cx="609600" cy="609600"/>
                  <a:chOff x="3352800" y="2895600"/>
                  <a:chExt cx="609600" cy="610412"/>
                </a:xfrm>
              </p:grpSpPr>
              <p:sp>
                <p:nvSpPr>
                  <p:cNvPr id="20501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81400" y="2895600"/>
                    <a:ext cx="152400" cy="304800"/>
                  </a:xfrm>
                  <a:prstGeom prst="line">
                    <a:avLst/>
                  </a:prstGeom>
                  <a:noFill/>
                  <a:ln w="508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02" name="Text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52800" y="3229014"/>
                    <a:ext cx="609600" cy="2769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en-US" sz="1200" dirty="0"/>
                      <a:t>256</a:t>
                    </a:r>
                  </a:p>
                </p:txBody>
              </p:sp>
            </p:grpSp>
            <p:grpSp>
              <p:nvGrpSpPr>
                <p:cNvPr id="8" name="Group 40"/>
                <p:cNvGrpSpPr>
                  <a:grpSpLocks/>
                </p:cNvGrpSpPr>
                <p:nvPr/>
              </p:nvGrpSpPr>
              <p:grpSpPr bwMode="auto">
                <a:xfrm>
                  <a:off x="8153400" y="2133600"/>
                  <a:ext cx="609600" cy="581025"/>
                  <a:chOff x="4724400" y="2895600"/>
                  <a:chExt cx="609600" cy="581799"/>
                </a:xfrm>
              </p:grpSpPr>
              <p:sp>
                <p:nvSpPr>
                  <p:cNvPr id="20499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53000" y="2895600"/>
                    <a:ext cx="152400" cy="304800"/>
                  </a:xfrm>
                  <a:prstGeom prst="line">
                    <a:avLst/>
                  </a:prstGeom>
                  <a:noFill/>
                  <a:ln w="508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00" name="Text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24400" y="3200400"/>
                    <a:ext cx="609600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en-US" sz="1200"/>
                      <a:t>256</a:t>
                    </a:r>
                  </a:p>
                </p:txBody>
              </p:sp>
            </p:grpSp>
          </p:grpSp>
          <p:sp>
            <p:nvSpPr>
              <p:cNvPr id="39" name="Rectangle 8"/>
              <p:cNvSpPr>
                <a:spLocks noChangeArrowheads="1"/>
              </p:cNvSpPr>
              <p:nvPr/>
            </p:nvSpPr>
            <p:spPr bwMode="auto">
              <a:xfrm>
                <a:off x="4343400" y="1905000"/>
                <a:ext cx="838200" cy="7620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dirty="0" smtClean="0">
                    <a:solidFill>
                      <a:schemeClr val="bg2"/>
                    </a:solidFill>
                    <a:latin typeface="Times New Roman" pitchFamily="18" charset="0"/>
                  </a:rPr>
                  <a:t>Wiener</a:t>
                </a:r>
              </a:p>
              <a:p>
                <a:pPr algn="ctr" eaLnBrk="0" hangingPunct="0"/>
                <a:r>
                  <a:rPr lang="en-US" dirty="0" smtClean="0">
                    <a:solidFill>
                      <a:schemeClr val="bg2"/>
                    </a:solidFill>
                    <a:latin typeface="Times New Roman" pitchFamily="18" charset="0"/>
                  </a:rPr>
                  <a:t>Filter</a:t>
                </a:r>
              </a:p>
            </p:txBody>
          </p:sp>
          <p:grpSp>
            <p:nvGrpSpPr>
              <p:cNvPr id="9" name="Group 43"/>
              <p:cNvGrpSpPr/>
              <p:nvPr/>
            </p:nvGrpSpPr>
            <p:grpSpPr>
              <a:xfrm>
                <a:off x="4876800" y="1320225"/>
                <a:ext cx="1371600" cy="1394400"/>
                <a:chOff x="4425950" y="4825425"/>
                <a:chExt cx="1371600" cy="1394400"/>
              </a:xfrm>
            </p:grpSpPr>
            <p:sp>
              <p:nvSpPr>
                <p:cNvPr id="40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4425950" y="4825425"/>
                  <a:ext cx="1371600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1600" b="1" dirty="0" smtClean="0">
                      <a:latin typeface="Times New Roman" pitchFamily="18" charset="0"/>
                    </a:rPr>
                    <a:t>Compressed Signals</a:t>
                  </a:r>
                  <a:endParaRPr lang="en-US" sz="1600" b="1" dirty="0">
                    <a:latin typeface="Times New Roman" pitchFamily="18" charset="0"/>
                  </a:endParaRPr>
                </a:p>
              </p:txBody>
            </p:sp>
            <p:sp>
              <p:nvSpPr>
                <p:cNvPr id="42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5035550" y="5638800"/>
                  <a:ext cx="152400" cy="304395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4806950" y="5943195"/>
                  <a:ext cx="609600" cy="2766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1200"/>
                    <a:t>256</a:t>
                  </a:r>
                </a:p>
              </p:txBody>
            </p:sp>
          </p:grpSp>
          <p:cxnSp>
            <p:nvCxnSpPr>
              <p:cNvPr id="50" name="Elbow Connector 49"/>
              <p:cNvCxnSpPr>
                <a:stCxn id="6" idx="2"/>
                <a:endCxn id="39" idx="2"/>
              </p:cNvCxnSpPr>
              <p:nvPr/>
            </p:nvCxnSpPr>
            <p:spPr bwMode="auto">
              <a:xfrm rot="16200000" flipH="1">
                <a:off x="3105150" y="1009650"/>
                <a:ext cx="12700" cy="3314700"/>
              </a:xfrm>
              <a:prstGeom prst="bentConnector3">
                <a:avLst>
                  <a:gd name="adj1" fmla="val 7080002"/>
                </a:avLst>
              </a:prstGeom>
              <a:solidFill>
                <a:schemeClr val="accent1"/>
              </a:solidFill>
              <a:ln w="508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3" name="Straight Arrow Connector 52"/>
              <p:cNvCxnSpPr>
                <a:stCxn id="6" idx="3"/>
                <a:endCxn id="20485" idx="1"/>
              </p:cNvCxnSpPr>
              <p:nvPr/>
            </p:nvCxnSpPr>
            <p:spPr bwMode="auto">
              <a:xfrm>
                <a:off x="1905000" y="2286000"/>
                <a:ext cx="571500" cy="0"/>
              </a:xfrm>
              <a:prstGeom prst="straightConnector1">
                <a:avLst/>
              </a:prstGeom>
              <a:solidFill>
                <a:schemeClr val="accent1"/>
              </a:solidFill>
              <a:ln w="508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7" name="Straight Arrow Connector 56"/>
              <p:cNvCxnSpPr>
                <a:stCxn id="20485" idx="3"/>
                <a:endCxn id="39" idx="1"/>
              </p:cNvCxnSpPr>
              <p:nvPr/>
            </p:nvCxnSpPr>
            <p:spPr bwMode="auto">
              <a:xfrm>
                <a:off x="3619500" y="2286000"/>
                <a:ext cx="723900" cy="0"/>
              </a:xfrm>
              <a:prstGeom prst="straightConnector1">
                <a:avLst/>
              </a:prstGeom>
              <a:solidFill>
                <a:schemeClr val="accent1"/>
              </a:solidFill>
              <a:ln w="508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0" name="Straight Arrow Connector 59"/>
              <p:cNvCxnSpPr>
                <a:endCxn id="6" idx="1"/>
              </p:cNvCxnSpPr>
              <p:nvPr/>
            </p:nvCxnSpPr>
            <p:spPr bwMode="auto">
              <a:xfrm>
                <a:off x="457200" y="2286000"/>
                <a:ext cx="533400" cy="0"/>
              </a:xfrm>
              <a:prstGeom prst="straightConnector1">
                <a:avLst/>
              </a:prstGeom>
              <a:solidFill>
                <a:schemeClr val="accent1"/>
              </a:solidFill>
              <a:ln w="508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3" name="Straight Arrow Connector 62"/>
              <p:cNvCxnSpPr>
                <a:stCxn id="39" idx="3"/>
                <a:endCxn id="20486" idx="1"/>
              </p:cNvCxnSpPr>
              <p:nvPr/>
            </p:nvCxnSpPr>
            <p:spPr bwMode="auto">
              <a:xfrm>
                <a:off x="5181600" y="2286000"/>
                <a:ext cx="762000" cy="0"/>
              </a:xfrm>
              <a:prstGeom prst="straightConnector1">
                <a:avLst/>
              </a:prstGeom>
              <a:solidFill>
                <a:schemeClr val="accent1"/>
              </a:solidFill>
              <a:ln w="508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cxnSp>
          <p:nvCxnSpPr>
            <p:cNvPr id="66" name="Straight Arrow Connector 65"/>
            <p:cNvCxnSpPr>
              <a:stCxn id="20486" idx="3"/>
              <a:endCxn id="20489" idx="1"/>
            </p:cNvCxnSpPr>
            <p:nvPr/>
          </p:nvCxnSpPr>
          <p:spPr bwMode="auto">
            <a:xfrm>
              <a:off x="6781800" y="2286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508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1" name="Straight Arrow Connector 70"/>
            <p:cNvCxnSpPr>
              <a:stCxn id="20489" idx="3"/>
            </p:cNvCxnSpPr>
            <p:nvPr/>
          </p:nvCxnSpPr>
          <p:spPr bwMode="auto">
            <a:xfrm>
              <a:off x="8305800" y="2286000"/>
              <a:ext cx="533400" cy="0"/>
            </a:xfrm>
            <a:prstGeom prst="straightConnector1">
              <a:avLst/>
            </a:prstGeom>
            <a:solidFill>
              <a:schemeClr val="accent1"/>
            </a:solidFill>
            <a:ln w="508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Times New Roman" pitchFamily="18" charset="0"/>
              </a:rPr>
              <a:t>Transducer Specifications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Times New Roman" pitchFamily="18" charset="0"/>
              </a:rPr>
              <a:t>256 elements</a:t>
            </a:r>
          </a:p>
          <a:p>
            <a:pPr eaLnBrk="1" hangingPunct="1">
              <a:defRPr/>
            </a:pPr>
            <a:r>
              <a:rPr lang="en-US" sz="2400" dirty="0" smtClean="0">
                <a:latin typeface="Times New Roman" pitchFamily="18" charset="0"/>
              </a:rPr>
              <a:t>8 MHz center frequency</a:t>
            </a:r>
          </a:p>
          <a:p>
            <a:pPr eaLnBrk="1" hangingPunct="1">
              <a:defRPr/>
            </a:pPr>
            <a:r>
              <a:rPr lang="en-US" sz="2400" dirty="0" smtClean="0">
                <a:latin typeface="Times New Roman" pitchFamily="18" charset="0"/>
              </a:rPr>
              <a:t>200 MHz sampling frequency</a:t>
            </a:r>
          </a:p>
          <a:p>
            <a:pPr eaLnBrk="1" hangingPunct="1">
              <a:defRPr/>
            </a:pPr>
            <a:r>
              <a:rPr lang="en-US" sz="2400" dirty="0" smtClean="0">
                <a:latin typeface="Times New Roman" pitchFamily="18" charset="0"/>
              </a:rPr>
              <a:t>4 mm element height</a:t>
            </a:r>
          </a:p>
          <a:p>
            <a:pPr eaLnBrk="1" hangingPunct="1">
              <a:defRPr/>
            </a:pPr>
            <a:r>
              <a:rPr lang="en-US" sz="2400" dirty="0" smtClean="0">
                <a:latin typeface="Times New Roman" pitchFamily="18" charset="0"/>
              </a:rPr>
              <a:t>0.26 mm element width</a:t>
            </a:r>
          </a:p>
          <a:p>
            <a:pPr eaLnBrk="1" hangingPunct="1">
              <a:defRPr/>
            </a:pPr>
            <a:r>
              <a:rPr lang="en-US" sz="2400" dirty="0" smtClean="0">
                <a:latin typeface="Times New Roman" pitchFamily="18" charset="0"/>
              </a:rPr>
              <a:t>0.04 mm element </a:t>
            </a:r>
            <a:r>
              <a:rPr lang="en-US" sz="2400" dirty="0" err="1" smtClean="0">
                <a:latin typeface="Times New Roman" pitchFamily="18" charset="0"/>
              </a:rPr>
              <a:t>kerf</a:t>
            </a:r>
            <a:endParaRPr lang="en-US" sz="24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Times New Roman" pitchFamily="18" charset="0"/>
              </a:rPr>
              <a:t>20 mm focus 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98307" name="Rectangle 10"/>
          <p:cNvSpPr>
            <a:spLocks noChangeArrowheads="1"/>
          </p:cNvSpPr>
          <p:nvPr/>
        </p:nvSpPr>
        <p:spPr bwMode="auto">
          <a:xfrm>
            <a:off x="5181600" y="2743200"/>
            <a:ext cx="3810000" cy="1600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334000" y="2895600"/>
            <a:ext cx="3505200" cy="1295400"/>
            <a:chOff x="5334000" y="3143250"/>
            <a:chExt cx="3505200" cy="800100"/>
          </a:xfrm>
        </p:grpSpPr>
        <p:sp>
          <p:nvSpPr>
            <p:cNvPr id="98325" name="Rectangle 11"/>
            <p:cNvSpPr>
              <a:spLocks noChangeArrowheads="1"/>
            </p:cNvSpPr>
            <p:nvPr/>
          </p:nvSpPr>
          <p:spPr bwMode="auto">
            <a:xfrm>
              <a:off x="5334000" y="3143250"/>
              <a:ext cx="304800" cy="8001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26" name="Rectangle 13"/>
            <p:cNvSpPr>
              <a:spLocks noChangeArrowheads="1"/>
            </p:cNvSpPr>
            <p:nvPr/>
          </p:nvSpPr>
          <p:spPr bwMode="auto">
            <a:xfrm>
              <a:off x="5791200" y="3143250"/>
              <a:ext cx="304800" cy="8001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27" name="Rectangle 14"/>
            <p:cNvSpPr>
              <a:spLocks noChangeArrowheads="1"/>
            </p:cNvSpPr>
            <p:nvPr/>
          </p:nvSpPr>
          <p:spPr bwMode="auto">
            <a:xfrm>
              <a:off x="6248400" y="3143250"/>
              <a:ext cx="304800" cy="8001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28" name="Rectangle 15"/>
            <p:cNvSpPr>
              <a:spLocks noChangeArrowheads="1"/>
            </p:cNvSpPr>
            <p:nvPr/>
          </p:nvSpPr>
          <p:spPr bwMode="auto">
            <a:xfrm>
              <a:off x="6705600" y="3143250"/>
              <a:ext cx="304800" cy="8001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29" name="Rectangle 16"/>
            <p:cNvSpPr>
              <a:spLocks noChangeArrowheads="1"/>
            </p:cNvSpPr>
            <p:nvPr/>
          </p:nvSpPr>
          <p:spPr bwMode="auto">
            <a:xfrm>
              <a:off x="7162800" y="3143250"/>
              <a:ext cx="304800" cy="8001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30" name="Rectangle 17"/>
            <p:cNvSpPr>
              <a:spLocks noChangeArrowheads="1"/>
            </p:cNvSpPr>
            <p:nvPr/>
          </p:nvSpPr>
          <p:spPr bwMode="auto">
            <a:xfrm>
              <a:off x="7620000" y="3143250"/>
              <a:ext cx="304800" cy="8001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31" name="Rectangle 18"/>
            <p:cNvSpPr>
              <a:spLocks noChangeArrowheads="1"/>
            </p:cNvSpPr>
            <p:nvPr/>
          </p:nvSpPr>
          <p:spPr bwMode="auto">
            <a:xfrm>
              <a:off x="8077200" y="3143250"/>
              <a:ext cx="304800" cy="8001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32" name="Rectangle 19"/>
            <p:cNvSpPr>
              <a:spLocks noChangeArrowheads="1"/>
            </p:cNvSpPr>
            <p:nvPr/>
          </p:nvSpPr>
          <p:spPr bwMode="auto">
            <a:xfrm>
              <a:off x="8534400" y="3143250"/>
              <a:ext cx="304800" cy="8001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5029200" y="2895600"/>
            <a:ext cx="457200" cy="1295400"/>
            <a:chOff x="5029200" y="2895600"/>
            <a:chExt cx="457200" cy="1295400"/>
          </a:xfrm>
        </p:grpSpPr>
        <p:cxnSp>
          <p:nvCxnSpPr>
            <p:cNvPr id="98322" name="Straight Connector 17"/>
            <p:cNvCxnSpPr>
              <a:cxnSpLocks noChangeShapeType="1"/>
              <a:stCxn id="98325" idx="0"/>
            </p:cNvCxnSpPr>
            <p:nvPr/>
          </p:nvCxnSpPr>
          <p:spPr bwMode="auto">
            <a:xfrm rot="16200000" flipV="1">
              <a:off x="5257800" y="2667000"/>
              <a:ext cx="0" cy="457200"/>
            </a:xfrm>
            <a:prstGeom prst="line">
              <a:avLst/>
            </a:prstGeom>
            <a:noFill/>
            <a:ln w="31750" algn="ctr">
              <a:solidFill>
                <a:schemeClr val="bg2"/>
              </a:solidFill>
              <a:round/>
              <a:headEnd/>
              <a:tailEnd/>
            </a:ln>
          </p:spPr>
        </p:cxnSp>
        <p:cxnSp>
          <p:nvCxnSpPr>
            <p:cNvPr id="98323" name="Straight Connector 20"/>
            <p:cNvCxnSpPr>
              <a:cxnSpLocks noChangeShapeType="1"/>
            </p:cNvCxnSpPr>
            <p:nvPr/>
          </p:nvCxnSpPr>
          <p:spPr bwMode="auto">
            <a:xfrm rot="16200000" flipV="1">
              <a:off x="5257800" y="3962400"/>
              <a:ext cx="0" cy="457200"/>
            </a:xfrm>
            <a:prstGeom prst="line">
              <a:avLst/>
            </a:prstGeom>
            <a:noFill/>
            <a:ln w="31750" algn="ctr">
              <a:solidFill>
                <a:schemeClr val="bg2"/>
              </a:solidFill>
              <a:round/>
              <a:headEnd/>
              <a:tailEnd/>
            </a:ln>
          </p:spPr>
        </p:cxnSp>
        <p:cxnSp>
          <p:nvCxnSpPr>
            <p:cNvPr id="98324" name="Straight Connector 21"/>
            <p:cNvCxnSpPr>
              <a:cxnSpLocks noChangeShapeType="1"/>
            </p:cNvCxnSpPr>
            <p:nvPr/>
          </p:nvCxnSpPr>
          <p:spPr bwMode="auto">
            <a:xfrm rot="5400000">
              <a:off x="4610100" y="3543300"/>
              <a:ext cx="1295400" cy="0"/>
            </a:xfrm>
            <a:prstGeom prst="line">
              <a:avLst/>
            </a:prstGeom>
            <a:noFill/>
            <a:ln w="31750" algn="ctr">
              <a:solidFill>
                <a:schemeClr val="bg2"/>
              </a:solidFill>
              <a:round/>
              <a:headEnd/>
              <a:tailEnd/>
            </a:ln>
          </p:spPr>
        </p:cxnSp>
      </p:grpSp>
      <p:sp>
        <p:nvSpPr>
          <p:cNvPr id="98310" name="TextBox 24"/>
          <p:cNvSpPr txBox="1">
            <a:spLocks noChangeArrowheads="1"/>
          </p:cNvSpPr>
          <p:nvPr/>
        </p:nvSpPr>
        <p:spPr bwMode="auto">
          <a:xfrm>
            <a:off x="4419600" y="3276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Height</a:t>
            </a:r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6705600" y="4114800"/>
            <a:ext cx="304800" cy="381000"/>
            <a:chOff x="6705600" y="4114800"/>
            <a:chExt cx="304800" cy="381000"/>
          </a:xfrm>
        </p:grpSpPr>
        <p:cxnSp>
          <p:nvCxnSpPr>
            <p:cNvPr id="98319" name="Straight Connector 25"/>
            <p:cNvCxnSpPr>
              <a:cxnSpLocks noChangeShapeType="1"/>
            </p:cNvCxnSpPr>
            <p:nvPr/>
          </p:nvCxnSpPr>
          <p:spPr bwMode="auto">
            <a:xfrm rot="10800000">
              <a:off x="6705600" y="4267200"/>
              <a:ext cx="304800" cy="0"/>
            </a:xfrm>
            <a:prstGeom prst="line">
              <a:avLst/>
            </a:prstGeom>
            <a:noFill/>
            <a:ln w="31750" algn="ctr">
              <a:solidFill>
                <a:schemeClr val="bg2"/>
              </a:solidFill>
              <a:round/>
              <a:headEnd/>
              <a:tailEnd/>
            </a:ln>
          </p:spPr>
        </p:cxnSp>
        <p:cxnSp>
          <p:nvCxnSpPr>
            <p:cNvPr id="98320" name="Straight Connector 30"/>
            <p:cNvCxnSpPr>
              <a:cxnSpLocks noChangeShapeType="1"/>
            </p:cNvCxnSpPr>
            <p:nvPr/>
          </p:nvCxnSpPr>
          <p:spPr bwMode="auto">
            <a:xfrm rot="5400000">
              <a:off x="6515100" y="4305300"/>
              <a:ext cx="381000" cy="0"/>
            </a:xfrm>
            <a:prstGeom prst="line">
              <a:avLst/>
            </a:prstGeom>
            <a:noFill/>
            <a:ln w="31750" algn="ctr">
              <a:solidFill>
                <a:schemeClr val="bg2"/>
              </a:solidFill>
              <a:round/>
              <a:headEnd/>
              <a:tailEnd/>
            </a:ln>
          </p:spPr>
        </p:cxnSp>
        <p:cxnSp>
          <p:nvCxnSpPr>
            <p:cNvPr id="98321" name="Straight Connector 32"/>
            <p:cNvCxnSpPr>
              <a:cxnSpLocks noChangeShapeType="1"/>
            </p:cNvCxnSpPr>
            <p:nvPr/>
          </p:nvCxnSpPr>
          <p:spPr bwMode="auto">
            <a:xfrm rot="5400000">
              <a:off x="6819900" y="4305300"/>
              <a:ext cx="381000" cy="0"/>
            </a:xfrm>
            <a:prstGeom prst="line">
              <a:avLst/>
            </a:prstGeom>
            <a:noFill/>
            <a:ln w="31750" algn="ctr">
              <a:solidFill>
                <a:schemeClr val="bg2"/>
              </a:solidFill>
              <a:round/>
              <a:headEnd/>
              <a:tailEnd/>
            </a:ln>
          </p:spPr>
        </p:cxnSp>
      </p:grpSp>
      <p:sp>
        <p:nvSpPr>
          <p:cNvPr id="98312" name="TextBox 33"/>
          <p:cNvSpPr txBox="1">
            <a:spLocks noChangeArrowheads="1"/>
          </p:cNvSpPr>
          <p:nvPr/>
        </p:nvSpPr>
        <p:spPr bwMode="auto">
          <a:xfrm>
            <a:off x="6477000" y="4419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Width</a:t>
            </a:r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6553200" y="2667000"/>
            <a:ext cx="152400" cy="381000"/>
            <a:chOff x="6705600" y="4114800"/>
            <a:chExt cx="304800" cy="381000"/>
          </a:xfrm>
        </p:grpSpPr>
        <p:cxnSp>
          <p:nvCxnSpPr>
            <p:cNvPr id="98316" name="Straight Connector 37"/>
            <p:cNvCxnSpPr>
              <a:cxnSpLocks noChangeShapeType="1"/>
            </p:cNvCxnSpPr>
            <p:nvPr/>
          </p:nvCxnSpPr>
          <p:spPr bwMode="auto">
            <a:xfrm rot="10800000">
              <a:off x="6705600" y="4267200"/>
              <a:ext cx="304800" cy="0"/>
            </a:xfrm>
            <a:prstGeom prst="line">
              <a:avLst/>
            </a:prstGeom>
            <a:noFill/>
            <a:ln w="31750" algn="ctr">
              <a:solidFill>
                <a:schemeClr val="bg2"/>
              </a:solidFill>
              <a:round/>
              <a:headEnd/>
              <a:tailEnd/>
            </a:ln>
          </p:spPr>
        </p:cxnSp>
        <p:cxnSp>
          <p:nvCxnSpPr>
            <p:cNvPr id="98317" name="Straight Connector 38"/>
            <p:cNvCxnSpPr>
              <a:cxnSpLocks noChangeShapeType="1"/>
            </p:cNvCxnSpPr>
            <p:nvPr/>
          </p:nvCxnSpPr>
          <p:spPr bwMode="auto">
            <a:xfrm rot="5400000">
              <a:off x="6515100" y="4305300"/>
              <a:ext cx="381000" cy="0"/>
            </a:xfrm>
            <a:prstGeom prst="line">
              <a:avLst/>
            </a:prstGeom>
            <a:noFill/>
            <a:ln w="31750" algn="ctr">
              <a:solidFill>
                <a:schemeClr val="bg2"/>
              </a:solidFill>
              <a:round/>
              <a:headEnd/>
              <a:tailEnd/>
            </a:ln>
          </p:spPr>
        </p:cxnSp>
        <p:cxnSp>
          <p:nvCxnSpPr>
            <p:cNvPr id="98318" name="Straight Connector 39"/>
            <p:cNvCxnSpPr>
              <a:cxnSpLocks noChangeShapeType="1"/>
            </p:cNvCxnSpPr>
            <p:nvPr/>
          </p:nvCxnSpPr>
          <p:spPr bwMode="auto">
            <a:xfrm rot="5400000">
              <a:off x="6819900" y="4305300"/>
              <a:ext cx="381000" cy="0"/>
            </a:xfrm>
            <a:prstGeom prst="line">
              <a:avLst/>
            </a:prstGeom>
            <a:noFill/>
            <a:ln w="31750" algn="ctr">
              <a:solidFill>
                <a:schemeClr val="bg2"/>
              </a:solidFill>
              <a:round/>
              <a:headEnd/>
              <a:tailEnd/>
            </a:ln>
          </p:spPr>
        </p:cxnSp>
      </p:grpSp>
      <p:sp>
        <p:nvSpPr>
          <p:cNvPr id="98314" name="TextBox 40"/>
          <p:cNvSpPr txBox="1">
            <a:spLocks noChangeArrowheads="1"/>
          </p:cNvSpPr>
          <p:nvPr/>
        </p:nvSpPr>
        <p:spPr bwMode="auto">
          <a:xfrm>
            <a:off x="6324600" y="2286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Kerf</a:t>
            </a:r>
          </a:p>
        </p:txBody>
      </p:sp>
      <p:sp>
        <p:nvSpPr>
          <p:cNvPr id="98315" name="Slide Number Placeholder 29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A75293A-1458-4A11-91A6-A455B0DB13A7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Times New Roman" pitchFamily="18" charset="0"/>
              </a:rPr>
              <a:t>System Block Diagram</a:t>
            </a:r>
          </a:p>
        </p:txBody>
      </p:sp>
      <p:sp>
        <p:nvSpPr>
          <p:cNvPr id="20498" name="Slide Number Placeholder 4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35DD5EB-8999-471C-8B0F-700F7CB9F9B4}" type="slidenum">
              <a:rPr lang="en-US" smtClean="0"/>
              <a:pPr/>
              <a:t>18</a:t>
            </a:fld>
            <a:endParaRPr lang="en-US" smtClean="0"/>
          </a:p>
        </p:txBody>
      </p:sp>
      <p:grpSp>
        <p:nvGrpSpPr>
          <p:cNvPr id="2" name="Group 74"/>
          <p:cNvGrpSpPr/>
          <p:nvPr/>
        </p:nvGrpSpPr>
        <p:grpSpPr>
          <a:xfrm>
            <a:off x="-76200" y="1295400"/>
            <a:ext cx="9220200" cy="2133600"/>
            <a:chOff x="0" y="1295400"/>
            <a:chExt cx="9220200" cy="2133600"/>
          </a:xfrm>
        </p:grpSpPr>
        <p:grpSp>
          <p:nvGrpSpPr>
            <p:cNvPr id="3" name="Group 73"/>
            <p:cNvGrpSpPr/>
            <p:nvPr/>
          </p:nvGrpSpPr>
          <p:grpSpPr>
            <a:xfrm>
              <a:off x="0" y="1295400"/>
              <a:ext cx="9220200" cy="2133600"/>
              <a:chOff x="0" y="1295400"/>
              <a:chExt cx="9220200" cy="2133600"/>
            </a:xfrm>
          </p:grpSpPr>
          <p:grpSp>
            <p:nvGrpSpPr>
              <p:cNvPr id="4" name="Group 37"/>
              <p:cNvGrpSpPr/>
              <p:nvPr/>
            </p:nvGrpSpPr>
            <p:grpSpPr>
              <a:xfrm>
                <a:off x="0" y="1295400"/>
                <a:ext cx="9220200" cy="2133600"/>
                <a:chOff x="-76200" y="1295400"/>
                <a:chExt cx="9220200" cy="2133600"/>
              </a:xfrm>
            </p:grpSpPr>
            <p:sp>
              <p:nvSpPr>
                <p:cNvPr id="6" name="Rectangle 6"/>
                <p:cNvSpPr>
                  <a:spLocks noChangeArrowheads="1"/>
                </p:cNvSpPr>
                <p:nvPr/>
              </p:nvSpPr>
              <p:spPr bwMode="auto">
                <a:xfrm>
                  <a:off x="914400" y="1905000"/>
                  <a:ext cx="914400" cy="762000"/>
                </a:xfrm>
                <a:prstGeom prst="rect">
                  <a:avLst/>
                </a:prstGeom>
                <a:solidFill>
                  <a:srgbClr val="FFFF00"/>
                </a:solidFill>
                <a:ln w="5715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dirty="0" smtClean="0">
                      <a:solidFill>
                        <a:schemeClr val="bg2"/>
                      </a:solidFill>
                      <a:latin typeface="Times New Roman" pitchFamily="18" charset="0"/>
                    </a:rPr>
                    <a:t>Encoder</a:t>
                  </a:r>
                  <a:endParaRPr lang="en-US" dirty="0">
                    <a:solidFill>
                      <a:schemeClr val="bg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485" name="Rectangle 7"/>
                <p:cNvSpPr>
                  <a:spLocks noChangeArrowheads="1"/>
                </p:cNvSpPr>
                <p:nvPr/>
              </p:nvSpPr>
              <p:spPr bwMode="auto">
                <a:xfrm>
                  <a:off x="2400300" y="1905000"/>
                  <a:ext cx="1143000" cy="76200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>
                      <a:solidFill>
                        <a:schemeClr val="bg2"/>
                      </a:solidFill>
                      <a:latin typeface="Times New Roman" pitchFamily="18" charset="0"/>
                    </a:rPr>
                    <a:t>Transducer</a:t>
                  </a:r>
                </a:p>
              </p:txBody>
            </p:sp>
            <p:sp>
              <p:nvSpPr>
                <p:cNvPr id="20486" name="Rectangle 8"/>
                <p:cNvSpPr>
                  <a:spLocks noChangeArrowheads="1"/>
                </p:cNvSpPr>
                <p:nvPr/>
              </p:nvSpPr>
              <p:spPr bwMode="auto">
                <a:xfrm>
                  <a:off x="5867400" y="1905000"/>
                  <a:ext cx="838200" cy="76200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dirty="0" smtClean="0">
                      <a:solidFill>
                        <a:schemeClr val="bg2"/>
                      </a:solidFill>
                      <a:latin typeface="Times New Roman" pitchFamily="18" charset="0"/>
                    </a:rPr>
                    <a:t>GSAU</a:t>
                  </a:r>
                  <a:endParaRPr lang="en-US" dirty="0">
                    <a:solidFill>
                      <a:schemeClr val="bg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512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-76200" y="1752600"/>
                  <a:ext cx="1447800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2000" b="1" i="1" dirty="0">
                      <a:latin typeface="Times New Roman" pitchFamily="18" charset="0"/>
                    </a:rPr>
                    <a:t>V</a:t>
                  </a:r>
                  <a:r>
                    <a:rPr lang="en-US" sz="2000" b="1" i="1" baseline="-25000" dirty="0">
                      <a:latin typeface="Times New Roman" pitchFamily="18" charset="0"/>
                    </a:rPr>
                    <a:t>in</a:t>
                  </a:r>
                  <a:r>
                    <a:rPr lang="en-US" sz="2000" b="1" i="1" dirty="0">
                      <a:latin typeface="Times New Roman" pitchFamily="18" charset="0"/>
                    </a:rPr>
                    <a:t>(t)</a:t>
                  </a:r>
                  <a:endParaRPr lang="en-US" sz="2000" b="1" i="1" baseline="-25000" dirty="0">
                    <a:latin typeface="Times New Roman" pitchFamily="18" charset="0"/>
                  </a:endParaRPr>
                </a:p>
              </p:txBody>
            </p:sp>
            <p:sp>
              <p:nvSpPr>
                <p:cNvPr id="20510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447800" y="1524000"/>
                  <a:ext cx="1447800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2000" b="1" i="1" dirty="0" err="1">
                      <a:latin typeface="Times New Roman" pitchFamily="18" charset="0"/>
                    </a:rPr>
                    <a:t>V</a:t>
                  </a:r>
                  <a:r>
                    <a:rPr lang="en-US" sz="2000" b="1" i="1" baseline="-25000" dirty="0" err="1">
                      <a:latin typeface="Times New Roman" pitchFamily="18" charset="0"/>
                    </a:rPr>
                    <a:t>pc</a:t>
                  </a:r>
                  <a:r>
                    <a:rPr lang="en-US" sz="2000" b="1" i="1" dirty="0">
                      <a:latin typeface="Times New Roman" pitchFamily="18" charset="0"/>
                    </a:rPr>
                    <a:t>(t)</a:t>
                  </a:r>
                  <a:endParaRPr lang="en-US" sz="2000" b="1" i="1" baseline="-25000" dirty="0">
                    <a:latin typeface="Times New Roman" pitchFamily="18" charset="0"/>
                  </a:endParaRPr>
                </a:p>
              </p:txBody>
            </p:sp>
            <p:sp>
              <p:nvSpPr>
                <p:cNvPr id="20489" name="Rectangle 8"/>
                <p:cNvSpPr>
                  <a:spLocks noChangeArrowheads="1"/>
                </p:cNvSpPr>
                <p:nvPr/>
              </p:nvSpPr>
              <p:spPr bwMode="auto">
                <a:xfrm>
                  <a:off x="7391400" y="1905000"/>
                  <a:ext cx="838200" cy="76200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dirty="0">
                      <a:solidFill>
                        <a:schemeClr val="bg2"/>
                      </a:solidFill>
                      <a:latin typeface="Times New Roman" pitchFamily="18" charset="0"/>
                    </a:rPr>
                    <a:t>Image</a:t>
                  </a:r>
                </a:p>
                <a:p>
                  <a:pPr algn="ctr" eaLnBrk="0" hangingPunct="0"/>
                  <a:r>
                    <a:rPr lang="en-US" dirty="0">
                      <a:solidFill>
                        <a:schemeClr val="bg2"/>
                      </a:solidFill>
                      <a:latin typeface="Times New Roman" pitchFamily="18" charset="0"/>
                    </a:rPr>
                    <a:t>Recon.</a:t>
                  </a:r>
                </a:p>
              </p:txBody>
            </p:sp>
            <p:sp>
              <p:nvSpPr>
                <p:cNvPr id="20491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8229600" y="1524000"/>
                  <a:ext cx="914400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1600" b="1" dirty="0">
                      <a:latin typeface="Times New Roman" pitchFamily="18" charset="0"/>
                    </a:rPr>
                    <a:t>Image Output</a:t>
                  </a:r>
                </a:p>
              </p:txBody>
            </p:sp>
            <p:sp>
              <p:nvSpPr>
                <p:cNvPr id="20492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447800" y="3028950"/>
                  <a:ext cx="838200" cy="400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2000" b="1" i="1" dirty="0" err="1">
                      <a:latin typeface="Times New Roman" pitchFamily="18" charset="0"/>
                    </a:rPr>
                    <a:t>V</a:t>
                  </a:r>
                  <a:r>
                    <a:rPr lang="en-US" sz="2000" b="1" i="1" baseline="-25000" dirty="0" err="1">
                      <a:latin typeface="Times New Roman" pitchFamily="18" charset="0"/>
                    </a:rPr>
                    <a:t>lc</a:t>
                  </a:r>
                  <a:r>
                    <a:rPr lang="en-US" sz="2000" b="1" i="1" dirty="0">
                      <a:latin typeface="Times New Roman" pitchFamily="18" charset="0"/>
                    </a:rPr>
                    <a:t>(t)</a:t>
                  </a:r>
                  <a:endParaRPr lang="en-US" sz="2000" b="1" i="1" baseline="-25000" dirty="0">
                    <a:latin typeface="Times New Roman" pitchFamily="18" charset="0"/>
                  </a:endParaRPr>
                </a:p>
              </p:txBody>
            </p:sp>
            <p:sp>
              <p:nvSpPr>
                <p:cNvPr id="20508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124200" y="1295400"/>
                  <a:ext cx="1600200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1600" b="1" dirty="0">
                      <a:latin typeface="Times New Roman" pitchFamily="18" charset="0"/>
                    </a:rPr>
                    <a:t>Received Echo Signals</a:t>
                  </a:r>
                </a:p>
              </p:txBody>
            </p:sp>
            <p:sp>
              <p:nvSpPr>
                <p:cNvPr id="20505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6400800" y="1320225"/>
                  <a:ext cx="1371600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1600" b="1" dirty="0" err="1">
                      <a:latin typeface="Times New Roman" pitchFamily="18" charset="0"/>
                    </a:rPr>
                    <a:t>Beamformed</a:t>
                  </a:r>
                  <a:r>
                    <a:rPr lang="en-US" sz="1600" b="1" dirty="0">
                      <a:latin typeface="Times New Roman" pitchFamily="18" charset="0"/>
                    </a:rPr>
                    <a:t> </a:t>
                  </a:r>
                  <a:r>
                    <a:rPr lang="en-US" sz="1600" b="1" dirty="0" smtClean="0">
                      <a:latin typeface="Times New Roman" pitchFamily="18" charset="0"/>
                    </a:rPr>
                    <a:t>Signals</a:t>
                  </a:r>
                </a:p>
              </p:txBody>
            </p:sp>
            <p:grpSp>
              <p:nvGrpSpPr>
                <p:cNvPr id="5" name="Group 34"/>
                <p:cNvGrpSpPr>
                  <a:grpSpLocks/>
                </p:cNvGrpSpPr>
                <p:nvPr/>
              </p:nvGrpSpPr>
              <p:grpSpPr bwMode="auto">
                <a:xfrm>
                  <a:off x="6705600" y="2133600"/>
                  <a:ext cx="609600" cy="581025"/>
                  <a:chOff x="4724400" y="2895600"/>
                  <a:chExt cx="609600" cy="581799"/>
                </a:xfrm>
              </p:grpSpPr>
              <p:sp>
                <p:nvSpPr>
                  <p:cNvPr id="20503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53000" y="2895600"/>
                    <a:ext cx="152400" cy="304800"/>
                  </a:xfrm>
                  <a:prstGeom prst="line">
                    <a:avLst/>
                  </a:prstGeom>
                  <a:noFill/>
                  <a:ln w="508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04" name="Text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24400" y="3200400"/>
                    <a:ext cx="609600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en-US" sz="1200" dirty="0"/>
                      <a:t>256</a:t>
                    </a:r>
                  </a:p>
                </p:txBody>
              </p:sp>
            </p:grpSp>
            <p:grpSp>
              <p:nvGrpSpPr>
                <p:cNvPr id="7" name="Group 37"/>
                <p:cNvGrpSpPr>
                  <a:grpSpLocks/>
                </p:cNvGrpSpPr>
                <p:nvPr/>
              </p:nvGrpSpPr>
              <p:grpSpPr bwMode="auto">
                <a:xfrm>
                  <a:off x="3581400" y="2133600"/>
                  <a:ext cx="609600" cy="609600"/>
                  <a:chOff x="3352800" y="2895600"/>
                  <a:chExt cx="609600" cy="610412"/>
                </a:xfrm>
              </p:grpSpPr>
              <p:sp>
                <p:nvSpPr>
                  <p:cNvPr id="20501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81400" y="2895600"/>
                    <a:ext cx="152400" cy="304800"/>
                  </a:xfrm>
                  <a:prstGeom prst="line">
                    <a:avLst/>
                  </a:prstGeom>
                  <a:noFill/>
                  <a:ln w="508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02" name="Text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52800" y="3229014"/>
                    <a:ext cx="609600" cy="2769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en-US" sz="1200" dirty="0"/>
                      <a:t>256</a:t>
                    </a:r>
                  </a:p>
                </p:txBody>
              </p:sp>
            </p:grpSp>
            <p:grpSp>
              <p:nvGrpSpPr>
                <p:cNvPr id="8" name="Group 40"/>
                <p:cNvGrpSpPr>
                  <a:grpSpLocks/>
                </p:cNvGrpSpPr>
                <p:nvPr/>
              </p:nvGrpSpPr>
              <p:grpSpPr bwMode="auto">
                <a:xfrm>
                  <a:off x="8153400" y="2133600"/>
                  <a:ext cx="609600" cy="581025"/>
                  <a:chOff x="4724400" y="2895600"/>
                  <a:chExt cx="609600" cy="581799"/>
                </a:xfrm>
              </p:grpSpPr>
              <p:sp>
                <p:nvSpPr>
                  <p:cNvPr id="20499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53000" y="2895600"/>
                    <a:ext cx="152400" cy="304800"/>
                  </a:xfrm>
                  <a:prstGeom prst="line">
                    <a:avLst/>
                  </a:prstGeom>
                  <a:noFill/>
                  <a:ln w="508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00" name="Text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24400" y="3200400"/>
                    <a:ext cx="609600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en-US" sz="1200"/>
                      <a:t>256</a:t>
                    </a:r>
                  </a:p>
                </p:txBody>
              </p:sp>
            </p:grpSp>
          </p:grpSp>
          <p:sp>
            <p:nvSpPr>
              <p:cNvPr id="39" name="Rectangle 8"/>
              <p:cNvSpPr>
                <a:spLocks noChangeArrowheads="1"/>
              </p:cNvSpPr>
              <p:nvPr/>
            </p:nvSpPr>
            <p:spPr bwMode="auto">
              <a:xfrm>
                <a:off x="4343400" y="1905000"/>
                <a:ext cx="838200" cy="7620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dirty="0" smtClean="0">
                    <a:solidFill>
                      <a:schemeClr val="bg2"/>
                    </a:solidFill>
                    <a:latin typeface="Times New Roman" pitchFamily="18" charset="0"/>
                  </a:rPr>
                  <a:t>Wiener</a:t>
                </a:r>
              </a:p>
              <a:p>
                <a:pPr algn="ctr" eaLnBrk="0" hangingPunct="0"/>
                <a:r>
                  <a:rPr lang="en-US" dirty="0" smtClean="0">
                    <a:solidFill>
                      <a:schemeClr val="bg2"/>
                    </a:solidFill>
                    <a:latin typeface="Times New Roman" pitchFamily="18" charset="0"/>
                  </a:rPr>
                  <a:t>Filter</a:t>
                </a:r>
              </a:p>
            </p:txBody>
          </p:sp>
          <p:grpSp>
            <p:nvGrpSpPr>
              <p:cNvPr id="9" name="Group 43"/>
              <p:cNvGrpSpPr/>
              <p:nvPr/>
            </p:nvGrpSpPr>
            <p:grpSpPr>
              <a:xfrm>
                <a:off x="4876800" y="1320225"/>
                <a:ext cx="1371600" cy="1394400"/>
                <a:chOff x="4425950" y="4825425"/>
                <a:chExt cx="1371600" cy="1394400"/>
              </a:xfrm>
            </p:grpSpPr>
            <p:sp>
              <p:nvSpPr>
                <p:cNvPr id="40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4425950" y="4825425"/>
                  <a:ext cx="1371600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1600" b="1" dirty="0" smtClean="0">
                      <a:latin typeface="Times New Roman" pitchFamily="18" charset="0"/>
                    </a:rPr>
                    <a:t>Compressed Signals</a:t>
                  </a:r>
                  <a:endParaRPr lang="en-US" sz="1600" b="1" dirty="0">
                    <a:latin typeface="Times New Roman" pitchFamily="18" charset="0"/>
                  </a:endParaRPr>
                </a:p>
              </p:txBody>
            </p:sp>
            <p:sp>
              <p:nvSpPr>
                <p:cNvPr id="42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5035550" y="5638800"/>
                  <a:ext cx="152400" cy="304395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4806950" y="5943195"/>
                  <a:ext cx="609600" cy="2766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1200"/>
                    <a:t>256</a:t>
                  </a:r>
                </a:p>
              </p:txBody>
            </p:sp>
          </p:grpSp>
          <p:cxnSp>
            <p:nvCxnSpPr>
              <p:cNvPr id="50" name="Elbow Connector 49"/>
              <p:cNvCxnSpPr>
                <a:stCxn id="6" idx="2"/>
                <a:endCxn id="39" idx="2"/>
              </p:cNvCxnSpPr>
              <p:nvPr/>
            </p:nvCxnSpPr>
            <p:spPr bwMode="auto">
              <a:xfrm rot="16200000" flipH="1">
                <a:off x="3105150" y="1009650"/>
                <a:ext cx="12700" cy="3314700"/>
              </a:xfrm>
              <a:prstGeom prst="bentConnector3">
                <a:avLst>
                  <a:gd name="adj1" fmla="val 7080002"/>
                </a:avLst>
              </a:prstGeom>
              <a:solidFill>
                <a:schemeClr val="accent1"/>
              </a:solidFill>
              <a:ln w="508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3" name="Straight Arrow Connector 52"/>
              <p:cNvCxnSpPr>
                <a:stCxn id="6" idx="3"/>
                <a:endCxn id="20485" idx="1"/>
              </p:cNvCxnSpPr>
              <p:nvPr/>
            </p:nvCxnSpPr>
            <p:spPr bwMode="auto">
              <a:xfrm>
                <a:off x="1905000" y="2286000"/>
                <a:ext cx="571500" cy="0"/>
              </a:xfrm>
              <a:prstGeom prst="straightConnector1">
                <a:avLst/>
              </a:prstGeom>
              <a:solidFill>
                <a:schemeClr val="accent1"/>
              </a:solidFill>
              <a:ln w="508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7" name="Straight Arrow Connector 56"/>
              <p:cNvCxnSpPr>
                <a:stCxn id="20485" idx="3"/>
                <a:endCxn id="39" idx="1"/>
              </p:cNvCxnSpPr>
              <p:nvPr/>
            </p:nvCxnSpPr>
            <p:spPr bwMode="auto">
              <a:xfrm>
                <a:off x="3619500" y="2286000"/>
                <a:ext cx="723900" cy="0"/>
              </a:xfrm>
              <a:prstGeom prst="straightConnector1">
                <a:avLst/>
              </a:prstGeom>
              <a:solidFill>
                <a:schemeClr val="accent1"/>
              </a:solidFill>
              <a:ln w="508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0" name="Straight Arrow Connector 59"/>
              <p:cNvCxnSpPr>
                <a:endCxn id="6" idx="1"/>
              </p:cNvCxnSpPr>
              <p:nvPr/>
            </p:nvCxnSpPr>
            <p:spPr bwMode="auto">
              <a:xfrm>
                <a:off x="457200" y="2286000"/>
                <a:ext cx="533400" cy="0"/>
              </a:xfrm>
              <a:prstGeom prst="straightConnector1">
                <a:avLst/>
              </a:prstGeom>
              <a:solidFill>
                <a:schemeClr val="accent1"/>
              </a:solidFill>
              <a:ln w="508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3" name="Straight Arrow Connector 62"/>
              <p:cNvCxnSpPr>
                <a:stCxn id="39" idx="3"/>
                <a:endCxn id="20486" idx="1"/>
              </p:cNvCxnSpPr>
              <p:nvPr/>
            </p:nvCxnSpPr>
            <p:spPr bwMode="auto">
              <a:xfrm>
                <a:off x="5181600" y="2286000"/>
                <a:ext cx="762000" cy="0"/>
              </a:xfrm>
              <a:prstGeom prst="straightConnector1">
                <a:avLst/>
              </a:prstGeom>
              <a:solidFill>
                <a:schemeClr val="accent1"/>
              </a:solidFill>
              <a:ln w="508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cxnSp>
          <p:nvCxnSpPr>
            <p:cNvPr id="66" name="Straight Arrow Connector 65"/>
            <p:cNvCxnSpPr>
              <a:stCxn id="20486" idx="3"/>
              <a:endCxn id="20489" idx="1"/>
            </p:cNvCxnSpPr>
            <p:nvPr/>
          </p:nvCxnSpPr>
          <p:spPr bwMode="auto">
            <a:xfrm>
              <a:off x="6781800" y="2286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508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1" name="Straight Arrow Connector 70"/>
            <p:cNvCxnSpPr>
              <a:stCxn id="20489" idx="3"/>
            </p:cNvCxnSpPr>
            <p:nvPr/>
          </p:nvCxnSpPr>
          <p:spPr bwMode="auto">
            <a:xfrm>
              <a:off x="8305800" y="2286000"/>
              <a:ext cx="533400" cy="0"/>
            </a:xfrm>
            <a:prstGeom prst="straightConnector1">
              <a:avLst/>
            </a:prstGeom>
            <a:solidFill>
              <a:schemeClr val="accent1"/>
            </a:solidFill>
            <a:ln w="508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aphicFrame>
        <p:nvGraphicFramePr>
          <p:cNvPr id="37" name="Object 1"/>
          <p:cNvGraphicFramePr>
            <a:graphicFrameLocks noChangeAspect="1"/>
          </p:cNvGraphicFramePr>
          <p:nvPr/>
        </p:nvGraphicFramePr>
        <p:xfrm>
          <a:off x="304800" y="4495800"/>
          <a:ext cx="4924425" cy="990600"/>
        </p:xfrm>
        <a:graphic>
          <a:graphicData uri="http://schemas.openxmlformats.org/presentationml/2006/ole">
            <p:oleObj spid="_x0000_s112641" name="Equation" r:id="rId3" imgW="2082600" imgH="419040" progId="Equation.3">
              <p:embed/>
            </p:oleObj>
          </a:graphicData>
        </a:graphic>
      </p:graphicFrame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5562600" y="4572000"/>
          <a:ext cx="2997200" cy="838200"/>
        </p:xfrm>
        <a:graphic>
          <a:graphicData uri="http://schemas.openxmlformats.org/presentationml/2006/ole">
            <p:oleObj spid="_x0000_s112642" name="Equation" r:id="rId4" imgW="149832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imes New Roman" pitchFamily="18" charset="0"/>
              </a:rPr>
              <a:t>Outline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I. 		Motivation &amp; project summary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II.	Block diagram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	A.	REC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	B.	GSAU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III.	Results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IV.	Areas of Expansion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1D19E41-98C1-42D0-B4D4-FDD1484DB66E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imes New Roman" pitchFamily="18" charset="0"/>
              </a:rPr>
              <a:t>Outline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I. 		Motivation &amp; project summary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II.	Block diagram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	A.	REC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	B.	GSAU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III.	Results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IV.	Areas of Expansion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5C87CCF-3078-44AE-9D0E-37FEE619541A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5" name="Rectangle 23"/>
          <p:cNvSpPr>
            <a:spLocks noChangeArrowheads="1"/>
          </p:cNvSpPr>
          <p:nvPr/>
        </p:nvSpPr>
        <p:spPr bwMode="auto">
          <a:xfrm>
            <a:off x="4800600" y="1524000"/>
            <a:ext cx="3962400" cy="3733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grpSp>
        <p:nvGrpSpPr>
          <p:cNvPr id="26636" name="Group 31"/>
          <p:cNvGrpSpPr>
            <a:grpSpLocks/>
          </p:cNvGrpSpPr>
          <p:nvPr/>
        </p:nvGrpSpPr>
        <p:grpSpPr bwMode="auto">
          <a:xfrm>
            <a:off x="4876800" y="1676400"/>
            <a:ext cx="3810000" cy="609600"/>
            <a:chOff x="384" y="1056"/>
            <a:chExt cx="2400" cy="384"/>
          </a:xfrm>
        </p:grpSpPr>
        <p:sp>
          <p:nvSpPr>
            <p:cNvPr id="26644" name="Rectangle 10"/>
            <p:cNvSpPr>
              <a:spLocks noChangeArrowheads="1"/>
            </p:cNvSpPr>
            <p:nvPr/>
          </p:nvSpPr>
          <p:spPr bwMode="auto">
            <a:xfrm>
              <a:off x="384" y="1056"/>
              <a:ext cx="2400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6645" name="Rectangle 11"/>
            <p:cNvSpPr>
              <a:spLocks noChangeArrowheads="1"/>
            </p:cNvSpPr>
            <p:nvPr/>
          </p:nvSpPr>
          <p:spPr bwMode="auto">
            <a:xfrm>
              <a:off x="480" y="1152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6646" name="Rectangle 13"/>
            <p:cNvSpPr>
              <a:spLocks noChangeArrowheads="1"/>
            </p:cNvSpPr>
            <p:nvPr/>
          </p:nvSpPr>
          <p:spPr bwMode="auto">
            <a:xfrm>
              <a:off x="768" y="1152"/>
              <a:ext cx="192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6647" name="Rectangle 14"/>
            <p:cNvSpPr>
              <a:spLocks noChangeArrowheads="1"/>
            </p:cNvSpPr>
            <p:nvPr/>
          </p:nvSpPr>
          <p:spPr bwMode="auto">
            <a:xfrm>
              <a:off x="1056" y="1152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6648" name="Rectangle 15"/>
            <p:cNvSpPr>
              <a:spLocks noChangeArrowheads="1"/>
            </p:cNvSpPr>
            <p:nvPr/>
          </p:nvSpPr>
          <p:spPr bwMode="auto">
            <a:xfrm>
              <a:off x="1344" y="1152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6649" name="Rectangle 16"/>
            <p:cNvSpPr>
              <a:spLocks noChangeArrowheads="1"/>
            </p:cNvSpPr>
            <p:nvPr/>
          </p:nvSpPr>
          <p:spPr bwMode="auto">
            <a:xfrm>
              <a:off x="1632" y="1152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6650" name="Rectangle 17"/>
            <p:cNvSpPr>
              <a:spLocks noChangeArrowheads="1"/>
            </p:cNvSpPr>
            <p:nvPr/>
          </p:nvSpPr>
          <p:spPr bwMode="auto">
            <a:xfrm>
              <a:off x="1920" y="1152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6651" name="Rectangle 18"/>
            <p:cNvSpPr>
              <a:spLocks noChangeArrowheads="1"/>
            </p:cNvSpPr>
            <p:nvPr/>
          </p:nvSpPr>
          <p:spPr bwMode="auto">
            <a:xfrm>
              <a:off x="2208" y="11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6652" name="Rectangle 19"/>
            <p:cNvSpPr>
              <a:spLocks noChangeArrowheads="1"/>
            </p:cNvSpPr>
            <p:nvPr/>
          </p:nvSpPr>
          <p:spPr bwMode="auto">
            <a:xfrm>
              <a:off x="2496" y="1152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29" name="Arc 28"/>
          <p:cNvSpPr/>
          <p:nvPr/>
        </p:nvSpPr>
        <p:spPr bwMode="auto">
          <a:xfrm>
            <a:off x="3733800" y="228600"/>
            <a:ext cx="3810000" cy="3581400"/>
          </a:xfrm>
          <a:prstGeom prst="arc">
            <a:avLst>
              <a:gd name="adj1" fmla="val 0"/>
              <a:gd name="adj2" fmla="val 7061167"/>
            </a:avLst>
          </a:prstGeom>
          <a:solidFill>
            <a:srgbClr val="FF0000">
              <a:alpha val="10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0" name="Arc 29"/>
          <p:cNvSpPr/>
          <p:nvPr/>
        </p:nvSpPr>
        <p:spPr bwMode="auto">
          <a:xfrm>
            <a:off x="5410200" y="-228600"/>
            <a:ext cx="5029200" cy="4572000"/>
          </a:xfrm>
          <a:prstGeom prst="arc">
            <a:avLst>
              <a:gd name="adj1" fmla="val 4126877"/>
              <a:gd name="adj2" fmla="val 10839524"/>
            </a:avLst>
          </a:prstGeom>
          <a:solidFill>
            <a:schemeClr val="bg1">
              <a:alpha val="10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4953000" y="4343400"/>
          <a:ext cx="1882775" cy="752475"/>
        </p:xfrm>
        <a:graphic>
          <a:graphicData uri="http://schemas.openxmlformats.org/presentationml/2006/ole">
            <p:oleObj spid="_x0000_s26626" name="Equation" r:id="rId3" imgW="1079280" imgH="431640" progId="Equation.3">
              <p:embed/>
            </p:oleObj>
          </a:graphicData>
        </a:graphic>
      </p:graphicFrame>
      <p:sp>
        <p:nvSpPr>
          <p:cNvPr id="26637" name="Line 27"/>
          <p:cNvSpPr>
            <a:spLocks noChangeShapeType="1"/>
          </p:cNvSpPr>
          <p:nvPr/>
        </p:nvSpPr>
        <p:spPr bwMode="auto">
          <a:xfrm>
            <a:off x="5638800" y="1981200"/>
            <a:ext cx="566738" cy="17192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9" name="Line 29"/>
          <p:cNvSpPr>
            <a:spLocks noChangeShapeType="1"/>
          </p:cNvSpPr>
          <p:nvPr/>
        </p:nvSpPr>
        <p:spPr bwMode="auto">
          <a:xfrm>
            <a:off x="4876800" y="1981200"/>
            <a:ext cx="38862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40" name="Line 30"/>
          <p:cNvSpPr>
            <a:spLocks noChangeShapeType="1"/>
          </p:cNvSpPr>
          <p:nvPr/>
        </p:nvSpPr>
        <p:spPr bwMode="auto">
          <a:xfrm>
            <a:off x="6781800" y="1981200"/>
            <a:ext cx="0" cy="32004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5943600" y="2514600"/>
          <a:ext cx="247650" cy="350837"/>
        </p:xfrm>
        <a:graphic>
          <a:graphicData uri="http://schemas.openxmlformats.org/presentationml/2006/ole">
            <p:oleObj spid="_x0000_s26628" name="Equation" r:id="rId4" imgW="152280" imgH="215640" progId="Equation.3">
              <p:embed/>
            </p:oleObj>
          </a:graphicData>
        </a:graphic>
      </p:graphicFrame>
      <p:sp>
        <p:nvSpPr>
          <p:cNvPr id="31" name="Line 27"/>
          <p:cNvSpPr>
            <a:spLocks noChangeAspect="1" noChangeShapeType="1"/>
          </p:cNvSpPr>
          <p:nvPr/>
        </p:nvSpPr>
        <p:spPr bwMode="auto">
          <a:xfrm rot="180000" flipH="1">
            <a:off x="6278080" y="1947816"/>
            <a:ext cx="1675935" cy="18159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66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Times New Roman" pitchFamily="18" charset="0"/>
              </a:rPr>
              <a:t>GSAU Technique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Transmit and receive with one element at a time.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Calculate delays associated with the distances from element to each pixel: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256 x 30000 pixels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Parallel processing</a:t>
            </a:r>
          </a:p>
        </p:txBody>
      </p:sp>
      <p:sp>
        <p:nvSpPr>
          <p:cNvPr id="26643" name="Slide Number Placeholder 2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DEE85B7-A18B-499D-B147-EC5E60E43BD3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6638" name="Oval 28"/>
          <p:cNvSpPr>
            <a:spLocks noChangeAspect="1" noChangeArrowheads="1"/>
          </p:cNvSpPr>
          <p:nvPr/>
        </p:nvSpPr>
        <p:spPr bwMode="auto">
          <a:xfrm>
            <a:off x="6190488" y="3703320"/>
            <a:ext cx="45720" cy="4572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aphicFrame>
        <p:nvGraphicFramePr>
          <p:cNvPr id="26655" name="Object 31"/>
          <p:cNvGraphicFramePr>
            <a:graphicFrameLocks noChangeAspect="1"/>
          </p:cNvGraphicFramePr>
          <p:nvPr/>
        </p:nvGraphicFramePr>
        <p:xfrm>
          <a:off x="866775" y="3557588"/>
          <a:ext cx="2538413" cy="709612"/>
        </p:xfrm>
        <a:graphic>
          <a:graphicData uri="http://schemas.openxmlformats.org/presentationml/2006/ole">
            <p:oleObj spid="_x0000_s26655" name="Equation" r:id="rId5" imgW="1231560" imgH="342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Times New Roman" pitchFamily="18" charset="0"/>
              </a:rPr>
              <a:t>GPU Programming (CUDA)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29709" name="Slide Number Placeholder 17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FEDB209-C378-4445-AEF9-526B33D78BED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1371600" y="1524000"/>
            <a:ext cx="6781800" cy="48006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 w="38100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600200" y="1752600"/>
            <a:ext cx="2819400" cy="419100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381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648200" y="1752600"/>
            <a:ext cx="3352800" cy="419100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38100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876800" y="2362200"/>
          <a:ext cx="2895600" cy="1706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</a:tblGrid>
              <a:tr h="17145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905000" y="2438400"/>
          <a:ext cx="220980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2450"/>
                <a:gridCol w="552450"/>
                <a:gridCol w="552450"/>
                <a:gridCol w="552450"/>
              </a:tblGrid>
              <a:tr h="49530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057400" y="1828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Host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57800" y="18288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Device</a:t>
            </a:r>
            <a:endParaRPr lang="en-US" sz="2800" b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304800" y="1676400"/>
            <a:ext cx="2362200" cy="990600"/>
            <a:chOff x="304800" y="2133600"/>
            <a:chExt cx="2362200" cy="990600"/>
          </a:xfrm>
        </p:grpSpPr>
        <p:sp>
          <p:nvSpPr>
            <p:cNvPr id="14" name="TextBox 13"/>
            <p:cNvSpPr txBox="1"/>
            <p:nvPr/>
          </p:nvSpPr>
          <p:spPr>
            <a:xfrm>
              <a:off x="304800" y="2133600"/>
              <a:ext cx="1600200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2">
                  <a:lumMod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Up to 8  cores</a:t>
              </a:r>
              <a:endParaRPr lang="en-US" b="1" dirty="0"/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1600200" y="2667000"/>
              <a:ext cx="1066800" cy="4572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7086600" y="1600200"/>
            <a:ext cx="2057400" cy="1066800"/>
            <a:chOff x="7315200" y="2057400"/>
            <a:chExt cx="2057400" cy="1066800"/>
          </a:xfrm>
        </p:grpSpPr>
        <p:sp>
          <p:nvSpPr>
            <p:cNvPr id="20" name="TextBox 19"/>
            <p:cNvSpPr txBox="1"/>
            <p:nvPr/>
          </p:nvSpPr>
          <p:spPr>
            <a:xfrm>
              <a:off x="7772400" y="2057400"/>
              <a:ext cx="1600200" cy="64633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2">
                  <a:lumMod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/>
                <a:t>Hundreds of </a:t>
              </a:r>
              <a:r>
                <a:rPr lang="en-US" b="1" dirty="0" smtClean="0"/>
                <a:t>cores</a:t>
              </a:r>
              <a:endParaRPr lang="en-US" b="1" dirty="0"/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flipH="1">
              <a:off x="7315200" y="2667000"/>
              <a:ext cx="1143000" cy="4572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1828800" y="3581400"/>
            <a:ext cx="2362200" cy="2133600"/>
            <a:chOff x="1828800" y="4114800"/>
            <a:chExt cx="2362200" cy="1600200"/>
          </a:xfrm>
        </p:grpSpPr>
        <p:sp>
          <p:nvSpPr>
            <p:cNvPr id="23" name="Rectangle 22"/>
            <p:cNvSpPr/>
            <p:nvPr/>
          </p:nvSpPr>
          <p:spPr bwMode="auto">
            <a:xfrm>
              <a:off x="1828800" y="4114800"/>
              <a:ext cx="2362200" cy="1600200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33600" y="4114800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Memory</a:t>
              </a:r>
              <a:endParaRPr lang="en-US" sz="2800" b="1" dirty="0"/>
            </a:p>
          </p:txBody>
        </p:sp>
      </p:grpSp>
      <p:sp>
        <p:nvSpPr>
          <p:cNvPr id="25" name="Rectangle 24"/>
          <p:cNvSpPr/>
          <p:nvPr/>
        </p:nvSpPr>
        <p:spPr bwMode="auto">
          <a:xfrm>
            <a:off x="4876800" y="4191000"/>
            <a:ext cx="2895600" cy="152400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10200" y="4191000"/>
            <a:ext cx="1828800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Memory</a:t>
            </a:r>
            <a:endParaRPr lang="en-US" sz="2800" b="1" dirty="0"/>
          </a:p>
        </p:txBody>
      </p:sp>
      <p:grpSp>
        <p:nvGrpSpPr>
          <p:cNvPr id="41" name="Group 40"/>
          <p:cNvGrpSpPr/>
          <p:nvPr/>
        </p:nvGrpSpPr>
        <p:grpSpPr>
          <a:xfrm>
            <a:off x="3352800" y="4724400"/>
            <a:ext cx="2362200" cy="461665"/>
            <a:chOff x="3352800" y="5105400"/>
            <a:chExt cx="2362200" cy="461665"/>
          </a:xfrm>
        </p:grpSpPr>
        <p:sp>
          <p:nvSpPr>
            <p:cNvPr id="32" name="TextBox 31"/>
            <p:cNvSpPr txBox="1"/>
            <p:nvPr/>
          </p:nvSpPr>
          <p:spPr>
            <a:xfrm>
              <a:off x="3352800" y="5105400"/>
              <a:ext cx="2362200" cy="46166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Transfer</a:t>
              </a:r>
              <a:endParaRPr lang="en-US" sz="2400" dirty="0"/>
            </a:p>
          </p:txBody>
        </p:sp>
        <p:cxnSp>
          <p:nvCxnSpPr>
            <p:cNvPr id="34" name="Straight Arrow Connector 33"/>
            <p:cNvCxnSpPr>
              <a:endCxn id="32" idx="3"/>
            </p:cNvCxnSpPr>
            <p:nvPr/>
          </p:nvCxnSpPr>
          <p:spPr bwMode="auto">
            <a:xfrm>
              <a:off x="5105400" y="5334000"/>
              <a:ext cx="609600" cy="223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Arrow Connector 36"/>
            <p:cNvCxnSpPr>
              <a:endCxn id="32" idx="1"/>
            </p:cNvCxnSpPr>
            <p:nvPr/>
          </p:nvCxnSpPr>
          <p:spPr bwMode="auto">
            <a:xfrm flipH="1">
              <a:off x="3352800" y="5334000"/>
              <a:ext cx="609600" cy="223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Times New Roman" pitchFamily="18" charset="0"/>
              </a:rPr>
              <a:t>CUDA C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29709" name="Slide Number Placeholder 17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FEDB209-C378-4445-AEF9-526B33D78BED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Allocate data memory on device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Copy data from the host memory to the device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Spawn several threads to process the data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Each thread runs the same chunk of code (</a:t>
            </a:r>
            <a:r>
              <a:rPr lang="en-US" sz="2800" i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kernel)</a:t>
            </a:r>
            <a:endParaRPr lang="en-US" sz="28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Each thread processes the pixel corresponding to its thread index.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Copy data back from device memory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Free device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Times New Roman" pitchFamily="18" charset="0"/>
              </a:rPr>
              <a:t>Test Hardware Specifications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</a:rPr>
              <a:t>CPU:	Intel Core i7-2600K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</a:rPr>
              <a:t>4 Cores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</a:rPr>
              <a:t>Processor Clock: 3.4 GHz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</a:rPr>
              <a:t>RAM:	16 GB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</a:rPr>
              <a:t>GPU:	NVIDIA </a:t>
            </a:r>
            <a:r>
              <a:rPr lang="en-US" dirty="0" err="1" smtClean="0">
                <a:latin typeface="Times New Roman" pitchFamily="18" charset="0"/>
              </a:rPr>
              <a:t>Quadro</a:t>
            </a:r>
            <a:r>
              <a:rPr lang="en-US" dirty="0" smtClean="0">
                <a:latin typeface="Times New Roman" pitchFamily="18" charset="0"/>
              </a:rPr>
              <a:t> 5000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</a:rPr>
              <a:t>352 CUDA cores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</a:rPr>
              <a:t>Processor Clock:		1026	MHz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</a:rPr>
              <a:t>RAM:				2560 MB GDDR5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</a:rPr>
              <a:t>Memory Bandwidth: 	120 GB/s</a:t>
            </a:r>
          </a:p>
        </p:txBody>
      </p:sp>
      <p:sp>
        <p:nvSpPr>
          <p:cNvPr id="1024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0996850-0C77-42B9-8EB2-94CD49C1B4AB}" type="slidenum">
              <a:rPr lang="en-US" smtClean="0"/>
              <a:pPr/>
              <a:t>23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Times New Roman" pitchFamily="18" charset="0"/>
              </a:rPr>
              <a:t>System Block Diagram</a:t>
            </a:r>
          </a:p>
        </p:txBody>
      </p:sp>
      <p:sp>
        <p:nvSpPr>
          <p:cNvPr id="20498" name="Slide Number Placeholder 4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35DD5EB-8999-471C-8B0F-700F7CB9F9B4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62000" y="1905000"/>
            <a:ext cx="1066800" cy="762000"/>
          </a:xfrm>
          <a:prstGeom prst="rect">
            <a:avLst/>
          </a:prstGeom>
          <a:solidFill>
            <a:srgbClr val="FFFF00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solidFill>
                  <a:schemeClr val="bg2"/>
                </a:solidFill>
                <a:latin typeface="Times New Roman" pitchFamily="18" charset="0"/>
              </a:rPr>
              <a:t>Encoder</a:t>
            </a:r>
            <a:endParaRPr lang="en-US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2400300" y="1905000"/>
            <a:ext cx="11430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Transducer</a:t>
            </a:r>
          </a:p>
        </p:txBody>
      </p:sp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5867400" y="1905000"/>
            <a:ext cx="8382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solidFill>
                  <a:schemeClr val="bg2"/>
                </a:solidFill>
                <a:latin typeface="Times New Roman" pitchFamily="18" charset="0"/>
              </a:rPr>
              <a:t>GSAU</a:t>
            </a:r>
            <a:endParaRPr lang="en-US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0512" name="Text Box 31"/>
          <p:cNvSpPr txBox="1">
            <a:spLocks noChangeArrowheads="1"/>
          </p:cNvSpPr>
          <p:nvPr/>
        </p:nvSpPr>
        <p:spPr bwMode="auto">
          <a:xfrm>
            <a:off x="-304800" y="1752600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i="1" dirty="0">
                <a:latin typeface="Times New Roman" pitchFamily="18" charset="0"/>
              </a:rPr>
              <a:t>V</a:t>
            </a:r>
            <a:r>
              <a:rPr lang="en-US" sz="2000" b="1" i="1" baseline="-25000" dirty="0">
                <a:latin typeface="Times New Roman" pitchFamily="18" charset="0"/>
              </a:rPr>
              <a:t>in</a:t>
            </a:r>
            <a:r>
              <a:rPr lang="en-US" sz="2000" b="1" i="1" dirty="0">
                <a:latin typeface="Times New Roman" pitchFamily="18" charset="0"/>
              </a:rPr>
              <a:t>(t)</a:t>
            </a:r>
            <a:endParaRPr lang="en-US" sz="2000" b="1" i="1" baseline="-25000" dirty="0">
              <a:latin typeface="Times New Roman" pitchFamily="18" charset="0"/>
            </a:endParaRPr>
          </a:p>
        </p:txBody>
      </p:sp>
      <p:sp>
        <p:nvSpPr>
          <p:cNvPr id="20510" name="Text Box 31"/>
          <p:cNvSpPr txBox="1">
            <a:spLocks noChangeArrowheads="1"/>
          </p:cNvSpPr>
          <p:nvPr/>
        </p:nvSpPr>
        <p:spPr bwMode="auto">
          <a:xfrm>
            <a:off x="1447800" y="1524000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i="1" dirty="0" err="1">
                <a:latin typeface="Times New Roman" pitchFamily="18" charset="0"/>
              </a:rPr>
              <a:t>V</a:t>
            </a:r>
            <a:r>
              <a:rPr lang="en-US" sz="2000" b="1" i="1" baseline="-25000" dirty="0" err="1">
                <a:latin typeface="Times New Roman" pitchFamily="18" charset="0"/>
              </a:rPr>
              <a:t>pc</a:t>
            </a:r>
            <a:r>
              <a:rPr lang="en-US" sz="2000" b="1" i="1" dirty="0">
                <a:latin typeface="Times New Roman" pitchFamily="18" charset="0"/>
              </a:rPr>
              <a:t>(t)</a:t>
            </a:r>
            <a:endParaRPr lang="en-US" sz="2000" b="1" i="1" baseline="-25000" dirty="0">
              <a:latin typeface="Times New Roman" pitchFamily="18" charset="0"/>
            </a:endParaRPr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7391400" y="1905000"/>
            <a:ext cx="838200" cy="762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2"/>
                </a:solidFill>
                <a:latin typeface="Times New Roman" pitchFamily="18" charset="0"/>
              </a:rPr>
              <a:t>Image</a:t>
            </a:r>
          </a:p>
          <a:p>
            <a:pPr algn="ctr" eaLnBrk="0" hangingPunct="0"/>
            <a:r>
              <a:rPr lang="en-US" dirty="0">
                <a:solidFill>
                  <a:schemeClr val="bg2"/>
                </a:solidFill>
                <a:latin typeface="Times New Roman" pitchFamily="18" charset="0"/>
              </a:rPr>
              <a:t>Recon.</a:t>
            </a:r>
          </a:p>
        </p:txBody>
      </p:sp>
      <p:sp>
        <p:nvSpPr>
          <p:cNvPr id="20491" name="Text Box 31"/>
          <p:cNvSpPr txBox="1">
            <a:spLocks noChangeArrowheads="1"/>
          </p:cNvSpPr>
          <p:nvPr/>
        </p:nvSpPr>
        <p:spPr bwMode="auto">
          <a:xfrm>
            <a:off x="8229600" y="1524000"/>
            <a:ext cx="91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>
                <a:latin typeface="Times New Roman" pitchFamily="18" charset="0"/>
              </a:rPr>
              <a:t>Image Output</a:t>
            </a:r>
          </a:p>
        </p:txBody>
      </p:sp>
      <p:sp>
        <p:nvSpPr>
          <p:cNvPr id="20492" name="Text Box 31"/>
          <p:cNvSpPr txBox="1">
            <a:spLocks noChangeArrowheads="1"/>
          </p:cNvSpPr>
          <p:nvPr/>
        </p:nvSpPr>
        <p:spPr bwMode="auto">
          <a:xfrm>
            <a:off x="1600200" y="2895600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i="1" dirty="0" err="1">
                <a:latin typeface="Times New Roman" pitchFamily="18" charset="0"/>
              </a:rPr>
              <a:t>V</a:t>
            </a:r>
            <a:r>
              <a:rPr lang="en-US" sz="2000" b="1" i="1" baseline="-25000" dirty="0" err="1">
                <a:latin typeface="Times New Roman" pitchFamily="18" charset="0"/>
              </a:rPr>
              <a:t>lc</a:t>
            </a:r>
            <a:r>
              <a:rPr lang="en-US" sz="2000" b="1" i="1" dirty="0">
                <a:latin typeface="Times New Roman" pitchFamily="18" charset="0"/>
              </a:rPr>
              <a:t>(t)</a:t>
            </a:r>
            <a:endParaRPr lang="en-US" sz="2000" b="1" i="1" baseline="-25000" dirty="0">
              <a:latin typeface="Times New Roman" pitchFamily="18" charset="0"/>
            </a:endParaRPr>
          </a:p>
        </p:txBody>
      </p:sp>
      <p:sp>
        <p:nvSpPr>
          <p:cNvPr id="20508" name="Text Box 31"/>
          <p:cNvSpPr txBox="1">
            <a:spLocks noChangeArrowheads="1"/>
          </p:cNvSpPr>
          <p:nvPr/>
        </p:nvSpPr>
        <p:spPr bwMode="auto">
          <a:xfrm>
            <a:off x="3124200" y="1295400"/>
            <a:ext cx="160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>
                <a:latin typeface="Times New Roman" pitchFamily="18" charset="0"/>
              </a:rPr>
              <a:t>Received Echo Signals</a:t>
            </a:r>
          </a:p>
        </p:txBody>
      </p:sp>
      <p:sp>
        <p:nvSpPr>
          <p:cNvPr id="20505" name="Text Box 31"/>
          <p:cNvSpPr txBox="1">
            <a:spLocks noChangeArrowheads="1"/>
          </p:cNvSpPr>
          <p:nvPr/>
        </p:nvSpPr>
        <p:spPr bwMode="auto">
          <a:xfrm>
            <a:off x="6400800" y="1320225"/>
            <a:ext cx="137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err="1">
                <a:latin typeface="Times New Roman" pitchFamily="18" charset="0"/>
              </a:rPr>
              <a:t>Beamformed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</a:rPr>
              <a:t>Signals</a:t>
            </a:r>
          </a:p>
        </p:txBody>
      </p:sp>
      <p:sp>
        <p:nvSpPr>
          <p:cNvPr id="20503" name="Line 13"/>
          <p:cNvSpPr>
            <a:spLocks noChangeShapeType="1"/>
          </p:cNvSpPr>
          <p:nvPr/>
        </p:nvSpPr>
        <p:spPr bwMode="auto">
          <a:xfrm flipV="1">
            <a:off x="6934200" y="2133600"/>
            <a:ext cx="152400" cy="30439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TextBox 36"/>
          <p:cNvSpPr txBox="1">
            <a:spLocks noChangeArrowheads="1"/>
          </p:cNvSpPr>
          <p:nvPr/>
        </p:nvSpPr>
        <p:spPr bwMode="auto">
          <a:xfrm>
            <a:off x="6705600" y="2437995"/>
            <a:ext cx="609600" cy="27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/>
              <a:t>256</a:t>
            </a:r>
          </a:p>
        </p:txBody>
      </p:sp>
      <p:sp>
        <p:nvSpPr>
          <p:cNvPr id="20501" name="Line 13"/>
          <p:cNvSpPr>
            <a:spLocks noChangeShapeType="1"/>
          </p:cNvSpPr>
          <p:nvPr/>
        </p:nvSpPr>
        <p:spPr bwMode="auto">
          <a:xfrm flipV="1">
            <a:off x="3810000" y="2133600"/>
            <a:ext cx="152400" cy="30439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TextBox 39"/>
          <p:cNvSpPr txBox="1">
            <a:spLocks noChangeArrowheads="1"/>
          </p:cNvSpPr>
          <p:nvPr/>
        </p:nvSpPr>
        <p:spPr bwMode="auto">
          <a:xfrm>
            <a:off x="3581400" y="2466570"/>
            <a:ext cx="609600" cy="27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/>
              <a:t>256</a:t>
            </a:r>
          </a:p>
        </p:txBody>
      </p:sp>
      <p:sp>
        <p:nvSpPr>
          <p:cNvPr id="20499" name="Line 13"/>
          <p:cNvSpPr>
            <a:spLocks noChangeShapeType="1"/>
          </p:cNvSpPr>
          <p:nvPr/>
        </p:nvSpPr>
        <p:spPr bwMode="auto">
          <a:xfrm flipV="1">
            <a:off x="8382000" y="2133600"/>
            <a:ext cx="152400" cy="30439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TextBox 42"/>
          <p:cNvSpPr txBox="1">
            <a:spLocks noChangeArrowheads="1"/>
          </p:cNvSpPr>
          <p:nvPr/>
        </p:nvSpPr>
        <p:spPr bwMode="auto">
          <a:xfrm>
            <a:off x="8153400" y="2437995"/>
            <a:ext cx="609600" cy="27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256</a:t>
            </a:r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4267200" y="1905000"/>
            <a:ext cx="8382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solidFill>
                  <a:schemeClr val="bg2"/>
                </a:solidFill>
                <a:latin typeface="Times New Roman" pitchFamily="18" charset="0"/>
              </a:rPr>
              <a:t>Wiener</a:t>
            </a:r>
          </a:p>
          <a:p>
            <a:pPr algn="ctr" eaLnBrk="0" hangingPunct="0"/>
            <a:r>
              <a:rPr lang="en-US" dirty="0" smtClean="0">
                <a:solidFill>
                  <a:schemeClr val="bg2"/>
                </a:solidFill>
                <a:latin typeface="Times New Roman" pitchFamily="18" charset="0"/>
              </a:rPr>
              <a:t>Filter</a:t>
            </a: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4800600" y="1320225"/>
            <a:ext cx="137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latin typeface="Times New Roman" pitchFamily="18" charset="0"/>
              </a:rPr>
              <a:t>Compressed Signals</a:t>
            </a:r>
            <a:endParaRPr lang="en-US" sz="1600" b="1" dirty="0">
              <a:latin typeface="Times New Roman" pitchFamily="18" charset="0"/>
            </a:endParaRPr>
          </a:p>
        </p:txBody>
      </p:sp>
      <p:sp>
        <p:nvSpPr>
          <p:cNvPr id="42" name="Line 13"/>
          <p:cNvSpPr>
            <a:spLocks noChangeShapeType="1"/>
          </p:cNvSpPr>
          <p:nvPr/>
        </p:nvSpPr>
        <p:spPr bwMode="auto">
          <a:xfrm flipV="1">
            <a:off x="5410200" y="2133600"/>
            <a:ext cx="152400" cy="30439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TextBox 36"/>
          <p:cNvSpPr txBox="1">
            <a:spLocks noChangeArrowheads="1"/>
          </p:cNvSpPr>
          <p:nvPr/>
        </p:nvSpPr>
        <p:spPr bwMode="auto">
          <a:xfrm>
            <a:off x="5181600" y="2437995"/>
            <a:ext cx="609600" cy="27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256</a:t>
            </a:r>
          </a:p>
        </p:txBody>
      </p:sp>
      <p:cxnSp>
        <p:nvCxnSpPr>
          <p:cNvPr id="50" name="Elbow Connector 49"/>
          <p:cNvCxnSpPr>
            <a:stCxn id="6" idx="2"/>
            <a:endCxn id="39" idx="2"/>
          </p:cNvCxnSpPr>
          <p:nvPr/>
        </p:nvCxnSpPr>
        <p:spPr bwMode="auto">
          <a:xfrm rot="16200000" flipH="1">
            <a:off x="2990850" y="971550"/>
            <a:ext cx="12700" cy="3390900"/>
          </a:xfrm>
          <a:prstGeom prst="bentConnector3">
            <a:avLst>
              <a:gd name="adj1" fmla="val 6100002"/>
            </a:avLst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Straight Arrow Connector 52"/>
          <p:cNvCxnSpPr>
            <a:stCxn id="6" idx="3"/>
            <a:endCxn id="20485" idx="1"/>
          </p:cNvCxnSpPr>
          <p:nvPr/>
        </p:nvCxnSpPr>
        <p:spPr bwMode="auto">
          <a:xfrm>
            <a:off x="1828800" y="2286000"/>
            <a:ext cx="571500" cy="0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Arrow Connector 56"/>
          <p:cNvCxnSpPr>
            <a:stCxn id="20485" idx="3"/>
            <a:endCxn id="39" idx="1"/>
          </p:cNvCxnSpPr>
          <p:nvPr/>
        </p:nvCxnSpPr>
        <p:spPr bwMode="auto">
          <a:xfrm>
            <a:off x="3543300" y="2286000"/>
            <a:ext cx="723900" cy="0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Straight Arrow Connector 59"/>
          <p:cNvCxnSpPr>
            <a:endCxn id="6" idx="1"/>
          </p:cNvCxnSpPr>
          <p:nvPr/>
        </p:nvCxnSpPr>
        <p:spPr bwMode="auto">
          <a:xfrm>
            <a:off x="381000" y="2286000"/>
            <a:ext cx="381000" cy="0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Straight Arrow Connector 62"/>
          <p:cNvCxnSpPr>
            <a:stCxn id="39" idx="3"/>
            <a:endCxn id="20486" idx="1"/>
          </p:cNvCxnSpPr>
          <p:nvPr/>
        </p:nvCxnSpPr>
        <p:spPr bwMode="auto">
          <a:xfrm>
            <a:off x="5105400" y="2286000"/>
            <a:ext cx="762000" cy="0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6" name="Straight Arrow Connector 65"/>
          <p:cNvCxnSpPr>
            <a:stCxn id="20486" idx="3"/>
            <a:endCxn id="20489" idx="1"/>
          </p:cNvCxnSpPr>
          <p:nvPr/>
        </p:nvCxnSpPr>
        <p:spPr bwMode="auto">
          <a:xfrm>
            <a:off x="6705600" y="2286000"/>
            <a:ext cx="685800" cy="0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1" name="Straight Arrow Connector 70"/>
          <p:cNvCxnSpPr>
            <a:stCxn id="20489" idx="3"/>
          </p:cNvCxnSpPr>
          <p:nvPr/>
        </p:nvCxnSpPr>
        <p:spPr bwMode="auto">
          <a:xfrm>
            <a:off x="8229600" y="2286000"/>
            <a:ext cx="533400" cy="0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Times New Roman" pitchFamily="18" charset="0"/>
              </a:rPr>
              <a:t>Image Reconstruction Subsystem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743200" y="1905000"/>
            <a:ext cx="12192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2"/>
                </a:solidFill>
                <a:latin typeface="Times New Roman" pitchFamily="18" charset="0"/>
              </a:rPr>
              <a:t>Envelope </a:t>
            </a:r>
          </a:p>
          <a:p>
            <a:pPr algn="ctr" eaLnBrk="0" hangingPunct="0"/>
            <a:r>
              <a:rPr lang="en-US" dirty="0">
                <a:solidFill>
                  <a:schemeClr val="bg2"/>
                </a:solidFill>
                <a:latin typeface="Times New Roman" pitchFamily="18" charset="0"/>
              </a:rPr>
              <a:t>Detection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572000" y="1905000"/>
            <a:ext cx="12954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2"/>
                </a:solidFill>
                <a:latin typeface="Times New Roman" pitchFamily="18" charset="0"/>
              </a:rPr>
              <a:t>Logarithmic </a:t>
            </a:r>
          </a:p>
          <a:p>
            <a:pPr algn="ctr" eaLnBrk="0" hangingPunct="0"/>
            <a:r>
              <a:rPr lang="en-US" dirty="0">
                <a:solidFill>
                  <a:schemeClr val="bg2"/>
                </a:solidFill>
                <a:latin typeface="Times New Roman" pitchFamily="18" charset="0"/>
              </a:rPr>
              <a:t>Compression</a:t>
            </a:r>
          </a:p>
        </p:txBody>
      </p:sp>
      <p:sp>
        <p:nvSpPr>
          <p:cNvPr id="61" name="Rectangle 8"/>
          <p:cNvSpPr>
            <a:spLocks noChangeArrowheads="1"/>
          </p:cNvSpPr>
          <p:nvPr/>
        </p:nvSpPr>
        <p:spPr bwMode="auto">
          <a:xfrm>
            <a:off x="6477000" y="1905000"/>
            <a:ext cx="8382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Limiter</a:t>
            </a:r>
          </a:p>
        </p:txBody>
      </p:sp>
      <p:sp>
        <p:nvSpPr>
          <p:cNvPr id="28711" name="Text Box 31"/>
          <p:cNvSpPr txBox="1">
            <a:spLocks noChangeArrowheads="1"/>
          </p:cNvSpPr>
          <p:nvPr/>
        </p:nvSpPr>
        <p:spPr bwMode="auto">
          <a:xfrm>
            <a:off x="1219200" y="1625025"/>
            <a:ext cx="137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err="1">
                <a:latin typeface="Times New Roman" pitchFamily="18" charset="0"/>
              </a:rPr>
              <a:t>Beamformed</a:t>
            </a:r>
            <a:r>
              <a:rPr lang="en-US" sz="1600" b="1" dirty="0">
                <a:latin typeface="Times New Roman" pitchFamily="18" charset="0"/>
              </a:rPr>
              <a:t> Signal</a:t>
            </a:r>
          </a:p>
        </p:txBody>
      </p:sp>
      <p:sp>
        <p:nvSpPr>
          <p:cNvPr id="28706" name="Text Box 31"/>
          <p:cNvSpPr txBox="1">
            <a:spLocks noChangeArrowheads="1"/>
          </p:cNvSpPr>
          <p:nvPr/>
        </p:nvSpPr>
        <p:spPr bwMode="auto">
          <a:xfrm>
            <a:off x="7315200" y="1625600"/>
            <a:ext cx="106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>
                <a:latin typeface="Times New Roman" pitchFamily="18" charset="0"/>
              </a:rPr>
              <a:t>Image Scan Line </a:t>
            </a:r>
          </a:p>
        </p:txBody>
      </p:sp>
      <p:sp>
        <p:nvSpPr>
          <p:cNvPr id="28710" name="Slide Number Placeholder 2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2A3316D-766C-4172-8C75-7A0933426072}" type="slidenum">
              <a:rPr lang="en-US" smtClean="0"/>
              <a:pPr/>
              <a:t>25</a:t>
            </a:fld>
            <a:endParaRPr lang="en-US" smtClean="0"/>
          </a:p>
        </p:txBody>
      </p:sp>
      <p:cxnSp>
        <p:nvCxnSpPr>
          <p:cNvPr id="24" name="Straight Arrow Connector 23"/>
          <p:cNvCxnSpPr>
            <a:endCxn id="7" idx="1"/>
          </p:cNvCxnSpPr>
          <p:nvPr/>
        </p:nvCxnSpPr>
        <p:spPr bwMode="auto">
          <a:xfrm>
            <a:off x="1905000" y="2286000"/>
            <a:ext cx="838200" cy="0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>
            <a:stCxn id="7" idx="3"/>
            <a:endCxn id="8" idx="1"/>
          </p:cNvCxnSpPr>
          <p:nvPr/>
        </p:nvCxnSpPr>
        <p:spPr bwMode="auto">
          <a:xfrm>
            <a:off x="3962400" y="2286000"/>
            <a:ext cx="609600" cy="0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>
            <a:stCxn id="8" idx="3"/>
            <a:endCxn id="61" idx="1"/>
          </p:cNvCxnSpPr>
          <p:nvPr/>
        </p:nvCxnSpPr>
        <p:spPr bwMode="auto">
          <a:xfrm>
            <a:off x="5867400" y="2286000"/>
            <a:ext cx="609600" cy="0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>
            <a:stCxn id="61" idx="3"/>
          </p:cNvCxnSpPr>
          <p:nvPr/>
        </p:nvCxnSpPr>
        <p:spPr bwMode="auto">
          <a:xfrm>
            <a:off x="7315200" y="2286000"/>
            <a:ext cx="533400" cy="0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imes New Roman" pitchFamily="18" charset="0"/>
              </a:rPr>
              <a:t>Outline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I. 		Motivation &amp; project summary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II.	Block diagram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	A.	REC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	B.	GSAU</a:t>
            </a:r>
          </a:p>
          <a:p>
            <a:pPr marL="571500" indent="-571500" eaLnBrk="1" hangingPunct="1">
              <a:buNone/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III.	Results</a:t>
            </a:r>
          </a:p>
          <a:p>
            <a:pPr marL="571500" indent="-571500" eaLnBrk="1" hangingPunct="1">
              <a:buNone/>
              <a:defRPr/>
            </a:pPr>
            <a:r>
              <a:rPr lang="en-US" dirty="0" smtClean="0">
                <a:latin typeface="Times New Roman" pitchFamily="18" charset="0"/>
              </a:rPr>
              <a:t>IV.	Areas of Expansion</a:t>
            </a:r>
          </a:p>
          <a:p>
            <a:pPr marL="571500" indent="-571500" eaLnBrk="1" hangingPunct="1">
              <a:buNone/>
              <a:defRPr/>
            </a:pPr>
            <a:endParaRPr lang="en-US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A60C38-3F6D-4E97-A5CD-1EBAEA3E4E47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 imaged at 20mm</a:t>
            </a:r>
          </a:p>
          <a:p>
            <a:r>
              <a:rPr lang="en-US" dirty="0" err="1" smtClean="0"/>
              <a:t>Tukey</a:t>
            </a:r>
            <a:r>
              <a:rPr lang="en-US" dirty="0" smtClean="0"/>
              <a:t> window taper: </a:t>
            </a:r>
            <a:r>
              <a:rPr lang="el-GR" dirty="0" smtClean="0"/>
              <a:t>α</a:t>
            </a:r>
            <a:r>
              <a:rPr lang="en-US" dirty="0" smtClean="0"/>
              <a:t> = 0.08</a:t>
            </a:r>
          </a:p>
          <a:p>
            <a:r>
              <a:rPr lang="el-GR" i="1" dirty="0" smtClean="0"/>
              <a:t>γ</a:t>
            </a:r>
            <a:r>
              <a:rPr lang="en-US" i="1" dirty="0" smtClean="0"/>
              <a:t> </a:t>
            </a:r>
            <a:r>
              <a:rPr lang="en-US" dirty="0" smtClean="0"/>
              <a:t>= 1 (Wiener filter)</a:t>
            </a:r>
          </a:p>
          <a:p>
            <a:r>
              <a:rPr lang="en-US" dirty="0" smtClean="0"/>
              <a:t>Additive noise injected (</a:t>
            </a:r>
            <a:r>
              <a:rPr lang="el-GR" i="1" dirty="0" smtClean="0"/>
              <a:t>σ</a:t>
            </a:r>
            <a:r>
              <a:rPr lang="en-US" i="1" baseline="-25000" dirty="0" smtClean="0"/>
              <a:t>n</a:t>
            </a:r>
            <a:r>
              <a:rPr lang="en-US" dirty="0" smtClean="0"/>
              <a:t> = 0.1 </a:t>
            </a:r>
            <a:r>
              <a:rPr lang="el-GR" i="1" dirty="0" smtClean="0"/>
              <a:t>σ</a:t>
            </a:r>
            <a:r>
              <a:rPr lang="en-US" i="1" baseline="-25000" dirty="0" smtClean="0"/>
              <a:t>s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Excitation schemes studied:</a:t>
            </a:r>
          </a:p>
          <a:p>
            <a:pPr lvl="1"/>
            <a:r>
              <a:rPr lang="en-US" dirty="0" smtClean="0"/>
              <a:t>REC</a:t>
            </a:r>
          </a:p>
          <a:p>
            <a:pPr lvl="1"/>
            <a:r>
              <a:rPr lang="en-US" dirty="0" smtClean="0"/>
              <a:t>Conventional pulsing (Delta function)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6D60D-FAD7-4C67-A590-EE4349DF83F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Encoding</a:t>
            </a:r>
          </a:p>
        </p:txBody>
      </p:sp>
      <p:sp>
        <p:nvSpPr>
          <p:cNvPr id="8806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1C7A486-DADA-414F-9B40-A39A10CE4D54}" type="slidenum">
              <a:rPr lang="en-US" smtClean="0"/>
              <a:pPr/>
              <a:t>28</a:t>
            </a:fld>
            <a:endParaRPr lang="en-US" smtClean="0"/>
          </a:p>
        </p:txBody>
      </p:sp>
      <p:pic>
        <p:nvPicPr>
          <p:cNvPr id="6" name="Picture 5" descr="convEquiv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8665" y="1828800"/>
            <a:ext cx="5239135" cy="350520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3276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lang="en-US" sz="2800" kern="0" noProof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Linear chirp: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0</a:t>
            </a:r>
            <a:r>
              <a:rPr kumimoji="0" lang="en-US" sz="28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 – 17.12 MHz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12.5 </a:t>
            </a:r>
            <a:r>
              <a:rPr lang="el-GR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μ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Desired Response: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200% BW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Transducer Response: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100% BW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MSE: 4.46x10</a:t>
            </a:r>
            <a:r>
              <a:rPr lang="en-US" sz="2800" kern="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-7</a:t>
            </a:r>
            <a:endParaRPr kumimoji="0" lang="en-US" sz="2800" b="0" i="0" u="none" strike="noStrike" kern="0" cap="none" spc="0" normalizeH="0" baseline="3000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kumimoji="0" lang="en-US" sz="2800" b="0" i="0" u="none" strike="noStrike" kern="0" cap="none" spc="0" normalizeH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GPU Acceleration</a:t>
            </a:r>
          </a:p>
        </p:txBody>
      </p:sp>
      <p:pic>
        <p:nvPicPr>
          <p:cNvPr id="84994" name="Picture 7" descr="REC_IO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000" y="1604643"/>
            <a:ext cx="7548788" cy="227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1365D1A-426D-4C75-8F1A-A5F747403ACA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400" y="4114800"/>
            <a:ext cx="73152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GPUs perform faster using single precision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4.5% round off error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Computation time decreased from 29.25 s to 0.25 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imes New Roman" pitchFamily="18" charset="0"/>
              </a:rPr>
              <a:t>Outline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I.		Motivation &amp; project summary 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II.	Block diagram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	A.	REC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	B.	GSAU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III.	Results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IV.	Areas of Expansion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1D19E41-98C1-42D0-B4D4-FDD1484DB66E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Wiener Filter</a:t>
            </a:r>
          </a:p>
        </p:txBody>
      </p:sp>
      <p:pic>
        <p:nvPicPr>
          <p:cNvPr id="84994" name="Picture 7" descr="REC_IO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000" y="1524000"/>
            <a:ext cx="75487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1365D1A-426D-4C75-8F1A-A5F747403ACA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400" y="4114800"/>
            <a:ext cx="73152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Received signals compressed axially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 dB gain in SNR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REC + GSAU</a:t>
            </a:r>
          </a:p>
        </p:txBody>
      </p:sp>
      <p:pic>
        <p:nvPicPr>
          <p:cNvPr id="84994" name="Picture 7" descr="REC_IO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000" y="1525119"/>
            <a:ext cx="7548788" cy="243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1365D1A-426D-4C75-8F1A-A5F747403ACA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400" y="4114800"/>
            <a:ext cx="73152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Received signals compressed laterally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 dB gain in SNR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CP + GSAU</a:t>
            </a:r>
          </a:p>
        </p:txBody>
      </p:sp>
      <p:pic>
        <p:nvPicPr>
          <p:cNvPr id="84994" name="Picture 7" descr="REC_IO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000" y="1556257"/>
            <a:ext cx="7548788" cy="237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1365D1A-426D-4C75-8F1A-A5F747403ACA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400" y="4114800"/>
            <a:ext cx="73152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Received signals compressed laterally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SNR loss of 0.3 dB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 dB less SNR than REC + GSAU, and 5 dB less than REC alone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Resolution Analysis</a:t>
            </a: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7D8AE6D-7D0F-4200-B43D-F96A10958189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400" y="1676400"/>
            <a:ext cx="73152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Resolution computed from the modulation transfer function (MTF)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MTF is the spatial Fourier transform of the point spread function (PSF).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Critical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wavenumber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i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</a:t>
            </a:r>
            <a:r>
              <a:rPr lang="en-US" sz="2800" i="1" kern="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0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computed by determining the point where normalized MTF crosses 0.1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Resolution given by:</a:t>
            </a:r>
            <a:endParaRPr lang="en-US" sz="2800" i="1" kern="0" baseline="-2500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8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47457" name="Object 1"/>
          <p:cNvGraphicFramePr>
            <a:graphicFrameLocks noChangeAspect="1"/>
          </p:cNvGraphicFramePr>
          <p:nvPr/>
        </p:nvGraphicFramePr>
        <p:xfrm>
          <a:off x="4419600" y="4461096"/>
          <a:ext cx="1447800" cy="1025304"/>
        </p:xfrm>
        <a:graphic>
          <a:graphicData uri="http://schemas.openxmlformats.org/presentationml/2006/ole">
            <p:oleObj spid="_x0000_s147457" name="Equation" r:id="rId3" imgW="6094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Axial Resolution</a:t>
            </a: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7D8AE6D-7D0F-4200-B43D-F96A10958189}" type="slidenum">
              <a:rPr lang="en-US" smtClean="0"/>
              <a:pPr/>
              <a:t>34</a:t>
            </a:fld>
            <a:endParaRPr lang="en-US" smtClean="0"/>
          </a:p>
        </p:txBody>
      </p:sp>
      <p:pic>
        <p:nvPicPr>
          <p:cNvPr id="6" name="Picture 5" descr="axRes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2574" y="1219200"/>
            <a:ext cx="6721815" cy="3088834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14400" y="4389437"/>
            <a:ext cx="73152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CP: 0.52022 mm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REC: 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0.44062 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CP+GSAU: 0.54117 mm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REC+GSAU: 0.64507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Lateral Resolution</a:t>
            </a: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7D8AE6D-7D0F-4200-B43D-F96A10958189}" type="slidenum">
              <a:rPr lang="en-US" smtClean="0"/>
              <a:pPr/>
              <a:t>35</a:t>
            </a:fld>
            <a:endParaRPr lang="en-US" smtClean="0"/>
          </a:p>
        </p:txBody>
      </p:sp>
      <p:pic>
        <p:nvPicPr>
          <p:cNvPr id="6" name="Picture 5" descr="axRes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5194" y="1219200"/>
            <a:ext cx="6964601" cy="320040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14400" y="4389437"/>
            <a:ext cx="73152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CP: 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0.28149 mm</a:t>
            </a:r>
            <a:endParaRPr lang="en-US" sz="28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REC: 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0.29489 mm</a:t>
            </a:r>
            <a:endParaRPr lang="en-US" sz="28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CP+GSAU: 0.10321 mm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REC+GSAU: 0.10321 mm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8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imes New Roman" pitchFamily="18" charset="0"/>
              </a:rPr>
              <a:t>Outline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I. 		Motivation &amp; project summary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II.	Block diagram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	A.	REC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	B.	GSAU</a:t>
            </a:r>
          </a:p>
          <a:p>
            <a:pPr marL="571500" indent="-571500" eaLnBrk="1" hangingPunct="1">
              <a:buNone/>
              <a:defRPr/>
            </a:pPr>
            <a:r>
              <a:rPr lang="en-US" dirty="0" smtClean="0">
                <a:latin typeface="Times New Roman" pitchFamily="18" charset="0"/>
              </a:rPr>
              <a:t>III.	Results</a:t>
            </a:r>
          </a:p>
          <a:p>
            <a:pPr marL="571500" indent="-571500" eaLnBrk="1" hangingPunct="1">
              <a:buNone/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IV.	Areas of Expansion</a:t>
            </a:r>
          </a:p>
          <a:p>
            <a:pPr marL="571500" indent="-571500" eaLnBrk="1" hangingPunct="1">
              <a:buNone/>
              <a:defRPr/>
            </a:pPr>
            <a:endParaRPr lang="en-US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A60C38-3F6D-4E97-A5CD-1EBAEA3E4E47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Areas of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GSAU</a:t>
            </a:r>
          </a:p>
          <a:p>
            <a:pPr lvl="1"/>
            <a:r>
              <a:rPr lang="en-US" dirty="0" smtClean="0"/>
              <a:t>Improved interpolation (linear, polynomial)</a:t>
            </a:r>
          </a:p>
          <a:p>
            <a:pPr lvl="1"/>
            <a:r>
              <a:rPr lang="en-US" dirty="0" smtClean="0"/>
              <a:t>Alternative reweighting schemes</a:t>
            </a:r>
          </a:p>
          <a:p>
            <a:r>
              <a:rPr lang="en-US" dirty="0" smtClean="0"/>
              <a:t>Other SA techniques:</a:t>
            </a:r>
          </a:p>
          <a:p>
            <a:pPr lvl="1"/>
            <a:r>
              <a:rPr lang="en-US" dirty="0" smtClean="0"/>
              <a:t>Synthetic transmit aperture ultrasound (STAU)</a:t>
            </a:r>
          </a:p>
          <a:p>
            <a:pPr lvl="1"/>
            <a:r>
              <a:rPr lang="en-US" dirty="0" smtClean="0"/>
              <a:t>Synthetic receive aperture ultrasound (SRAU)</a:t>
            </a:r>
          </a:p>
          <a:p>
            <a:r>
              <a:rPr lang="en-US" dirty="0" smtClean="0"/>
              <a:t>GPU speedup</a:t>
            </a:r>
          </a:p>
          <a:p>
            <a:pPr lvl="1"/>
            <a:r>
              <a:rPr lang="en-US" dirty="0" smtClean="0"/>
              <a:t>Use of optimized libraries (CUBLAS, MAGMA)</a:t>
            </a:r>
          </a:p>
          <a:p>
            <a:pPr lvl="1"/>
            <a:r>
              <a:rPr lang="en-US" dirty="0" smtClean="0"/>
              <a:t>Reduce thread overhead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6D60D-FAD7-4C67-A590-EE4349DF83F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Conclusions</a:t>
            </a: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7D8AE6D-7D0F-4200-B43D-F96A10958189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400" y="1676400"/>
            <a:ext cx="73152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REC + GSAU exhibit the best performance in SNR.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CP + GSAU exhibit the best performance in spatial resolution.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GPU acceleration results in a speedup by a factor of 116.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8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References</a:t>
            </a: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7D8AE6D-7D0F-4200-B43D-F96A10958189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400" y="1676400"/>
            <a:ext cx="73152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5138" indent="-465138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[1] 	M.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Oelze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“Bandwidth and resolution enhancement through pulse compression</a:t>
            </a:r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,” IEEE Trans. </a:t>
            </a:r>
            <a:r>
              <a:rPr lang="en-US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Ultrason</a:t>
            </a:r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Ferroelec</a:t>
            </a:r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., and Freq. Contr.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vol. 54, no. 4, pp. 768-781, Apr. 2007.</a:t>
            </a:r>
          </a:p>
          <a:p>
            <a:pPr marL="465138" indent="-465138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[2] 	J. Sanchez and M.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Oelze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“An ultrasonic imaging speckle-suppression and contrast-enhancement technique by means of frequency compounding and coded excitation,” </a:t>
            </a:r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IEEE Trans. </a:t>
            </a:r>
            <a:r>
              <a:rPr lang="en-US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Ultrason</a:t>
            </a:r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Ferroelec</a:t>
            </a:r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., and Freq. Contr.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vol. 56, no. 7, pp. 1327-1339, Jul. 2009.</a:t>
            </a:r>
          </a:p>
          <a:p>
            <a:pPr marL="465138" indent="-465138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[3] 	S.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Nikolov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“Synthetic aperture tissue and flow ultrasound imaging,” Ph.D. dissertation, Technical University of Denmark, 2001. [Online]. Available: https://svetoslavnikolov.wordpress.com/synthetic-aperture-ultrasound-imaging/</a:t>
            </a:r>
            <a:endParaRPr lang="en-US" sz="16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65138" indent="-465138"/>
            <a:r>
              <a:rPr lang="en-US" sz="1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[4]	J. Jensen, “Field: A program for simulating ultrasound systems,” in </a:t>
            </a:r>
            <a:r>
              <a:rPr lang="en-US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Medical &amp; Biological Engineering &amp; Computing</a:t>
            </a:r>
            <a:r>
              <a:rPr lang="en-US" sz="1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vol. 34, 1996, pp 351-353</a:t>
            </a:r>
          </a:p>
          <a:p>
            <a:pPr marL="465138" indent="-465138"/>
            <a:r>
              <a:rPr lang="en-US" sz="1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[5]	J. Jensen, and N. </a:t>
            </a:r>
            <a:r>
              <a:rPr lang="en-US" sz="1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Svendsen</a:t>
            </a:r>
            <a:r>
              <a:rPr lang="en-US" sz="1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“Calculation of pressure fields from arbitrary shaped, </a:t>
            </a:r>
            <a:r>
              <a:rPr lang="en-US" sz="1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apodized</a:t>
            </a:r>
            <a:r>
              <a:rPr lang="en-US" sz="1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and excited ultrasound transducers,” </a:t>
            </a:r>
            <a:r>
              <a:rPr lang="en-US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IEEE Trans. </a:t>
            </a:r>
            <a:r>
              <a:rPr lang="en-US" sz="1600" i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Ultrason</a:t>
            </a:r>
            <a:r>
              <a:rPr lang="en-US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., </a:t>
            </a:r>
            <a:r>
              <a:rPr lang="en-US" sz="1600" i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Ferroelec</a:t>
            </a:r>
            <a:r>
              <a:rPr lang="en-US" sz="16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and Freq. Contr.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Times New Roman" pitchFamily="18" charset="0"/>
              </a:rPr>
              <a:t>Motivation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</a:rPr>
              <a:t>Key medical imaging technique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</a:rPr>
              <a:t>Tumor detection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</a:rPr>
              <a:t>Seek to improve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</a:rPr>
              <a:t>Spatial resolution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</a:rPr>
              <a:t>Signal-to-noise ratio (SNR)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114F686-F31B-4CFF-BF34-FDAF49EFDC49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914400"/>
            <a:ext cx="82296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Times New Roman" pitchFamily="18" charset="0"/>
              </a:rPr>
              <a:t>Ultrasonic Imaging using Resolution Enhancement Compression and GPU-Accelerated Synthetic Aperture Techniques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09800"/>
            <a:ext cx="64008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</a:rPr>
              <a:t>Presenter: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</a:rPr>
              <a:t>Anthony Podkowa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Times New Roman" pitchFamily="18" charset="0"/>
              </a:rPr>
              <a:t>May 2, 2013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Times New Roman" pitchFamily="18" charset="0"/>
              </a:rPr>
              <a:t>Advisor: Dr José R. </a:t>
            </a:r>
            <a:r>
              <a:rPr lang="en-US" sz="2000" dirty="0" err="1" smtClean="0">
                <a:latin typeface="Times New Roman" pitchFamily="18" charset="0"/>
              </a:rPr>
              <a:t>Sánchez</a:t>
            </a:r>
            <a:endParaRPr lang="en-US" sz="20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>
                <a:latin typeface="Times New Roman" pitchFamily="18" charset="0"/>
              </a:rPr>
              <a:t>Department of Electrical and Computer Engineering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Times New Roman" pitchFamily="18" charset="0"/>
              </a:rPr>
              <a:t>Importing into MATLAB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29709" name="Slide Number Placeholder 17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FEDB209-C378-4445-AEF9-526B33D78BED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Generate PTX file from CUDA code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Initialize  kernel object using PTX file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Convert input data to a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gpuArray</a:t>
            </a:r>
            <a:endParaRPr lang="en-US" sz="28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Evaluate kernel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Bring the output data back using the gather()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Derivation of Envelope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6D60D-FAD7-4C67-A590-EE4349DF83F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8600" y="1981200"/>
          <a:ext cx="8726488" cy="2897188"/>
        </p:xfrm>
        <a:graphic>
          <a:graphicData uri="http://schemas.openxmlformats.org/presentationml/2006/ole">
            <p:oleObj spid="_x0000_s178178" name="Equation" r:id="rId3" imgW="3060360" imgH="10159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Times New Roman" pitchFamily="18" charset="0"/>
              </a:rPr>
              <a:t>Apodization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pitchFamily="18" charset="0"/>
              </a:rPr>
              <a:t>Spatial Windowing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pitchFamily="18" charset="0"/>
              </a:rPr>
              <a:t>Used to shape the beam profile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pitchFamily="18" charset="0"/>
              </a:rPr>
              <a:t>Reweighting by </a:t>
            </a:r>
            <a:r>
              <a:rPr lang="en-US" sz="2400" dirty="0" err="1" smtClean="0">
                <a:latin typeface="Times New Roman" pitchFamily="18" charset="0"/>
              </a:rPr>
              <a:t>apodization</a:t>
            </a:r>
            <a:r>
              <a:rPr lang="en-US" sz="2400" dirty="0" smtClean="0">
                <a:latin typeface="Times New Roman" pitchFamily="18" charset="0"/>
              </a:rPr>
              <a:t> coefficients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 smtClean="0">
              <a:latin typeface="Times New Roman" pitchFamily="18" charset="0"/>
            </a:endParaRPr>
          </a:p>
        </p:txBody>
      </p:sp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5867400" y="1676400"/>
            <a:ext cx="9906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i="1">
                <a:solidFill>
                  <a:schemeClr val="bg2"/>
                </a:solidFill>
                <a:latin typeface="Times New Roman" pitchFamily="18" charset="0"/>
              </a:rPr>
              <a:t>a</a:t>
            </a:r>
            <a:r>
              <a:rPr lang="en-US" i="1" baseline="-25000">
                <a:solidFill>
                  <a:schemeClr val="bg2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5867400" y="2362200"/>
            <a:ext cx="9906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i="1">
                <a:solidFill>
                  <a:schemeClr val="bg2"/>
                </a:solidFill>
                <a:latin typeface="Times New Roman" pitchFamily="18" charset="0"/>
              </a:rPr>
              <a:t>a</a:t>
            </a:r>
            <a:r>
              <a:rPr lang="en-US" i="1" baseline="-25000">
                <a:solidFill>
                  <a:schemeClr val="bg2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5867400" y="3581400"/>
            <a:ext cx="9906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i="1">
                <a:solidFill>
                  <a:schemeClr val="bg2"/>
                </a:solidFill>
                <a:latin typeface="Times New Roman" pitchFamily="18" charset="0"/>
              </a:rPr>
              <a:t>a</a:t>
            </a:r>
            <a:r>
              <a:rPr lang="en-US" i="1" baseline="-25000">
                <a:solidFill>
                  <a:schemeClr val="bg2"/>
                </a:solidFill>
                <a:latin typeface="Times New Roman" pitchFamily="18" charset="0"/>
              </a:rPr>
              <a:t>N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324600" y="3048000"/>
            <a:ext cx="46038" cy="350838"/>
            <a:chOff x="6324600" y="3048000"/>
            <a:chExt cx="45720" cy="350520"/>
          </a:xfrm>
        </p:grpSpPr>
        <p:sp>
          <p:nvSpPr>
            <p:cNvPr id="29710" name="Oval 9"/>
            <p:cNvSpPr>
              <a:spLocks noChangeArrowheads="1"/>
            </p:cNvSpPr>
            <p:nvPr/>
          </p:nvSpPr>
          <p:spPr bwMode="auto">
            <a:xfrm>
              <a:off x="6324600" y="3048000"/>
              <a:ext cx="45720" cy="4572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9711" name="Oval 10"/>
            <p:cNvSpPr>
              <a:spLocks noChangeArrowheads="1"/>
            </p:cNvSpPr>
            <p:nvPr/>
          </p:nvSpPr>
          <p:spPr bwMode="auto">
            <a:xfrm>
              <a:off x="6324600" y="3200400"/>
              <a:ext cx="45720" cy="4572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9712" name="Oval 11"/>
            <p:cNvSpPr>
              <a:spLocks noChangeArrowheads="1"/>
            </p:cNvSpPr>
            <p:nvPr/>
          </p:nvSpPr>
          <p:spPr bwMode="auto">
            <a:xfrm>
              <a:off x="6324600" y="3352800"/>
              <a:ext cx="45720" cy="4572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29703" name="Line 9"/>
          <p:cNvSpPr>
            <a:spLocks noChangeShapeType="1"/>
          </p:cNvSpPr>
          <p:nvPr/>
        </p:nvSpPr>
        <p:spPr bwMode="auto">
          <a:xfrm>
            <a:off x="5105400" y="1905000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4" name="Line 10"/>
          <p:cNvSpPr>
            <a:spLocks noChangeShapeType="1"/>
          </p:cNvSpPr>
          <p:nvPr/>
        </p:nvSpPr>
        <p:spPr bwMode="auto">
          <a:xfrm>
            <a:off x="5105400" y="2590800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Line 11"/>
          <p:cNvSpPr>
            <a:spLocks noChangeShapeType="1"/>
          </p:cNvSpPr>
          <p:nvPr/>
        </p:nvSpPr>
        <p:spPr bwMode="auto">
          <a:xfrm>
            <a:off x="5105400" y="3810000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6" name="Line 9"/>
          <p:cNvSpPr>
            <a:spLocks noChangeShapeType="1"/>
          </p:cNvSpPr>
          <p:nvPr/>
        </p:nvSpPr>
        <p:spPr bwMode="auto">
          <a:xfrm>
            <a:off x="6858000" y="1905000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7" name="Line 10"/>
          <p:cNvSpPr>
            <a:spLocks noChangeShapeType="1"/>
          </p:cNvSpPr>
          <p:nvPr/>
        </p:nvSpPr>
        <p:spPr bwMode="auto">
          <a:xfrm>
            <a:off x="6858000" y="2590800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8" name="Line 11"/>
          <p:cNvSpPr>
            <a:spLocks noChangeShapeType="1"/>
          </p:cNvSpPr>
          <p:nvPr/>
        </p:nvSpPr>
        <p:spPr bwMode="auto">
          <a:xfrm>
            <a:off x="6858000" y="3810000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9" name="Slide Number Placeholder 17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FEDB209-C378-4445-AEF9-526B33D78BED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Times New Roman" pitchFamily="18" charset="0"/>
              </a:rPr>
              <a:t>Generic Synthetic Aperture Ultrasound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</a:rPr>
              <a:t>Electrically focus signals to create an artificial aperture.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</a:rPr>
              <a:t>Pros: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</a:rPr>
              <a:t>Improved lateral resolution.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</a:rPr>
              <a:t>Improved SNR.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</a:rPr>
              <a:t>Cons: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</a:rPr>
              <a:t>Computationally expensive.</a:t>
            </a:r>
          </a:p>
        </p:txBody>
      </p:sp>
      <p:sp>
        <p:nvSpPr>
          <p:cNvPr id="1024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0996850-0C77-42B9-8EB2-94CD49C1B4AB}" type="slidenum">
              <a:rPr lang="en-US" smtClean="0"/>
              <a:pPr/>
              <a:t>44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Times New Roman" pitchFamily="18" charset="0"/>
              </a:rPr>
              <a:t>Project Summary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</a:rPr>
              <a:t>Resolution enhancement compression (REC)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</a:rPr>
              <a:t>Coded excitation and pulse compression technique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</a:rPr>
              <a:t>Improved axial resolution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</a:rPr>
              <a:t>Improved SNR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</a:rPr>
              <a:t>Generic synthetic aperture ultrasound (GSAU)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</a:rPr>
              <a:t>Synthetic aperture technique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</a:rPr>
              <a:t>Improves lateral resolution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</a:rPr>
              <a:t>Improves SNR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</a:rPr>
              <a:t>Computationally expensive, but parallelizable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E453B4C-73D6-45E6-BBFF-51138AAD6B07}" type="slidenum">
              <a:rPr lang="en-US" smtClean="0"/>
              <a:pPr/>
              <a:t>5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u="sng" dirty="0" smtClean="0">
                <a:latin typeface="Times New Roman" pitchFamily="18" charset="0"/>
              </a:rPr>
              <a:t>Goals:</a:t>
            </a:r>
            <a:r>
              <a:rPr lang="en-US" sz="3600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800" dirty="0" smtClean="0">
                <a:latin typeface="Times New Roman" pitchFamily="18" charset="0"/>
              </a:rPr>
              <a:t>1. To investigate the combination of both REC and GSAU in an ultrasound system using MATLAB and Field II.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800" dirty="0" smtClean="0">
                <a:latin typeface="Times New Roman" pitchFamily="18" charset="0"/>
              </a:rPr>
              <a:t>2. To accelerate the GSAU algorithm using a graphics processing unit (GPU)  to achieve real-time processing of the images.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E453B4C-73D6-45E6-BBFF-51138AAD6B07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imes New Roman" pitchFamily="18" charset="0"/>
              </a:rPr>
              <a:t>Outline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I. 		Motivation &amp; project summary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II.	Block diagram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	A.	REC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	B.	GSAU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III.	Results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IV.	Areas of Expansion</a:t>
            </a: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D921706-5B89-4E95-9990-D8521AE5F186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Times New Roman" pitchFamily="18" charset="0"/>
              </a:rPr>
              <a:t>System Block Diagram</a:t>
            </a:r>
          </a:p>
        </p:txBody>
      </p:sp>
      <p:sp>
        <p:nvSpPr>
          <p:cNvPr id="20498" name="Slide Number Placeholder 4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35DD5EB-8999-471C-8B0F-700F7CB9F9B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62000" y="1905000"/>
            <a:ext cx="1066800" cy="762000"/>
          </a:xfrm>
          <a:prstGeom prst="rect">
            <a:avLst/>
          </a:prstGeom>
          <a:solidFill>
            <a:srgbClr val="FFFF00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solidFill>
                  <a:schemeClr val="bg2"/>
                </a:solidFill>
                <a:latin typeface="Times New Roman" pitchFamily="18" charset="0"/>
              </a:rPr>
              <a:t>Encoder</a:t>
            </a:r>
            <a:endParaRPr lang="en-US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2400300" y="1905000"/>
            <a:ext cx="11430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Transducer</a:t>
            </a:r>
          </a:p>
        </p:txBody>
      </p:sp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5867400" y="1905000"/>
            <a:ext cx="8382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solidFill>
                  <a:schemeClr val="bg2"/>
                </a:solidFill>
                <a:latin typeface="Times New Roman" pitchFamily="18" charset="0"/>
              </a:rPr>
              <a:t>GSAU</a:t>
            </a:r>
            <a:endParaRPr lang="en-US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0512" name="Text Box 31"/>
          <p:cNvSpPr txBox="1">
            <a:spLocks noChangeArrowheads="1"/>
          </p:cNvSpPr>
          <p:nvPr/>
        </p:nvSpPr>
        <p:spPr bwMode="auto">
          <a:xfrm>
            <a:off x="-304800" y="1752600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i="1" dirty="0">
                <a:latin typeface="Times New Roman" pitchFamily="18" charset="0"/>
              </a:rPr>
              <a:t>V</a:t>
            </a:r>
            <a:r>
              <a:rPr lang="en-US" sz="2000" b="1" i="1" baseline="-25000" dirty="0">
                <a:latin typeface="Times New Roman" pitchFamily="18" charset="0"/>
              </a:rPr>
              <a:t>in</a:t>
            </a:r>
            <a:r>
              <a:rPr lang="en-US" sz="2000" b="1" i="1" dirty="0">
                <a:latin typeface="Times New Roman" pitchFamily="18" charset="0"/>
              </a:rPr>
              <a:t>(t)</a:t>
            </a:r>
            <a:endParaRPr lang="en-US" sz="2000" b="1" i="1" baseline="-25000" dirty="0">
              <a:latin typeface="Times New Roman" pitchFamily="18" charset="0"/>
            </a:endParaRPr>
          </a:p>
        </p:txBody>
      </p:sp>
      <p:sp>
        <p:nvSpPr>
          <p:cNvPr id="20510" name="Text Box 31"/>
          <p:cNvSpPr txBox="1">
            <a:spLocks noChangeArrowheads="1"/>
          </p:cNvSpPr>
          <p:nvPr/>
        </p:nvSpPr>
        <p:spPr bwMode="auto">
          <a:xfrm>
            <a:off x="1447800" y="1524000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i="1" dirty="0" err="1">
                <a:latin typeface="Times New Roman" pitchFamily="18" charset="0"/>
              </a:rPr>
              <a:t>V</a:t>
            </a:r>
            <a:r>
              <a:rPr lang="en-US" sz="2000" b="1" i="1" baseline="-25000" dirty="0" err="1">
                <a:latin typeface="Times New Roman" pitchFamily="18" charset="0"/>
              </a:rPr>
              <a:t>pc</a:t>
            </a:r>
            <a:r>
              <a:rPr lang="en-US" sz="2000" b="1" i="1" dirty="0">
                <a:latin typeface="Times New Roman" pitchFamily="18" charset="0"/>
              </a:rPr>
              <a:t>(t)</a:t>
            </a:r>
            <a:endParaRPr lang="en-US" sz="2000" b="1" i="1" baseline="-25000" dirty="0">
              <a:latin typeface="Times New Roman" pitchFamily="18" charset="0"/>
            </a:endParaRPr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7391400" y="1905000"/>
            <a:ext cx="8382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2"/>
                </a:solidFill>
                <a:latin typeface="Times New Roman" pitchFamily="18" charset="0"/>
              </a:rPr>
              <a:t>Image</a:t>
            </a:r>
          </a:p>
          <a:p>
            <a:pPr algn="ctr" eaLnBrk="0" hangingPunct="0"/>
            <a:r>
              <a:rPr lang="en-US" dirty="0">
                <a:solidFill>
                  <a:schemeClr val="bg2"/>
                </a:solidFill>
                <a:latin typeface="Times New Roman" pitchFamily="18" charset="0"/>
              </a:rPr>
              <a:t>Recon.</a:t>
            </a:r>
          </a:p>
        </p:txBody>
      </p:sp>
      <p:sp>
        <p:nvSpPr>
          <p:cNvPr id="20491" name="Text Box 31"/>
          <p:cNvSpPr txBox="1">
            <a:spLocks noChangeArrowheads="1"/>
          </p:cNvSpPr>
          <p:nvPr/>
        </p:nvSpPr>
        <p:spPr bwMode="auto">
          <a:xfrm>
            <a:off x="8229600" y="1524000"/>
            <a:ext cx="91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>
                <a:latin typeface="Times New Roman" pitchFamily="18" charset="0"/>
              </a:rPr>
              <a:t>Image Output</a:t>
            </a:r>
          </a:p>
        </p:txBody>
      </p:sp>
      <p:sp>
        <p:nvSpPr>
          <p:cNvPr id="20492" name="Text Box 31"/>
          <p:cNvSpPr txBox="1">
            <a:spLocks noChangeArrowheads="1"/>
          </p:cNvSpPr>
          <p:nvPr/>
        </p:nvSpPr>
        <p:spPr bwMode="auto">
          <a:xfrm>
            <a:off x="1600200" y="2895600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i="1" dirty="0" err="1">
                <a:latin typeface="Times New Roman" pitchFamily="18" charset="0"/>
              </a:rPr>
              <a:t>V</a:t>
            </a:r>
            <a:r>
              <a:rPr lang="en-US" sz="2000" b="1" i="1" baseline="-25000" dirty="0" err="1">
                <a:latin typeface="Times New Roman" pitchFamily="18" charset="0"/>
              </a:rPr>
              <a:t>lc</a:t>
            </a:r>
            <a:r>
              <a:rPr lang="en-US" sz="2000" b="1" i="1" dirty="0">
                <a:latin typeface="Times New Roman" pitchFamily="18" charset="0"/>
              </a:rPr>
              <a:t>(t)</a:t>
            </a:r>
            <a:endParaRPr lang="en-US" sz="2000" b="1" i="1" baseline="-25000" dirty="0">
              <a:latin typeface="Times New Roman" pitchFamily="18" charset="0"/>
            </a:endParaRPr>
          </a:p>
        </p:txBody>
      </p:sp>
      <p:sp>
        <p:nvSpPr>
          <p:cNvPr id="20508" name="Text Box 31"/>
          <p:cNvSpPr txBox="1">
            <a:spLocks noChangeArrowheads="1"/>
          </p:cNvSpPr>
          <p:nvPr/>
        </p:nvSpPr>
        <p:spPr bwMode="auto">
          <a:xfrm>
            <a:off x="3124200" y="1295400"/>
            <a:ext cx="160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>
                <a:latin typeface="Times New Roman" pitchFamily="18" charset="0"/>
              </a:rPr>
              <a:t>Received Echo Signals</a:t>
            </a:r>
          </a:p>
        </p:txBody>
      </p:sp>
      <p:sp>
        <p:nvSpPr>
          <p:cNvPr id="20505" name="Text Box 31"/>
          <p:cNvSpPr txBox="1">
            <a:spLocks noChangeArrowheads="1"/>
          </p:cNvSpPr>
          <p:nvPr/>
        </p:nvSpPr>
        <p:spPr bwMode="auto">
          <a:xfrm>
            <a:off x="6400800" y="1320225"/>
            <a:ext cx="137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err="1">
                <a:latin typeface="Times New Roman" pitchFamily="18" charset="0"/>
              </a:rPr>
              <a:t>Beamformed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</a:rPr>
              <a:t>Signals</a:t>
            </a:r>
          </a:p>
        </p:txBody>
      </p:sp>
      <p:sp>
        <p:nvSpPr>
          <p:cNvPr id="20503" name="Line 13"/>
          <p:cNvSpPr>
            <a:spLocks noChangeShapeType="1"/>
          </p:cNvSpPr>
          <p:nvPr/>
        </p:nvSpPr>
        <p:spPr bwMode="auto">
          <a:xfrm flipV="1">
            <a:off x="6934200" y="2133600"/>
            <a:ext cx="152400" cy="30439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TextBox 36"/>
          <p:cNvSpPr txBox="1">
            <a:spLocks noChangeArrowheads="1"/>
          </p:cNvSpPr>
          <p:nvPr/>
        </p:nvSpPr>
        <p:spPr bwMode="auto">
          <a:xfrm>
            <a:off x="6705600" y="2437995"/>
            <a:ext cx="609600" cy="27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/>
              <a:t>256</a:t>
            </a:r>
          </a:p>
        </p:txBody>
      </p:sp>
      <p:sp>
        <p:nvSpPr>
          <p:cNvPr id="20501" name="Line 13"/>
          <p:cNvSpPr>
            <a:spLocks noChangeShapeType="1"/>
          </p:cNvSpPr>
          <p:nvPr/>
        </p:nvSpPr>
        <p:spPr bwMode="auto">
          <a:xfrm flipV="1">
            <a:off x="3810000" y="2133600"/>
            <a:ext cx="152400" cy="30439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TextBox 39"/>
          <p:cNvSpPr txBox="1">
            <a:spLocks noChangeArrowheads="1"/>
          </p:cNvSpPr>
          <p:nvPr/>
        </p:nvSpPr>
        <p:spPr bwMode="auto">
          <a:xfrm>
            <a:off x="3581400" y="2466570"/>
            <a:ext cx="609600" cy="27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/>
              <a:t>256</a:t>
            </a:r>
          </a:p>
        </p:txBody>
      </p:sp>
      <p:sp>
        <p:nvSpPr>
          <p:cNvPr id="20499" name="Line 13"/>
          <p:cNvSpPr>
            <a:spLocks noChangeShapeType="1"/>
          </p:cNvSpPr>
          <p:nvPr/>
        </p:nvSpPr>
        <p:spPr bwMode="auto">
          <a:xfrm flipV="1">
            <a:off x="8382000" y="2133600"/>
            <a:ext cx="152400" cy="30439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TextBox 42"/>
          <p:cNvSpPr txBox="1">
            <a:spLocks noChangeArrowheads="1"/>
          </p:cNvSpPr>
          <p:nvPr/>
        </p:nvSpPr>
        <p:spPr bwMode="auto">
          <a:xfrm>
            <a:off x="8153400" y="2437995"/>
            <a:ext cx="609600" cy="27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256</a:t>
            </a:r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4267200" y="1905000"/>
            <a:ext cx="8382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solidFill>
                  <a:schemeClr val="bg2"/>
                </a:solidFill>
                <a:latin typeface="Times New Roman" pitchFamily="18" charset="0"/>
              </a:rPr>
              <a:t>Wiener</a:t>
            </a:r>
          </a:p>
          <a:p>
            <a:pPr algn="ctr" eaLnBrk="0" hangingPunct="0"/>
            <a:r>
              <a:rPr lang="en-US" dirty="0" smtClean="0">
                <a:solidFill>
                  <a:schemeClr val="bg2"/>
                </a:solidFill>
                <a:latin typeface="Times New Roman" pitchFamily="18" charset="0"/>
              </a:rPr>
              <a:t>Filter</a:t>
            </a: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4800600" y="1320225"/>
            <a:ext cx="137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latin typeface="Times New Roman" pitchFamily="18" charset="0"/>
              </a:rPr>
              <a:t>Compressed Signals</a:t>
            </a:r>
            <a:endParaRPr lang="en-US" sz="1600" b="1" dirty="0">
              <a:latin typeface="Times New Roman" pitchFamily="18" charset="0"/>
            </a:endParaRPr>
          </a:p>
        </p:txBody>
      </p:sp>
      <p:sp>
        <p:nvSpPr>
          <p:cNvPr id="42" name="Line 13"/>
          <p:cNvSpPr>
            <a:spLocks noChangeShapeType="1"/>
          </p:cNvSpPr>
          <p:nvPr/>
        </p:nvSpPr>
        <p:spPr bwMode="auto">
          <a:xfrm flipV="1">
            <a:off x="5410200" y="2133600"/>
            <a:ext cx="152400" cy="30439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TextBox 36"/>
          <p:cNvSpPr txBox="1">
            <a:spLocks noChangeArrowheads="1"/>
          </p:cNvSpPr>
          <p:nvPr/>
        </p:nvSpPr>
        <p:spPr bwMode="auto">
          <a:xfrm>
            <a:off x="5181600" y="2437995"/>
            <a:ext cx="609600" cy="27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256</a:t>
            </a:r>
          </a:p>
        </p:txBody>
      </p:sp>
      <p:cxnSp>
        <p:nvCxnSpPr>
          <p:cNvPr id="50" name="Elbow Connector 49"/>
          <p:cNvCxnSpPr>
            <a:stCxn id="6" idx="2"/>
            <a:endCxn id="39" idx="2"/>
          </p:cNvCxnSpPr>
          <p:nvPr/>
        </p:nvCxnSpPr>
        <p:spPr bwMode="auto">
          <a:xfrm rot="16200000" flipH="1">
            <a:off x="2990850" y="971550"/>
            <a:ext cx="12700" cy="3390900"/>
          </a:xfrm>
          <a:prstGeom prst="bentConnector3">
            <a:avLst>
              <a:gd name="adj1" fmla="val 6100002"/>
            </a:avLst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Straight Arrow Connector 52"/>
          <p:cNvCxnSpPr>
            <a:stCxn id="6" idx="3"/>
            <a:endCxn id="20485" idx="1"/>
          </p:cNvCxnSpPr>
          <p:nvPr/>
        </p:nvCxnSpPr>
        <p:spPr bwMode="auto">
          <a:xfrm>
            <a:off x="1828800" y="2286000"/>
            <a:ext cx="571500" cy="0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Arrow Connector 56"/>
          <p:cNvCxnSpPr>
            <a:stCxn id="20485" idx="3"/>
            <a:endCxn id="39" idx="1"/>
          </p:cNvCxnSpPr>
          <p:nvPr/>
        </p:nvCxnSpPr>
        <p:spPr bwMode="auto">
          <a:xfrm>
            <a:off x="3543300" y="2286000"/>
            <a:ext cx="723900" cy="0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Straight Arrow Connector 59"/>
          <p:cNvCxnSpPr>
            <a:endCxn id="6" idx="1"/>
          </p:cNvCxnSpPr>
          <p:nvPr/>
        </p:nvCxnSpPr>
        <p:spPr bwMode="auto">
          <a:xfrm>
            <a:off x="381000" y="2286000"/>
            <a:ext cx="381000" cy="0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Straight Arrow Connector 62"/>
          <p:cNvCxnSpPr>
            <a:stCxn id="39" idx="3"/>
            <a:endCxn id="20486" idx="1"/>
          </p:cNvCxnSpPr>
          <p:nvPr/>
        </p:nvCxnSpPr>
        <p:spPr bwMode="auto">
          <a:xfrm>
            <a:off x="5105400" y="2286000"/>
            <a:ext cx="762000" cy="0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6" name="Straight Arrow Connector 65"/>
          <p:cNvCxnSpPr>
            <a:stCxn id="20486" idx="3"/>
            <a:endCxn id="20489" idx="1"/>
          </p:cNvCxnSpPr>
          <p:nvPr/>
        </p:nvCxnSpPr>
        <p:spPr bwMode="auto">
          <a:xfrm>
            <a:off x="6705600" y="2286000"/>
            <a:ext cx="685800" cy="0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1" name="Straight Arrow Connector 70"/>
          <p:cNvCxnSpPr>
            <a:stCxn id="20489" idx="3"/>
          </p:cNvCxnSpPr>
          <p:nvPr/>
        </p:nvCxnSpPr>
        <p:spPr bwMode="auto">
          <a:xfrm>
            <a:off x="8229600" y="2286000"/>
            <a:ext cx="533400" cy="0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imes New Roman" pitchFamily="18" charset="0"/>
              </a:rPr>
              <a:t>Outline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I. 		Motivation &amp; project summary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II.	Block diagram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	A.	REC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	B.	GSAU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III.	Results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IV.	Areas of Expansion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1D19E41-98C1-42D0-B4D4-FDD1484DB66E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solidFill>
          <a:schemeClr val="accent1"/>
        </a:solidFill>
        <a:ln w="50800" cap="sq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4439</TotalTime>
  <Words>1019</Words>
  <Application>Microsoft Office PowerPoint</Application>
  <PresentationFormat>On-screen Show (4:3)</PresentationFormat>
  <Paragraphs>421</Paragraphs>
  <Slides>44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Stream</vt:lpstr>
      <vt:lpstr>Equation</vt:lpstr>
      <vt:lpstr>Ultrasonic Imaging using Resolution Enhancement Compression and GPU-Accelerated Synthetic Aperture Techniques</vt:lpstr>
      <vt:lpstr>Outline</vt:lpstr>
      <vt:lpstr>Outline</vt:lpstr>
      <vt:lpstr>Motivation</vt:lpstr>
      <vt:lpstr>Project Summary</vt:lpstr>
      <vt:lpstr>Goals: </vt:lpstr>
      <vt:lpstr>Outline</vt:lpstr>
      <vt:lpstr>System Block Diagram</vt:lpstr>
      <vt:lpstr>Outline</vt:lpstr>
      <vt:lpstr>Resolution Enhancement Compression</vt:lpstr>
      <vt:lpstr>Convolution Equivalence Principle</vt:lpstr>
      <vt:lpstr>Encoder Subsystem</vt:lpstr>
      <vt:lpstr>Encoder Subsystem</vt:lpstr>
      <vt:lpstr>Encoder Subsystem</vt:lpstr>
      <vt:lpstr>Encoder Subsystem</vt:lpstr>
      <vt:lpstr>System Block Diagram</vt:lpstr>
      <vt:lpstr>Transducer Specifications</vt:lpstr>
      <vt:lpstr>System Block Diagram</vt:lpstr>
      <vt:lpstr>Outline</vt:lpstr>
      <vt:lpstr>GSAU Technique</vt:lpstr>
      <vt:lpstr>GPU Programming (CUDA)</vt:lpstr>
      <vt:lpstr>CUDA C</vt:lpstr>
      <vt:lpstr>Test Hardware Specifications</vt:lpstr>
      <vt:lpstr>System Block Diagram</vt:lpstr>
      <vt:lpstr>Image Reconstruction Subsystem</vt:lpstr>
      <vt:lpstr>Outline</vt:lpstr>
      <vt:lpstr>Simulation Settings</vt:lpstr>
      <vt:lpstr>Encoding</vt:lpstr>
      <vt:lpstr>GPU Acceleration</vt:lpstr>
      <vt:lpstr>Wiener Filter</vt:lpstr>
      <vt:lpstr>REC + GSAU</vt:lpstr>
      <vt:lpstr>CP + GSAU</vt:lpstr>
      <vt:lpstr>Resolution Analysis</vt:lpstr>
      <vt:lpstr>Axial Resolution</vt:lpstr>
      <vt:lpstr>Lateral Resolution</vt:lpstr>
      <vt:lpstr>Outline</vt:lpstr>
      <vt:lpstr>Potential Areas of Expansion</vt:lpstr>
      <vt:lpstr>Conclusions</vt:lpstr>
      <vt:lpstr>References</vt:lpstr>
      <vt:lpstr>Ultrasonic Imaging using Resolution Enhancement Compression and GPU-Accelerated Synthetic Aperture Techniques</vt:lpstr>
      <vt:lpstr>Importing into MATLAB</vt:lpstr>
      <vt:lpstr>Derivation of Envelope Detection</vt:lpstr>
      <vt:lpstr>Apodization</vt:lpstr>
      <vt:lpstr>Generic Synthetic Aperture Ultrasound</vt:lpstr>
    </vt:vector>
  </TitlesOfParts>
  <Company>Bradley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REC-SAFT</dc:title>
  <dc:creator>eeguest</dc:creator>
  <cp:lastModifiedBy>Dark_Master</cp:lastModifiedBy>
  <cp:revision>402</cp:revision>
  <dcterms:created xsi:type="dcterms:W3CDTF">2012-09-28T17:09:23Z</dcterms:created>
  <dcterms:modified xsi:type="dcterms:W3CDTF">2013-05-02T15:32:36Z</dcterms:modified>
</cp:coreProperties>
</file>