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5" r:id="rId3"/>
    <p:sldId id="291" r:id="rId4"/>
    <p:sldId id="308" r:id="rId5"/>
    <p:sldId id="287" r:id="rId6"/>
    <p:sldId id="313" r:id="rId7"/>
    <p:sldId id="319" r:id="rId8"/>
    <p:sldId id="320" r:id="rId9"/>
    <p:sldId id="314" r:id="rId10"/>
    <p:sldId id="310" r:id="rId11"/>
    <p:sldId id="318" r:id="rId12"/>
    <p:sldId id="302" r:id="rId13"/>
    <p:sldId id="274" r:id="rId14"/>
    <p:sldId id="296" r:id="rId15"/>
    <p:sldId id="311" r:id="rId16"/>
    <p:sldId id="295" r:id="rId17"/>
    <p:sldId id="294" r:id="rId18"/>
    <p:sldId id="293" r:id="rId19"/>
    <p:sldId id="306" r:id="rId20"/>
    <p:sldId id="299" r:id="rId21"/>
    <p:sldId id="307" r:id="rId22"/>
    <p:sldId id="301" r:id="rId23"/>
    <p:sldId id="312" r:id="rId24"/>
    <p:sldId id="303" r:id="rId25"/>
    <p:sldId id="305" r:id="rId26"/>
    <p:sldId id="304" r:id="rId27"/>
    <p:sldId id="316" r:id="rId28"/>
    <p:sldId id="315" r:id="rId29"/>
    <p:sldId id="317" r:id="rId30"/>
    <p:sldId id="258" r:id="rId31"/>
    <p:sldId id="289" r:id="rId32"/>
    <p:sldId id="286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6" autoAdjust="0"/>
    <p:restoredTop sz="92982" autoAdjust="0"/>
  </p:normalViewPr>
  <p:slideViewPr>
    <p:cSldViewPr>
      <p:cViewPr>
        <p:scale>
          <a:sx n="70" d="100"/>
          <a:sy n="70" d="100"/>
        </p:scale>
        <p:origin x="-2658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C5304E8-5AAF-46D6-8AD4-78208242E935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8F885E6-B973-4DFE-AFC3-DE5D333C7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73D494A-5526-450D-AF55-4FC7E32199A1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92BAA73-BE6E-4610-B64F-FAABDEE64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7D4D3-910F-4338-AF09-6B565D36D25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B8C6B-92D5-436A-B1CD-5692E2642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8DB9B-8853-4959-818A-10D89141F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23AA-7B71-4244-B740-1BC903CA6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F8627A-50F2-4EA1-9386-7FED2AB71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038D-3885-42D2-AAA7-8485634646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BE46D-1326-4E55-A487-0C227C379E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CBDE5-EB86-46B5-BD29-094739D70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35B63-9E85-4CB5-B116-00AAEB94B4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CA349-C752-48DB-9964-827FFA02F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6F8E702-8D7D-4548-B718-2F0BBEE7C9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DE5A3-CA46-4069-AFE7-7CCBE8A49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Digilent Design Contest 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614567-8E71-47F2-A1DB-26A6CDA68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1440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Anthony Gaught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Advisors: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Dr. </a:t>
            </a:r>
            <a:r>
              <a:rPr lang="en-US" sz="2000" dirty="0" smtClean="0">
                <a:latin typeface="Calibri" pitchFamily="34" charset="0"/>
              </a:rPr>
              <a:t>In Soo Ahn and Dr. Yufeng Lu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Calibri" pitchFamily="34" charset="0"/>
              </a:rPr>
              <a:t>Department of Electrical and Computer Engineering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Calibri" pitchFamily="34" charset="0"/>
              </a:rPr>
              <a:t>Bradley </a:t>
            </a:r>
            <a:r>
              <a:rPr lang="en-US" sz="1800" dirty="0" smtClean="0">
                <a:latin typeface="Calibri" pitchFamily="34" charset="0"/>
              </a:rPr>
              <a:t>University, Peoria</a:t>
            </a:r>
            <a:r>
              <a:rPr lang="en-US" sz="1800" dirty="0" smtClean="0">
                <a:latin typeface="Calibri" pitchFamily="34" charset="0"/>
              </a:rPr>
              <a:t>, Illinois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latin typeface="Calibri" pitchFamily="34" charset="0"/>
              </a:rPr>
              <a:t>May 7, 2013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981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Reconfigurable Communication System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BFEAC7-9DCD-45B8-9F2B-A9648C29BB0E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4100" name="Picture 4" descr="b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524000" cy="48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36725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Raised cosine filter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Reduces inter-symbol interference (ISI)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Improves bandwidth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566C4B5-E805-4097-A824-44BA404146F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Signal Shaping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2" cstate="print"/>
          <a:srcRect l="7706" r="6566"/>
          <a:stretch>
            <a:fillRect/>
          </a:stretch>
        </p:blipFill>
        <p:spPr bwMode="auto">
          <a:xfrm>
            <a:off x="1981200" y="33528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772400" y="6245225"/>
            <a:ext cx="914400" cy="476250"/>
          </a:xfrm>
        </p:spPr>
        <p:txBody>
          <a:bodyPr/>
          <a:lstStyle/>
          <a:p>
            <a:pPr>
              <a:defRPr/>
            </a:pPr>
            <a:fld id="{E1F18BCC-1CC1-46F4-AD26-04DA485E3E3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System Specifications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2895600"/>
            <a:ext cx="784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System clock frequency		50 MHz	50 MHz</a:t>
            </a: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Carrier Frequency			12.5 MHz	184 KHz</a:t>
            </a: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Symbol Rate	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6.25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Msps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91.9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Ksps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Rate				12.5 Mbps	184 Kbps</a:t>
            </a: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Maximum Carrier Offset		1 KHz		14.7 Hz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9600" y="22098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Specification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		           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one FPGA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two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FPGAs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QPSK signal, s(t), includes in-phase component, I(t), and quadrature component, Q(t).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r(t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= s(t) + n(t) where n(t) is noise.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BF05BE1-C0C5-4F7A-A57E-1C515CED2EF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System Block Diagram</a:t>
            </a: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-609600" y="2590800"/>
          <a:ext cx="10535800" cy="5334000"/>
        </p:xfrm>
        <a:graphic>
          <a:graphicData uri="http://schemas.openxmlformats.org/presentationml/2006/ole">
            <p:oleObj spid="_x0000_s1026" name="Visio" r:id="rId3" imgW="12443760" imgH="48070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F2E1F3-26CF-4377-B1B9-51EC4DBD565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Design Methodology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33600" y="1447800"/>
          <a:ext cx="5562600" cy="5041107"/>
        </p:xfrm>
        <a:graphic>
          <a:graphicData uri="http://schemas.openxmlformats.org/presentationml/2006/ole">
            <p:oleObj spid="_x0000_s2050" name="Visio" r:id="rId3" imgW="5101380" imgH="5625450" progId="Visio.Drawing.11">
              <p:embed/>
            </p:oleObj>
          </a:graphicData>
        </a:graphic>
      </p:graphicFrame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7684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VHDL simulation results plotted are against the SIMULINK model results using MATLAB.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Fixed point representation is used throughout the HDL design.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7C7A8F-F9CA-4B18-B2B4-F1BD770BC15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Simulation Results</a:t>
            </a:r>
          </a:p>
        </p:txBody>
      </p:sp>
      <p:sp>
        <p:nvSpPr>
          <p:cNvPr id="12293" name="AutoShape 8" descr="data:image/jpeg;base64,/9j/4AAQSkZJRgABAQAAAQABAAD/2wCEAAkGBhQRERUUExQVEhUUFhYYFhUVFBUUFxYWFhQVGBQXFhcYHSceGRojHBcXHy8gJCcpLCwsFh4xNTAqNSYrLCkBCQoKDgwOGg8PGiwkHyIyLi81LC8sLCwsLCkpNSwsKSopLCosLCkyNSkuLCosNC8tLCwsLCksLSwpLCwsLCwpLP/AABEIAIoBbQMBIgACEQEDEQH/xAAcAAEAAgMBAQEAAAAAAAAAAAAABgcEBQgDAQL/xABNEAABAwICAwwGBgULBAMAAAABAAIDBBEFEgYhMQcTFjJBUVRhcYGU0ggUInKRsTVCUnOhshUjM2LBFyQlY3SCg7O0wtE2U5LwNKLh/8QAGwEBAAIDAQEAAAAAAAAAAAAAAAUGAQMEBwL/xAAtEQEAAgEDAwIEBQUAAAAAAAAAAQIDBBESBSExE1FBobHRBiIykfAVM0Jhgf/aAAwDAQACEQMRAD8AvFERAREQEREBERAREQEREBERAREQEREBERAREQEREBERAREQEREBERAREQEREBERAREQEREBERAVFekxx6H3aj5wq9VRXpMceh92o+cKC9UREBERAREQEREBfF9UW060jFPEIw6z5A4uP2ImgmR3+0dZWaxvOzXlyRjrNp+CJbou6rLBOynosuc63uLc+q9gAOv5KUaBac+vtcyVojqI+O0bHD7Tb67c45FSOg7jXYqJXjU+QuseRreIO4AKYaUSuw/EWVMWrWCQNjmnjNPaLqKz9Qrj1cYPhsntDoK5tNFL/wByY5R9l2IvChrGyxskYbte0Oaeoi4XupRDTExO0iIiMCIoppnomaiKWSKpq6aUMJaYqmZjLtaSAYw7LY25LIJWio3cL0/mfUyUlVNJM6QZ4nSyOeQ5g9pgLidRbrt1FXkgIige7DpY+ioHNhLhPNdrSwkOYwWMklxrbYEC/O4IJ4iqHcbweWtpvW6mtrZDvhayP1ucMAZbW4B3tXPIdSt5ARFh4bi0VQHmJweGSPjcRyPYbOHcUGYi1GkOlVPQCN1S/emyOyBxBIByk+1bYNSw4t0SgcLtqA4c4jlI+OVBI0Uap90jD5L5Klr7bcrJHW7bN1LzdumYfvjImzh0kj2sbGGPDi57g0cYCw1oJSijuI7oNBTvLJqhsThyPbI34XbrWTgumFJWG1PMJrbS1r7av3i234oNyiIgIsfEK9kET5ZHBjI2lznHka0XJXpT1DZGNe03a8BzTzgi4PwQeiIo7iO6DQU7zHNUNiePqva9vwu3X3IJEijf8olBkz+sDJ9ve5ctveyWW1wnHaeqbmp5o5hyljg63aBrHegz0XjDWMe5zWuDnN4wBuR2r2QEREBUV6THHofdqPnCr1VFekxx6H3aj5woL1REQEREBERARFgYvjkNKzPM8MHIPrOPM1u0lGJmKxvL0xXE2U8TpHmwb8SeQDrK573SNI3yB7nH9ZUHIAPqxNIJA6r2HXYqS6U6YvrJWjiMBtHHfZf6z7bXW+AVU47iHrFUS03Yz2Gdg2nvNz3rdbbHj3nzKNwWnXaqtK/or85TPcgp7VQPMPmpnumUuZjTzBRXcwGWQu7FOtNBnj7l55rbz/UIs9Ix09LVYpj22e243j++076dx9qA3b92+5HwNx3hWIqA3PMW9VxGO5s2QmJ3N7XFPc63xKv9XTTX544QfWtN6GpmY8W7/cREXShhYWNPtTTHmikPwY5Zq1WlcmWhqjzQS/5bkFA6aYK+hiwvE4BlJhgzkf8AdYwFpPvN1dy6C0explZTRVEZu2Vgd2H6zT1g3Hco5UaMNrsCipjtdSw5DzSNjaWH4j8VBtwDSd0b5sOm1OaXPjB5C02lZ8j8UF2qpdMj63Q4nXHWwM9Wpvuo5mb7IPfkHwYptp1iT2U4hhNp6t4gi/dLx+sk7GMzO7gtZug4YynwGohjFmRQNa3sa5mvtO1BrPR+dfCeyeT/AGlWUqw9Hl18Ld1VEn5WFWeg1GlWKmmpXvbrkNmRDnlkIZGP/Ig9gKqncZr5KLEqzDag3c5zng/akZxiOpzCHdysXEj6ziUMI1x0jfWJObfX3ZTtPWBnd8FXW7JSOoMTo8TjGrM1sluVzOQ+8y47kFj6WaJivno98aHQwSPlkafrODQI2kcoJuT2da3lZGGwvAAADHWAFgPZOwL0o6pssbJGG7XtDmkcocAQfgV+cQ/ZSe478pQVF6OP7Ot+9Z+Vyn+muigrGwvY1u/080UsbjYGzZAXszcxbfvAUA9HH9nW/es+TlcqCrPSHpmnDWPIGZk7LHlGZrgVMNzqnazC6RrRYbww6hykXJ+JUU9IT6KH38fycpfoD9G0n3Ef5Qg36IiCBbru+z0poqf9pKySV/VDAA5w/vOyNHaVj7hmkvrWGtjcbyUp3s325NsZ+Gr+6t7oufWaiqqzra5/q8H3UJIeR1OkLz2AKtdFP6I0kmpT7MNXfJfZ7ftxW7DmYgvJVP6RdO04fE4gZmzgA8oBY6/yCthVZ6RH0bH9+38rkE60PaDh9L9xF+QKndKqf9GaSUzqMb2KgxF8bNTSJH5JBlHIbF3UVYWA4vXMw+n3qhbLaCPL/OmNv7AsbFursuohonidLJixmxTfIcR1NihlYI4YhsYInXOY22Oda9zbWgtfD8EZDJJI295NoJ1DXyf+8i2KIgIiICor0mOPQ+7UfOFXqqK9Jjj0Pu1HzhQXqiIgIiICL8Syhou4gDnJsq33VdPJIqRzaK7nu1PkA/Zs5S3nJ2X5NaztLVfLSk7WmN230u0xaxro45RGdhe2xcOcN5L9apfGdJIoyS0ue4/Xe4vf/wCR1jsUJqMZleNbysamgdK8Nbrc42H/AOrb6kRG1YcE6LJkvNs1+3tHhIhjbhDJMdRdeOPtI/WO7mm395avD4rL5iMwe9sbNccQyt69d3O7zr+CzKVi49RftssnRdLHLlELA0CFhfrU1xl2Zncobog2zQpZVOuxUXWd9RyXDNXbJWfZW2IgslJGoggg9YNwuidG8VFVSwzD67AT7wFnD4gqgdIYbOurE3FcazRS0xOuM52e6/jAdjtf95Wjp+Ttt7tH4gwerp65Y/x+krNREUwowo3uj1G94VWO/qHj4i38VJFXe6jT4hW0r6Wlo3ZZCM8r5qdvstN7Nbvl9ZA221IJjoyf5nTfcRf5bVR+6vhz8JxiLEIRZsrhJq2b43VK0+8NfeVaugU9bHTQ09XSOidExrN8bLA9jg0WaSGvzA2A5CvTdJ0O/SdC+FthKCHxOdqAeOc8gIuEGBonXtxSsdXtvvEDBDTXG17wHVEnaNTL9R51nbqY/ois+6/3NW30ZwJlFSw07NkTAL87trnHrJue9R7dKirKmkmpaWldIZQGmR0sDGBuYFxAc/MTqtsG1BHvR0d/Rso5qh34xxq05pgxpc42a0EknYABckqqdyLA8RwtksNRROdHI8PD2T0xLTls64Mmu9h8FI90k189K+moqVzjM3K+V00DA1h4zWgvuSRq5tqDC0X0Tp8RjfXVLHufVyPey0srMsIOWBtmOA4ov2uK8tOdyekfQT7xG4SsYXxkzTP9povaz3EawCNnKpbogJG0sUUtO6mdFGxmUvie0lrQDlMbjq1X122raVkxawlsbpT9hpYCe95A/FBX+4TpH6zhoicbvpXGM325Drj/AAuO5T/EP2UnuO/KVTehGi2KYbiM07KI+rTueHRCopszWF5dGR+ssXNv+JVpY/XVAgcIKV8sj2EBu+QMDXOBADi6Tk6roK09HD9nW/es+Tlcqp/ci0bxHC3TNqKMujmynMyemJa5t9oMguLFW9G64BII6ja46jbUgrP0hfooffx/Jyl+gP0ZSfcR/lCiW6/g9diMDKampHFokD3SPmp2g5QQA0GS/LyrdaF1FZT0UME9DIHxMDCWTUzmuDdQI/WC2q2pBLauqbExz3uDGMBLnONgANpK0um2OGloZJGa5HhscI55ZSGR273X7lHNK2YjXvip20ZgpTLG6okfPTlzo2ODi0MY8+yba+UrG0wgxGqraRzKAmlpZRI5rqimDpXDUDbfLANGy/Kg3OH7lNCyKNro3uc1oDnCeduZ1hmdZrwBc3OrnVf7sugkVDFBW0jXMdFKBITJJIdt43Xe4kAOFv7yu2lmLmguY6Mna1xaSO9hI/FR7dDoZKmhmp46d1Q6ZhAs+Jga7a1xMjhsNjqB2INno1jTaykhqG7JY2u7Db2h3G47lX/pE/Rsf37fyuXpuSYbiWHxGlqqQmLMXRyNmp3ZM3GBbvlyL69XWvm7DgldiUMdPTUji1smd0j5qdt7AgBo3y/LfWgnGh3/AMCl+4i/IFWHpI4ezeaWe1pBI6PMNpZlLvwI1dqnGi1bWQ0cMU1DIJIo2sOWamLXZRa4O+arrSYxoFU4xVRy4hkp6aAnJTRv3x77kXMjxZovYbL2/FBLtB6qSXDqV8ty90MZcTtPsixPWRYreL8RRBrQ1oAa0AADUAALABftAREQFRXpMceh92o+cKvVUV6THHofdqPnCgvVEWLiFM57LNcWHq5eorMPm0zETMRu+1WIxx8ZwHVtPwWmrNJjsjbbrd/wtRV07o3WeCDz7b9hWK967qYK+fKsanqeeZmsRx+piFY+TW9xd27PhsUfrgtpUSLU1jl92jbwjItNp3mVdaT6HgkyQCx+szkPW3m7FHo2erxFx1SyAtbztZsc63OeKO9WJjVa2JjnONgB3nmA6yq0qKh08pe7lOocgHIAuHJtXutXTpy54ik+I/mxRRcq29IxYkEa2tBFchROe/mXo/TsHCIhN9HW2aFI3n2VosHZZoW6vqVRz977pDP+pFdIIb3XloJjPqtfC8mzXHe3+6/V+Bse5bPGYrtUOnZYqX0WTaI/07bYoz4JpPx7Op7otDoPjXrdDDITd2XK/wB9nsu+Nr963ytETvG7zDJScd5pbzHYREWXwIiICIiAiIgIiICIiAiIgIiICIiAiIgIiICIiAiIgIiICor0mOPQ+7UfOFXqqK9Jjj0Pu1HzhQXqiIg8aqkbI3K4XCh+NYG+G7m3ezn5W+9/ypsvhF1spkmnhxarR49RHfz7qomkWmxCtawOJIGXW4nY3t6+YK1qjQ+ne8uIIvtaDYE/w7loNNNymCtpt7iJp3tuWEElrnf1gPG7doW6c0InH0jJy/NMbOdcfxp1VJYXEbTqHP8AvHrKx4ILLKqsHfTyvikaWPjcWuB5CP4cq9IoFFZsu70LpvTq46Rs+wxLe4RTXN1i0eHk8ik2HUVlD6nNG20Lbhxxjq21AywC2gWFTx7FPdHdFAAJJhd20MOxvWecqKw6XJqb7U/dHa7V0wRyt+yDVOFSyNJZE945w0lQfFaYseQ5paRtBBB+BXTTWgahqC02kmiUFcwtlb7VvZkGp7T1HlHUrBj6Z6UfltvKO034g422yU7e8eVd7iuN5ZJaZx1SDfGe83U8d4ynuVqYniLKeF80rsjI2lzjzAD8T1Khq3CqjB66N7xcMeHMeOLIzY4DmJbcWU73a53S4K58JLmOdE5xHLGSDfsvZd+mtPHjPmHD1rFT1Yz4+9bx82Zg89XjEPrG/PoKZ5O8shsZ3tBIzySHU2/I0DvWm0rhxPCGetQVj62BpG/R1DQ5zGE63NLbXGvXzLabjGlkNTh8UAcBNTtyPjJs6wJyuA5QQp1W0bZo3xvF2yNc1w52uFiulBtdWaW0sGXf6iKEuaHAPeG3BFxa68qfTqgkcGsq4HuOoNbI1xJ7AsTTTBozhM8JaHNjp3BuaziMjPZNzy6hrUI9HKhZ6nPLlGd02XNYXsGCwB221oLIxDS6jp35JqmKJ4+q94adl+VbChr4542yRPbIx3FewhzTyaiFGN1XDY5sLqQ9rSQwFhIF2uzNykHaNahG4Zjb6eWowqo9l8L3OjB6jaVo6tjh2lBcqItbpFjApaaSW2YtFmM5XyOOWNg6y4gIMes0zooZHRyVUDJGmxY6RocCeQt23XpWaV0kLWulqI42vF2ue4NBF7XBPWqY3MMLI0iqm1OWaWNsji4i/wCsJbmIv2kDqV343Rslp5WPa1zTG8WIBHFPOg10en2HuIDayncTsAkaSewBb5rri42FUd6OOHsLqyQtBc0xsaSLkD2ibHk2D4K8kGmrtMaOB5ZLUwxPG1r3hp/FKPTGjmzb1UxSZAS7I8OygbSbbFqd1XCI58Kqi5jXOjidIxxAJa5gzXB2jYtjoRg7Kagp42Na39SwusALuc0FxPOSSg/P8oOHdNpxya5WjXzaytlheNwVLS6CVkrRtLDmHxVI7sODxfp2iGRoE4h3wAWDv15ab89xYdyvmKJrQA0BoGwAAAdwQfmpqWxtL3kNa0XJOwDrWj/lCw7ptOP8Vv461ISFQW6dg8XCOkbkaGzbwXgAWcc5GsdYAQXKdMKPe999Zi3q9t8zDJe1+Ns2L2wrSSmqi4U88UxbxhG9riL7LgLNNMzJkyty2tlyjLbmtsXPGk2GT4RidRXULcsEE7GPY2+Ub7EyQtc3/tkuIB5DbqQdGLX4rpBT0tvWJo4c2wvcGg951LF0R0rhxGmbPCdR1OYeMx44zXf+6wtrU0rJGlr2te0ixa4Agg9RQaeDTqge4NZVwPc7UGtka4k9QCT6dUEbi19XAxw2tdI1pHcVFdx3RmOmbWODGh3rk0bXWuRHHYNaDyAXK1PpG0LDRQy5RnbNlzW15XMdcX5rgfBBZOF6T0tU4tgnjmI2724Ot8O1fjENLqOnfkmqYonD6r3hp/FeOhVFHBh9MGNaxu8RONrDWYw5xJ7SSo3i2Efp6RocMmHwvvntZ9XI249h1rthGsZvrHZq1oJXhuldJUvyQVEUztto3h+obdi2ygFXhDqeZsdPE6ONoIYIm2AFmiMsttObNnJOzbfYp+gKivSY49D7tR84Veqor0mOPQ+7UfOFBeqIiAiIgIiIKq3YdDN8dHVRtGbVHLblH1HHs4veFCqLRW1iV0FX0gljcx2xwI/4UDfhWUkHaDr7VW+sZr4Ji0eJ+q0dK18VxenbzH0Q+HCQ3kWSyGy389FZbPR3RXfXCSUWYNjT9c8h91RGmi+qvxr8Upl6hTHTld7aG6ObJ5R1xtP5j/BTNfALL6rnp8FcFIpVS9TqLajJN7CIi6HOwMawSKridFM0Oa74g8haeQrV6N6POhpX0c9pohmaxx+vC+/svHIRcj4KRrXVGPRMqY6ZxIklY57Lj2XZCMzQftW125gVjjG+7ZGW3D09+3n/AKpPSvcQqqSU1GGPc9rTdrA7LNH1NP1x+KaJbudTSyCDE2Oe0HK55bkmjP77frD4FX6qy3c9EIp6B9UGhs1PZ2cCxcwkBzXc413HNZZa0v0oqmy4ZUSMcHMfTSOa4bC0xkghQb0c/o+X78/kavugUz3aLyZ7+zFUtbf7AzW7tq+ejn9Hy/fn8jUEx3Rz/R0w5zCPjPGFXG7Fh78OxGmxWAWu4NltszNHL7zLt7lYO6dJahA+3UUzfjOw/wAFn6baNtxChmp3bXtJYfsyN1sPx+ZQbLCsSZUQxzRm7JWNe09ThdaGsPreIsiGuKiAml5nVDwRAw+63M/tLVXW47p2KWkqqWpNnUYfIxpOsi9nRgcpz2AH76tHQ3CnwUwMv7edxmnP9ZJrLexoytHU1BWGhTraV1w5xL/sKuSv/ZSe478pVL6KatLqsc+/fkaVddXHmjeBtLXD4goKb9HDi1v3jPk9XSqR9HSoDZa6I6nAsdbqDntPwNviruQaLTof0bWf2eb/ACytlhA/URfds/IFpt0aoy4bUjlkZvTet0rhG0f/AGW+pIckbG/Za0fAAIKW3X/p7Df8H/UFXeqP3X/p7Df8H/UFXggKj903/qTD/wDB/wA1yu2SUNtcgXNhc2uTsA5yqS3Tf+pMP/wf8xyC8FEsFo2TVWKRyND2Plia5p1gg0sdwVLVFtFpQa7EwOSeH/TRoKnqoZ9FsSD2ZpKGoNrc7b8U80jOQ8oV74XicdTEyaFwfHIMzXDlB/j1LF0l0chr6d9PO27Hjbytd9VzTyEFUtohpBNo5XuoK0k0sjrtfrs3NqbK3907HDkPYgtXQMezV/26p/MFEvSK+jYv7Q38j1LdApA5lUQQQa2pIINwRmFiCol6RX0dF/aG/kegx8F05p66Wmwxz3RRNp4hJcFnrMgjZ+ovtEe2/wBvZsOu2omBrQGgAAAAAWAA1AADZ2KqNL9zP9IYdS1NOMtXFTQkEezvobE0hpP2h9U9yz9yfdP9cb6pVHJVxez7XsmUN1E2OyQco70FloiICor0mOPQ+7UfOFXqqK9Jjj0Pu1HzhQXqiIgIiICIiAtFi+FOdICwXzbeTWOdb1FyavSU1VOF2zHktjtyq0tDo8Brks4/ZGzv51uQF9RfWm0uLTV4442MmS2Sd7SIiLpaxERAUC3XNH6meCGaiaXVFLM2RuW2awBBAB420auVT1EEBwDdagcwNrmSUM41PbLG8MLhtLHWt3bV+NK6t+MQ+p0bJN6lc3f6p7HRxsjBBIjDwDI822AW61YKIIFpZURYfhj6Gnilkf6uY4mRxPffMCMznAWGu5Ki24fiTqKGWnqoZ4S+QOY50EmU3aAQXAajcDbzq5kQVNuu6SvmZFBSwTzGOoZLI5sMgaBEdTQ4j2iTzatSsPANJI6tmZjZGEAFzJY3xuaTye0LHuW2RBVtduV59IG1eX+blu/PHIZmmwaRzE5X9xVj4nibKdmeTNlH2WOee5rQSVlog5+wOvmj0hkr3UlSKeR8gvvDyQx7Q1ri0C/IDbbrV80Fc2Zgey5admZpafg4AhZCIKS0h0UrMGxN2I0MRqIJC4yxNuSA83ewtGu19YcL2KltDu1Ucgs6OqZJyxerve6/N7I/4VgJZBDaWGfEp4ppoXU1LTvEkUUlhLNKB7EkjdjGNuSG7Sdal1ROGNLnXs0XNgSfgNZXoiCgN0qtmq8Vp6mnpamSKmEftby9uctkL3WBF7a7a+ZWzHugU5aDkqWk/VNJPmHONTVJkQVmdJZK7E4Saeogo6NskxdLE5pkly5WENtfVmNht1lQnTuvmqcZgq4aWpfDT717W8PbnyOLnloIvbXqXQSINI3S6AwGf9blBALd4lz3IJtky3vqVdaD6YPixCukqKWpiiq5GvjcYJHZcoytDwAbXbbWrgRB+IZQ9ocNjgCNRGo9RUX3RNA48VpjGbNmZd0MltbXW2H908o7+RStEED3GMLlpsO3mZjo5GTzBwcDtDhrHOOtRfdyxJ1ZBHTU0M8zmSl0jmwyZW5WuaAHEaySeTmVyIgiegGkTZqWCF0csM0cTGvZJE9mtjQ0kOIsQbX28qiO63uaPkd+kKAFtTGQ6RrNTn5dkjLfXFtnKPxtpEEE3PdPJaqNkNZBNBUjUXOheI5LDjB1rNPOD3KdoiAqK9Jjj0Pu1HzhV6qivSY49D7tR84UF6o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IuNeGdd02q8TN5k4Z13TarxM3mQdlKivSY49D7tR84VVXDOu6bVeJm8ywsQxmeotv80s2W+XfZHyZb2vbMTa9h8EH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4" name="Picture 9" descr="C:\Users\Aniba\Desktop\MATLAB symbo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962400"/>
            <a:ext cx="4635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C:\Users\Aniba\Desktop\ISE 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2771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type: FIX 12_11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5235D97-36F2-49A5-9094-897AEF0FF24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Pulse Shaping Filter Outputs</a:t>
            </a:r>
          </a:p>
        </p:txBody>
      </p:sp>
      <p:pic>
        <p:nvPicPr>
          <p:cNvPr id="13317" name="Picture 1" descr="C:\Users\Aniba\Desktop\new simulation figures\I Filtere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7838"/>
            <a:ext cx="36576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Users\Aniba\Desktop\new simulation figures\Q Filter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type: FIX 12_11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BE33F6D-8EFD-445C-9988-8022879DCF8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Modulated Signal s(n)</a:t>
            </a:r>
          </a:p>
        </p:txBody>
      </p:sp>
      <p:pic>
        <p:nvPicPr>
          <p:cNvPr id="14340" name="Picture 5" descr="C:\Users\Aniba\Desktop\new simulation figures\moduated signal wid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3017838"/>
            <a:ext cx="7400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type: FIX 12_11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0EDDC40-1CB6-413B-89F2-0A400F5DF33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Demodulator Outputs</a:t>
            </a:r>
          </a:p>
        </p:txBody>
      </p:sp>
      <p:pic>
        <p:nvPicPr>
          <p:cNvPr id="15364" name="Picture 6" descr="C:\Users\Aniba\Desktop\new simulation figures\I demo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:\Users\Aniba\Desktop\new simulation figures\Q demo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type: FIX 16_15</a:t>
            </a:r>
          </a:p>
          <a:p>
            <a:endParaRPr lang="en-US" sz="24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D6C1A5-0246-476A-A21D-F61D58EC26B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Decimator Outputs</a:t>
            </a:r>
          </a:p>
        </p:txBody>
      </p:sp>
      <p:pic>
        <p:nvPicPr>
          <p:cNvPr id="16388" name="Picture 6" descr="C:\Users\Aniba\Desktop\new simulation figures\I ha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:\Users\Aniba\Desktop\new simulation figures\Q ha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1905000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Error on Ihat and Qhat due to fixed point representation and truncation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Mean square error =  5.44 x 10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-5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Mean square error =  5.68 x 10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-5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effectLst/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81C4911-46BF-4889-BE13-5945DA652BF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SIMULINK VS. </a:t>
            </a:r>
            <a:r>
              <a:rPr lang="en-US" dirty="0" smtClean="0">
                <a:latin typeface="Calibri" pitchFamily="34" charset="0"/>
              </a:rPr>
              <a:t>VHDL (I</a:t>
            </a:r>
            <a:r>
              <a:rPr lang="en-US" baseline="-25000" dirty="0" smtClean="0">
                <a:latin typeface="Calibri" pitchFamily="34" charset="0"/>
              </a:rPr>
              <a:t>hat</a:t>
            </a:r>
            <a:r>
              <a:rPr lang="en-US" dirty="0" smtClean="0">
                <a:latin typeface="Calibri" pitchFamily="34" charset="0"/>
              </a:rPr>
              <a:t> &amp; Q</a:t>
            </a:r>
            <a:r>
              <a:rPr lang="en-US" baseline="-25000" dirty="0" smtClean="0">
                <a:latin typeface="Calibri" pitchFamily="34" charset="0"/>
              </a:rPr>
              <a:t>hat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412" name="Picture 5" descr="C:\Users\Aniba\Desktop\new simulation figures\hat error wid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7400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45720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Motivation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Project Goals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Introduction to QPSK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System Block Diagram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Design Methodology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Simulation Results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Hardware Results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Conclusions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References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7AAC2D-5CB2-45C2-8B56-B221A910635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type: FIX 32_31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6780EE-244C-477D-BF66-695FF24146F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Carrier Recovery Output</a:t>
            </a:r>
          </a:p>
        </p:txBody>
      </p:sp>
      <p:pic>
        <p:nvPicPr>
          <p:cNvPr id="18436" name="Picture 2" descr="C:\Users\Aniba\Desktop\project update figures\phase e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Aniba\Desktop\project update figures\error in phase error sig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5867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 smtClean="0">
                <a:latin typeface="Calibri" pitchFamily="34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Frequency offset =  500 Hz              Mean square error =  1.86 x 10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type: FIX 2_0  </a:t>
            </a:r>
          </a:p>
          <a:p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F006A25-2511-4DFF-B550-964EEE6B55F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Transmitted vs. Received Data</a:t>
            </a:r>
          </a:p>
        </p:txBody>
      </p:sp>
      <p:pic>
        <p:nvPicPr>
          <p:cNvPr id="19460" name="Picture 5" descr="C:\Users\Aniba\Desktop\new simulation figures\trans data wid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3017838"/>
            <a:ext cx="7388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768475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design is implemented on Spartan 3E Boards.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P-mod DA2 and P-mod AD1  modules are used transmit the signal between FPGAs.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Signals of interest are displayed on an oscilloscope.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E3CDB39-AAD5-4FDE-8C25-3B0A8CA2974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Hardware Results</a:t>
            </a:r>
          </a:p>
        </p:txBody>
      </p:sp>
      <p:pic>
        <p:nvPicPr>
          <p:cNvPr id="20485" name="Picture 7" descr="C:\Users\Aniba\Desktop\fpga blu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2466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C:\Users\Aniba\Desktop\scop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265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Users\Aniba\Desktop\ad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105400"/>
            <a:ext cx="10683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 descr="C:\Users\Aniba\Desktop\da2 beta 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962400"/>
            <a:ext cx="11398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Constellation plot for the transmitted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60F1E53-D9C6-4CB9-9629-9EB639A9662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Transmitted Data</a:t>
            </a:r>
          </a:p>
        </p:txBody>
      </p:sp>
      <p:pic>
        <p:nvPicPr>
          <p:cNvPr id="21509" name="Picture 6" descr="F:\pictures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Content Placeholder 7" descr="qpsk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17838"/>
            <a:ext cx="36623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371600"/>
            <a:ext cx="7772400" cy="13716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Constellation plot for the received data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Transmitter and receiver on the same FPGA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s(n)  is an internal digital signal.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7638777-C878-4422-886E-93F3340712B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Received Data</a:t>
            </a:r>
          </a:p>
        </p:txBody>
      </p:sp>
      <p:pic>
        <p:nvPicPr>
          <p:cNvPr id="22532" name="Picture 4" descr="F:\pictures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F:\pictures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5867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 smtClean="0">
                <a:latin typeface="Calibri" pitchFamily="34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Frequency offset &lt;  1 KHz                      Frequency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offset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&gt;  1 KHz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9FC1FB6-93AA-4149-B175-D4EFF2C307C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Received Data Cont. </a:t>
            </a:r>
          </a:p>
        </p:txBody>
      </p:sp>
      <p:pic>
        <p:nvPicPr>
          <p:cNvPr id="23555" name="Picture 4" descr="F:\pictures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F:\pictures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1783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5867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kern="0" dirty="0" smtClean="0">
                <a:latin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Frequency offset &lt;  14.7 Hz                 Frequency offset  &gt;  14.7 Hz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1371600"/>
            <a:ext cx="7772400" cy="13716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Constellation plot for the received data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Transmitter and receiver 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separate FPGAs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s(t)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external analog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signal.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31838" y="1736725"/>
            <a:ext cx="7772400" cy="13716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type: FIX 2_0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921C14F-8CF3-4BE2-A151-998831FFA94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Transmitted vs. Received Data</a:t>
            </a:r>
          </a:p>
        </p:txBody>
      </p:sp>
      <p:pic>
        <p:nvPicPr>
          <p:cNvPr id="24580" name="Picture 4" descr="F:\pictures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30480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(From  top down)	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86400" y="3733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Transmitted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Received data on the same FPGA </a:t>
            </a: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Received data on separate FPGAs</a:t>
            </a: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1D5939-6C39-4438-B9F8-28E1B081506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Observed Phase Ambiguity</a:t>
            </a:r>
          </a:p>
        </p:txBody>
      </p:sp>
      <p:pic>
        <p:nvPicPr>
          <p:cNvPr id="25608" name="Picture 8" descr="C:\Users\Aniba\Desktop\more pics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" y="2212848"/>
            <a:ext cx="3048001" cy="2286000"/>
          </a:xfrm>
          <a:prstGeom prst="rect">
            <a:avLst/>
          </a:prstGeom>
          <a:noFill/>
        </p:spPr>
      </p:pic>
      <p:pic>
        <p:nvPicPr>
          <p:cNvPr id="25609" name="Picture 9" descr="C:\Users\Aniba\Desktop\more pics\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648" y="2212848"/>
            <a:ext cx="3048000" cy="2286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14800" y="5105400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</a:t>
            </a:r>
          </a:p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Qt  </a:t>
            </a: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(From  top down)	</a:t>
            </a:r>
            <a:endParaRPr lang="en-US" dirty="0"/>
          </a:p>
        </p:txBody>
      </p:sp>
      <p:pic>
        <p:nvPicPr>
          <p:cNvPr id="25610" name="Picture 10" descr="C:\Users\Aniba\Desktop\sam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795838"/>
            <a:ext cx="1680210" cy="1600200"/>
          </a:xfrm>
          <a:prstGeom prst="rect">
            <a:avLst/>
          </a:prstGeom>
          <a:noFill/>
        </p:spPr>
      </p:pic>
      <p:pic>
        <p:nvPicPr>
          <p:cNvPr id="25611" name="Picture 11" descr="C:\Users\Aniba\Desktop\inverse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800600"/>
            <a:ext cx="168021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454FDEC-9DA8-4348-924A-079FBA71120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1615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Observed Phase Ambiguity Cont.</a:t>
            </a:r>
          </a:p>
        </p:txBody>
      </p:sp>
      <p:pic>
        <p:nvPicPr>
          <p:cNvPr id="26632" name="Picture 8" descr="C:\Users\Aniba\Desktop\more pics\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" y="2212848"/>
            <a:ext cx="3048000" cy="2286000"/>
          </a:xfrm>
          <a:prstGeom prst="rect">
            <a:avLst/>
          </a:prstGeom>
          <a:noFill/>
        </p:spPr>
      </p:pic>
      <p:pic>
        <p:nvPicPr>
          <p:cNvPr id="26633" name="Picture 9" descr="C:\Users\Aniba\Desktop\more pics\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648" y="2212848"/>
            <a:ext cx="3048000" cy="228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657600" y="4648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(From  top down)	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114800" y="5105400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</a:t>
            </a:r>
          </a:p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Qt  </a:t>
            </a: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marR="0" lvl="0" indent="-274320" defTabSz="91440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tabLst/>
              <a:defRPr/>
            </a:pPr>
            <a:r>
              <a:rPr lang="en-US" sz="2400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34" name="Picture 10" descr="C:\Users\Aniba\Desktop\thre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00600"/>
            <a:ext cx="1680210" cy="1600200"/>
          </a:xfrm>
          <a:prstGeom prst="rect">
            <a:avLst/>
          </a:prstGeom>
          <a:noFill/>
        </p:spPr>
      </p:pic>
      <p:pic>
        <p:nvPicPr>
          <p:cNvPr id="26635" name="Picture 11" descr="C:\Users\Aniba\Desktop\one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00600"/>
            <a:ext cx="168021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Correct for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phase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ambiguity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Wireless transmission of the modulated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signal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Implementation of other modulation schemes such as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higher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order PSK, quadrature amplitude modulation (QAM) or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9DDAC86-5A25-4BA2-8A36-8FB86C79A17B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Possible Future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114800"/>
          </a:xfrm>
        </p:spPr>
        <p:txBody>
          <a:bodyPr/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cellular systems, different data rates are achieved by adjusting modulation and channel coding schemes. A reconfigurable system can meet the ever-increasing demands and reduce the cost of system.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Quadrature Phase Shift Keying (QPSK) is one of the modulation methods adopted in various wireless communication standards.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Different design tools are available to design and implement communication systems. Each has its own advantages and disadvantages.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38CDABB-4844-496F-957D-7E8AFFD27E6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this project, a reconfigurable QPSK communication system has been designed using HDL.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system has been implemented on low-cost Xilinx Spartan3E boards.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 efficient  verification flow has been applied to the design.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Carrier recovery circuit and digital phase locked loop are used to resolve carrier offset which is essential for decoding of the transmitted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61D3D5A-45EA-42DB-9C20-4F1F8584DC0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Anton Rodriguez, and Michael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Mensinger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Jr., “Software-defined Radio using Xilinx”, Senior Project Report, Department of Electrical and Computer Engineering, Bradley University, Peoria Illinois, May 2011.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Anthony Gaught, Alexander Norton, and Christopher Brady., “FPGA-based 16 QAM communication system”,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Digilent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design contest Report, Department of Electrical and Computer Engineering, Bradley University, Peoria Illinois, April   2012.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Leon Couch, “Digital and analog communication systems”, 8th edition, Boston: Pearson, 2013.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q"/>
              <a:defRPr/>
            </a:pPr>
            <a:endParaRPr lang="en-US" sz="1600" dirty="0" smtClean="0"/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15762E5-541D-4021-81F9-E27B6202DE1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Placeholder 4" descr="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438400"/>
            <a:ext cx="4171950" cy="27765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296DCF-6D03-478B-A3D3-5B00172E013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Design a complete QPSK communication system on Field Programmable Gate  Arrays(FPGAs) using hardware description language (HDL).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Implement a carrier recovery circuit and a digital phase locked loop to resolve carrier offset in the receiver.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Design and verify the communication system in an  efficient way.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Construct the system with hardware-efficient modules which can be reusable and expandable with additional features in the future.</a:t>
            </a:r>
          </a:p>
          <a:p>
            <a:pPr algn="just">
              <a:buFontTx/>
              <a:buChar char="•"/>
              <a:defRPr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749EDD6-99AB-437C-AE73-1717E4A6FEF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Project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5943600" cy="6096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s(t) =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I(t)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(2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t) – Q(t)sin(2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t)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9D6E78-7C3C-441D-BD02-D2BD7AA1932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QPSK Constellation Plot</a:t>
            </a:r>
          </a:p>
        </p:txBody>
      </p:sp>
      <p:pic>
        <p:nvPicPr>
          <p:cNvPr id="8195" name="Content Placeholder 7" descr="qpsk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32813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9600" y="25146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Each symbol represents two bits of data.</a:t>
            </a:r>
          </a:p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 and Q bits are determined based on the phase of the received symbol.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895600"/>
            <a:ext cx="5532438" cy="2971800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small frequency offset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present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between the transmitter and receiver.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Coherent detection is achieved by using a phase locked loop (PLL).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direct digital synthesizer creates coherent sine and cosine carriers.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1F18BCC-1CC1-46F4-AD26-04DA485E3E3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Carrier </a:t>
            </a:r>
            <a:r>
              <a:rPr lang="en-US" dirty="0" smtClean="0">
                <a:latin typeface="Calibri" pitchFamily="34" charset="0"/>
              </a:rPr>
              <a:t>Recovery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0" y="1600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Carrier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signals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from the transmitter and receiver need to be synchronized in order to correctly demodulate the received data.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9224" name="Picture 4" descr="C:\Users\Aniba\Desktop\qpsk rotatio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971800"/>
            <a:ext cx="2392363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1F18BCC-1CC1-46F4-AD26-04DA485E3E3E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Calculating Phase Error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9600" y="1981200"/>
            <a:ext cx="40386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(n) and Q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(n) are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outputs from decimators.</a:t>
            </a:r>
          </a:p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I(n) and Q(n) are estimated hard-decoded data.</a:t>
            </a:r>
          </a:p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Φ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is the phase error.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Phase error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used to adjust the frequency and phase of the local oscillator.</a:t>
            </a:r>
          </a:p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6084" name="Object 3"/>
          <p:cNvGraphicFramePr>
            <a:graphicFrameLocks noChangeAspect="1"/>
          </p:cNvGraphicFramePr>
          <p:nvPr/>
        </p:nvGraphicFramePr>
        <p:xfrm>
          <a:off x="457200" y="1371600"/>
          <a:ext cx="3561347" cy="1752600"/>
        </p:xfrm>
        <a:graphic>
          <a:graphicData uri="http://schemas.openxmlformats.org/presentationml/2006/ole">
            <p:oleObj spid="_x0000_s46084" name="Visio" r:id="rId3" imgW="12443760" imgH="4807080" progId="Visio.Drawing.11">
              <p:embed/>
            </p:oleObj>
          </a:graphicData>
        </a:graphic>
      </p:graphicFrame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990600" y="2057400"/>
          <a:ext cx="4410192" cy="2933699"/>
        </p:xfrm>
        <a:graphic>
          <a:graphicData uri="http://schemas.openxmlformats.org/presentationml/2006/ole">
            <p:oleObj spid="_x0000_s46085" name="Visio" r:id="rId4" imgW="19110060" imgH="954963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1F18BCC-1CC1-46F4-AD26-04DA485E3E3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Proportional and Integral (PI) Control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0" y="1295400"/>
          <a:ext cx="9144000" cy="4953000"/>
        </p:xfrm>
        <a:graphic>
          <a:graphicData uri="http://schemas.openxmlformats.org/presentationml/2006/ole">
            <p:oleObj spid="_x0000_s47106" name="Visio" r:id="rId3" imgW="12443760" imgH="4807080" progId="Visio.Drawing.11">
              <p:embed/>
            </p:oleObj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962400" y="1752600"/>
            <a:ext cx="40386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 control provides a means to control bandwidth and dampening factor.</a:t>
            </a:r>
          </a:p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By optimizing K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and K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fast locking time and reduced jitter can be achieved.</a:t>
            </a:r>
          </a:p>
          <a:p>
            <a:pPr marL="274320" marR="0" lvl="0" indent="-274320" defTabSz="9144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Bandwidth is chosen first and other parameters are derived using the equations to the left.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2073275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Static phase error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 occur at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integer multiples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 90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degrees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Four possible states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seen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 the constellation grid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 be corrected by differential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coding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 transmitting a known sequence to synchronize the system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CC853D-A0FB-4110-8F32-857E209777F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Phase Ambiguity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8" name="Picture 8" descr="C:\Users\Aniba\Desktop\phase ambiguity final 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722376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3390</TotalTime>
  <Words>992</Words>
  <Application>Microsoft Office PowerPoint</Application>
  <PresentationFormat>On-screen Show (4:3)</PresentationFormat>
  <Paragraphs>183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Tahoma</vt:lpstr>
      <vt:lpstr>Arial</vt:lpstr>
      <vt:lpstr>Wingdings</vt:lpstr>
      <vt:lpstr>Calibri</vt:lpstr>
      <vt:lpstr>Paper</vt:lpstr>
      <vt:lpstr>Microsoft Visio Drawing</vt:lpstr>
      <vt:lpstr>Reconfigurable Communication System Design</vt:lpstr>
      <vt:lpstr>Outline</vt:lpstr>
      <vt:lpstr>Motivation</vt:lpstr>
      <vt:lpstr>Project Goals</vt:lpstr>
      <vt:lpstr>QPSK Constellation Plot</vt:lpstr>
      <vt:lpstr>Carrier Recovery</vt:lpstr>
      <vt:lpstr>Calculating Phase Error</vt:lpstr>
      <vt:lpstr>Proportional and Integral (PI) Control</vt:lpstr>
      <vt:lpstr>Phase Ambiguity</vt:lpstr>
      <vt:lpstr>Signal Shaping</vt:lpstr>
      <vt:lpstr>System Specifications</vt:lpstr>
      <vt:lpstr>System Block Diagram</vt:lpstr>
      <vt:lpstr>Design Methodology</vt:lpstr>
      <vt:lpstr>Simulation Results</vt:lpstr>
      <vt:lpstr>Pulse Shaping Filter Outputs</vt:lpstr>
      <vt:lpstr>Modulated Signal s(n)</vt:lpstr>
      <vt:lpstr>Demodulator Outputs</vt:lpstr>
      <vt:lpstr>Decimator Outputs</vt:lpstr>
      <vt:lpstr>SIMULINK VS. VHDL (Ihat &amp; Qhat) </vt:lpstr>
      <vt:lpstr>Carrier Recovery Output</vt:lpstr>
      <vt:lpstr>Transmitted vs. Received Data</vt:lpstr>
      <vt:lpstr>Hardware Results</vt:lpstr>
      <vt:lpstr>Transmitted Data</vt:lpstr>
      <vt:lpstr>Received Data</vt:lpstr>
      <vt:lpstr>Received Data Cont. </vt:lpstr>
      <vt:lpstr>Transmitted vs. Received Data</vt:lpstr>
      <vt:lpstr>Observed Phase Ambiguity</vt:lpstr>
      <vt:lpstr>Observed Phase Ambiguity Cont.</vt:lpstr>
      <vt:lpstr>Possible Future Features</vt:lpstr>
      <vt:lpstr>Conclusions</vt:lpstr>
      <vt:lpstr>References</vt:lpstr>
      <vt:lpstr>Questions</vt:lpstr>
    </vt:vector>
  </TitlesOfParts>
  <Company>Bradley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FPGA-based 16QAM Communication System Design</dc:title>
  <dc:creator>eeguest</dc:creator>
  <cp:lastModifiedBy>Aniba</cp:lastModifiedBy>
  <cp:revision>305</cp:revision>
  <dcterms:created xsi:type="dcterms:W3CDTF">2012-04-14T18:05:00Z</dcterms:created>
  <dcterms:modified xsi:type="dcterms:W3CDTF">2013-05-07T08:38:58Z</dcterms:modified>
</cp:coreProperties>
</file>