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55"/>
  </p:notesMasterIdLst>
  <p:sldIdLst>
    <p:sldId id="256" r:id="rId2"/>
    <p:sldId id="341" r:id="rId3"/>
    <p:sldId id="274" r:id="rId4"/>
    <p:sldId id="278" r:id="rId5"/>
    <p:sldId id="260" r:id="rId6"/>
    <p:sldId id="259" r:id="rId7"/>
    <p:sldId id="271" r:id="rId8"/>
    <p:sldId id="303" r:id="rId9"/>
    <p:sldId id="320" r:id="rId10"/>
    <p:sldId id="261" r:id="rId11"/>
    <p:sldId id="302" r:id="rId12"/>
    <p:sldId id="321" r:id="rId13"/>
    <p:sldId id="264" r:id="rId14"/>
    <p:sldId id="304" r:id="rId15"/>
    <p:sldId id="281" r:id="rId16"/>
    <p:sldId id="319" r:id="rId17"/>
    <p:sldId id="287" r:id="rId18"/>
    <p:sldId id="262" r:id="rId19"/>
    <p:sldId id="305" r:id="rId20"/>
    <p:sldId id="306" r:id="rId21"/>
    <p:sldId id="307" r:id="rId22"/>
    <p:sldId id="308" r:id="rId23"/>
    <p:sldId id="325" r:id="rId24"/>
    <p:sldId id="336" r:id="rId25"/>
    <p:sldId id="323" r:id="rId26"/>
    <p:sldId id="324" r:id="rId27"/>
    <p:sldId id="282" r:id="rId28"/>
    <p:sldId id="327" r:id="rId29"/>
    <p:sldId id="326" r:id="rId30"/>
    <p:sldId id="309" r:id="rId31"/>
    <p:sldId id="315" r:id="rId32"/>
    <p:sldId id="316" r:id="rId33"/>
    <p:sldId id="317" r:id="rId34"/>
    <p:sldId id="328" r:id="rId35"/>
    <p:sldId id="318" r:id="rId36"/>
    <p:sldId id="299" r:id="rId37"/>
    <p:sldId id="300" r:id="rId38"/>
    <p:sldId id="301" r:id="rId39"/>
    <p:sldId id="329" r:id="rId40"/>
    <p:sldId id="310" r:id="rId41"/>
    <p:sldId id="311" r:id="rId42"/>
    <p:sldId id="293" r:id="rId43"/>
    <p:sldId id="337" r:id="rId44"/>
    <p:sldId id="285" r:id="rId45"/>
    <p:sldId id="338" r:id="rId46"/>
    <p:sldId id="286" r:id="rId47"/>
    <p:sldId id="330" r:id="rId48"/>
    <p:sldId id="334" r:id="rId49"/>
    <p:sldId id="335" r:id="rId50"/>
    <p:sldId id="339" r:id="rId51"/>
    <p:sldId id="340" r:id="rId52"/>
    <p:sldId id="268" r:id="rId53"/>
    <p:sldId id="269" r:id="rId5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7BF"/>
    <a:srgbClr val="E4B4DE"/>
    <a:srgbClr val="FFFF66"/>
    <a:srgbClr val="CC3300"/>
    <a:srgbClr val="990000"/>
    <a:srgbClr val="CCECFF"/>
    <a:srgbClr val="DDDDDD"/>
    <a:srgbClr val="FF9900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8" autoAdjust="0"/>
    <p:restoredTop sz="94700" autoAdjust="0"/>
  </p:normalViewPr>
  <p:slideViewPr>
    <p:cSldViewPr>
      <p:cViewPr varScale="1">
        <p:scale>
          <a:sx n="112" d="100"/>
          <a:sy n="112" d="100"/>
        </p:scale>
        <p:origin x="-15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TLAB\Experimental_Data_4_2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TLAB\Experimental_Data_4_2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TLAB\Experimental_Data_4_2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TLAB\Experimental_Data_4_2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TLAB\Experimental_Data_4_2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TLAB\Experimental_Data_4_23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stamore\Desktop\Chris\MATLAB\Experimental_Data_4_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wnloads\Experimental_Data_4_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stamore\Desktop\Chris\MATLAB\Experimental_Data_4_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Transient Response </a:t>
            </a:r>
          </a:p>
          <a:p>
            <a:pPr>
              <a:defRPr/>
            </a:pPr>
            <a:r>
              <a:rPr lang="en-US"/>
              <a:t>Initial Velocity: 12.4 [rad/s]</a:t>
            </a:r>
          </a:p>
        </c:rich>
      </c:tx>
      <c:layout>
        <c:manualLayout>
          <c:xMode val="edge"/>
          <c:yMode val="edge"/>
          <c:x val="0.21330314038305923"/>
          <c:y val="0.1255092788565785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169850903998956E-2"/>
          <c:y val="0.33333477187857774"/>
          <c:w val="0.86833630030558806"/>
          <c:h val="0.47727478700796355"/>
        </c:manualLayout>
      </c:layout>
      <c:lineChart>
        <c:grouping val="standard"/>
        <c:varyColors val="0"/>
        <c:ser>
          <c:idx val="0"/>
          <c:order val="0"/>
          <c:tx>
            <c:v>Experimental</c:v>
          </c:tx>
          <c:marker>
            <c:symbol val="none"/>
          </c:marker>
          <c:cat>
            <c:numRef>
              <c:f>'MM Transient Data'!$F$4:$F$12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'MM Transient Data'!$E$4:$E$12</c:f>
              <c:numCache>
                <c:formatCode>General</c:formatCode>
                <c:ptCount val="9"/>
                <c:pt idx="0">
                  <c:v>7.8</c:v>
                </c:pt>
                <c:pt idx="1">
                  <c:v>6</c:v>
                </c:pt>
                <c:pt idx="2">
                  <c:v>5</c:v>
                </c:pt>
                <c:pt idx="3">
                  <c:v>3.8</c:v>
                </c:pt>
                <c:pt idx="4">
                  <c:v>2.5</c:v>
                </c:pt>
                <c:pt idx="5">
                  <c:v>1.2</c:v>
                </c:pt>
                <c:pt idx="6">
                  <c:v>0.2</c:v>
                </c:pt>
                <c:pt idx="7">
                  <c:v>0.2</c:v>
                </c:pt>
                <c:pt idx="8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v>Theoretical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'MM Transient Data'!$G$4:$G$12</c:f>
              <c:numCache>
                <c:formatCode>0.00</c:formatCode>
                <c:ptCount val="9"/>
                <c:pt idx="0">
                  <c:v>7.6278450000000033</c:v>
                </c:pt>
                <c:pt idx="1">
                  <c:v>6.2841422012340731</c:v>
                </c:pt>
                <c:pt idx="2">
                  <c:v>4.9709918666589834</c:v>
                </c:pt>
                <c:pt idx="3">
                  <c:v>3.6876993091244121</c:v>
                </c:pt>
                <c:pt idx="4">
                  <c:v>2.4335856369404154</c:v>
                </c:pt>
                <c:pt idx="5">
                  <c:v>1.2079873947278563</c:v>
                </c:pt>
                <c:pt idx="6">
                  <c:v>1.0256212435055615E-2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192000"/>
        <c:axId val="138193920"/>
      </c:lineChart>
      <c:catAx>
        <c:axId val="13819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8193920"/>
        <c:crosses val="autoZero"/>
        <c:auto val="1"/>
        <c:lblAlgn val="ctr"/>
        <c:lblOffset val="100"/>
        <c:noMultiLvlLbl val="0"/>
      </c:catAx>
      <c:valAx>
        <c:axId val="13819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819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Transient Response </a:t>
            </a:r>
          </a:p>
          <a:p>
            <a:pPr>
              <a:defRPr/>
            </a:pPr>
            <a:r>
              <a:rPr lang="en-US"/>
              <a:t>Initial Velocity: 29.4 [rad/s]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15932536402629938"/>
          <c:y val="9.73669388313566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60823240286398"/>
          <c:y val="0.35323501073281"/>
          <c:w val="0.84020154293546667"/>
          <c:h val="0.50248924061991274"/>
        </c:manualLayout>
      </c:layout>
      <c:lineChart>
        <c:grouping val="standard"/>
        <c:varyColors val="0"/>
        <c:ser>
          <c:idx val="0"/>
          <c:order val="0"/>
          <c:tx>
            <c:v>Experimental</c:v>
          </c:tx>
          <c:marker>
            <c:symbol val="none"/>
          </c:marker>
          <c:cat>
            <c:numRef>
              <c:f>'MM Transient Data'!$F$15:$F$31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'MM Transient Data'!$E$15:$E$31</c:f>
              <c:numCache>
                <c:formatCode>General</c:formatCode>
                <c:ptCount val="17"/>
                <c:pt idx="0">
                  <c:v>18.2</c:v>
                </c:pt>
                <c:pt idx="1">
                  <c:v>16.8</c:v>
                </c:pt>
                <c:pt idx="2">
                  <c:v>15.6</c:v>
                </c:pt>
                <c:pt idx="3">
                  <c:v>13.9</c:v>
                </c:pt>
                <c:pt idx="4">
                  <c:v>12.8</c:v>
                </c:pt>
                <c:pt idx="5">
                  <c:v>11.3</c:v>
                </c:pt>
                <c:pt idx="6">
                  <c:v>9.8000000000000007</c:v>
                </c:pt>
                <c:pt idx="7">
                  <c:v>8.6999999999999993</c:v>
                </c:pt>
                <c:pt idx="8">
                  <c:v>7.4</c:v>
                </c:pt>
                <c:pt idx="9">
                  <c:v>5.9</c:v>
                </c:pt>
                <c:pt idx="10">
                  <c:v>4.7</c:v>
                </c:pt>
                <c:pt idx="11">
                  <c:v>3.5</c:v>
                </c:pt>
                <c:pt idx="12">
                  <c:v>2.2000000000000002</c:v>
                </c:pt>
                <c:pt idx="13">
                  <c:v>1</c:v>
                </c:pt>
                <c:pt idx="14">
                  <c:v>0.2</c:v>
                </c:pt>
                <c:pt idx="15">
                  <c:v>0.2</c:v>
                </c:pt>
                <c:pt idx="16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v>Theoretical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'MM Transient Data'!$G$15:$G$31</c:f>
              <c:numCache>
                <c:formatCode>0.00</c:formatCode>
                <c:ptCount val="17"/>
                <c:pt idx="0">
                  <c:v>18.055784999999997</c:v>
                </c:pt>
                <c:pt idx="1">
                  <c:v>16.474976746272777</c:v>
                </c:pt>
                <c:pt idx="2">
                  <c:v>14.930112145866012</c:v>
                </c:pt>
                <c:pt idx="3">
                  <c:v>13.420373929379091</c:v>
                </c:pt>
                <c:pt idx="4">
                  <c:v>11.944963410087638</c:v>
                </c:pt>
                <c:pt idx="5">
                  <c:v>10.503100061419651</c:v>
                </c:pt>
                <c:pt idx="6">
                  <c:v>9.0940211040387293</c:v>
                </c:pt>
                <c:pt idx="7">
                  <c:v>7.71698110231599</c:v>
                </c:pt>
                <c:pt idx="8">
                  <c:v>6.3712515699772689</c:v>
                </c:pt>
                <c:pt idx="9">
                  <c:v>5.056120584716874</c:v>
                </c:pt>
                <c:pt idx="10">
                  <c:v>3.7708924115741063</c:v>
                </c:pt>
                <c:pt idx="11">
                  <c:v>2.514887134873204</c:v>
                </c:pt>
                <c:pt idx="12">
                  <c:v>1.2874402985321431</c:v>
                </c:pt>
                <c:pt idx="13">
                  <c:v>8.7902554549832673E-2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14400"/>
        <c:axId val="139412608"/>
      </c:lineChart>
      <c:catAx>
        <c:axId val="13821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9412608"/>
        <c:crosses val="autoZero"/>
        <c:auto val="1"/>
        <c:lblAlgn val="ctr"/>
        <c:lblOffset val="100"/>
        <c:noMultiLvlLbl val="0"/>
      </c:catAx>
      <c:valAx>
        <c:axId val="13941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821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Transient Response </a:t>
            </a:r>
          </a:p>
          <a:p>
            <a:pPr>
              <a:defRPr/>
            </a:pPr>
            <a:r>
              <a:rPr lang="en-US"/>
              <a:t>Initial Velocity: 59.7 [rad/s]</a:t>
            </a:r>
          </a:p>
        </c:rich>
      </c:tx>
      <c:layout>
        <c:manualLayout>
          <c:xMode val="edge"/>
          <c:yMode val="edge"/>
          <c:x val="0.21231845988085804"/>
          <c:y val="3.202855360559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850965732691765E-2"/>
          <c:y val="0.23843421549063917"/>
          <c:w val="0.93103474845517864"/>
          <c:h val="0.63523145470267306"/>
        </c:manualLayout>
      </c:layout>
      <c:lineChart>
        <c:grouping val="standard"/>
        <c:varyColors val="0"/>
        <c:ser>
          <c:idx val="0"/>
          <c:order val="0"/>
          <c:tx>
            <c:v>Experimental</c:v>
          </c:tx>
          <c:marker>
            <c:symbol val="none"/>
          </c:marker>
          <c:cat>
            <c:numRef>
              <c:f>'MM Transient Data'!$F$34:$F$59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'MM Transient Data'!$E$34:$E$59</c:f>
              <c:numCache>
                <c:formatCode>General</c:formatCode>
                <c:ptCount val="26"/>
                <c:pt idx="0">
                  <c:v>36.4</c:v>
                </c:pt>
                <c:pt idx="1">
                  <c:v>34.200000000000003</c:v>
                </c:pt>
                <c:pt idx="2">
                  <c:v>32.4</c:v>
                </c:pt>
                <c:pt idx="3">
                  <c:v>30.6</c:v>
                </c:pt>
                <c:pt idx="4">
                  <c:v>29</c:v>
                </c:pt>
                <c:pt idx="5">
                  <c:v>27</c:v>
                </c:pt>
                <c:pt idx="6">
                  <c:v>25.4</c:v>
                </c:pt>
                <c:pt idx="7">
                  <c:v>24.2</c:v>
                </c:pt>
                <c:pt idx="8">
                  <c:v>21.8</c:v>
                </c:pt>
                <c:pt idx="9">
                  <c:v>20.399999999999999</c:v>
                </c:pt>
                <c:pt idx="10">
                  <c:v>18.8</c:v>
                </c:pt>
                <c:pt idx="11">
                  <c:v>17.600000000000001</c:v>
                </c:pt>
                <c:pt idx="12">
                  <c:v>15.8</c:v>
                </c:pt>
                <c:pt idx="13">
                  <c:v>14.2</c:v>
                </c:pt>
                <c:pt idx="14">
                  <c:v>12.2</c:v>
                </c:pt>
                <c:pt idx="15">
                  <c:v>11</c:v>
                </c:pt>
                <c:pt idx="16">
                  <c:v>9.4</c:v>
                </c:pt>
                <c:pt idx="17">
                  <c:v>7.8</c:v>
                </c:pt>
                <c:pt idx="18">
                  <c:v>6.6</c:v>
                </c:pt>
                <c:pt idx="19">
                  <c:v>5</c:v>
                </c:pt>
                <c:pt idx="20">
                  <c:v>3.8</c:v>
                </c:pt>
                <c:pt idx="21">
                  <c:v>2.8</c:v>
                </c:pt>
                <c:pt idx="22">
                  <c:v>1.4</c:v>
                </c:pt>
                <c:pt idx="23">
                  <c:v>0.2</c:v>
                </c:pt>
                <c:pt idx="24">
                  <c:v>0.2</c:v>
                </c:pt>
                <c:pt idx="25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v>Theoretical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'MM Transient Data'!$G$34:$G$59</c:f>
              <c:numCache>
                <c:formatCode>0.00</c:formatCode>
                <c:ptCount val="26"/>
                <c:pt idx="0">
                  <c:v>36.690899999999999</c:v>
                </c:pt>
                <c:pt idx="1">
                  <c:v>34.686375516573428</c:v>
                </c:pt>
                <c:pt idx="2">
                  <c:v>32.72742894111564</c:v>
                </c:pt>
                <c:pt idx="3">
                  <c:v>30.813023945204591</c:v>
                </c:pt>
                <c:pt idx="4">
                  <c:v>28.942147763952587</c:v>
                </c:pt>
                <c:pt idx="5">
                  <c:v>27.113810660230005</c:v>
                </c:pt>
                <c:pt idx="6">
                  <c:v>25.327045401071235</c:v>
                </c:pt>
                <c:pt idx="7">
                  <c:v>23.580906745985928</c:v>
                </c:pt>
                <c:pt idx="8">
                  <c:v>21.874470946904736</c:v>
                </c:pt>
                <c:pt idx="9">
                  <c:v>20.206835259495005</c:v>
                </c:pt>
                <c:pt idx="10">
                  <c:v>18.577117465588021</c:v>
                </c:pt>
                <c:pt idx="11">
                  <c:v>16.984455406464967</c:v>
                </c:pt>
                <c:pt idx="12">
                  <c:v>15.428006526754917</c:v>
                </c:pt>
                <c:pt idx="13">
                  <c:v>13.906947428703345</c:v>
                </c:pt>
                <c:pt idx="14">
                  <c:v>12.420473436575517</c:v>
                </c:pt>
                <c:pt idx="15">
                  <c:v>10.967798170964295</c:v>
                </c:pt>
                <c:pt idx="16">
                  <c:v>9.548153132777065</c:v>
                </c:pt>
                <c:pt idx="17">
                  <c:v>8.1607872966818089</c:v>
                </c:pt>
                <c:pt idx="18">
                  <c:v>6.8049667137971808</c:v>
                </c:pt>
                <c:pt idx="19">
                  <c:v>5.4799741234164028</c:v>
                </c:pt>
                <c:pt idx="20">
                  <c:v>4.1851085735596953</c:v>
                </c:pt>
                <c:pt idx="21">
                  <c:v>2.9196850501542784</c:v>
                </c:pt>
                <c:pt idx="22">
                  <c:v>1.6830341146459789</c:v>
                </c:pt>
                <c:pt idx="23">
                  <c:v>0.47450154985057907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433088"/>
        <c:axId val="139435008"/>
      </c:lineChart>
      <c:catAx>
        <c:axId val="13943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9435008"/>
        <c:crosses val="autoZero"/>
        <c:auto val="1"/>
        <c:lblAlgn val="ctr"/>
        <c:lblOffset val="100"/>
        <c:noMultiLvlLbl val="0"/>
      </c:catAx>
      <c:valAx>
        <c:axId val="13943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943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Transient Response </a:t>
            </a:r>
          </a:p>
          <a:p>
            <a:pPr>
              <a:defRPr/>
            </a:pPr>
            <a:r>
              <a:rPr lang="en-US"/>
              <a:t>Initial Velocity: 12.4 [rad/s]</a:t>
            </a:r>
          </a:p>
        </c:rich>
      </c:tx>
      <c:layout>
        <c:manualLayout>
          <c:xMode val="edge"/>
          <c:yMode val="edge"/>
          <c:x val="0.16834646516636451"/>
          <c:y val="0.1255092788565785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169850903998956E-2"/>
          <c:y val="0.33333477187857774"/>
          <c:w val="0.86833630030558806"/>
          <c:h val="0.47727478700796355"/>
        </c:manualLayout>
      </c:layout>
      <c:lineChart>
        <c:grouping val="standard"/>
        <c:varyColors val="0"/>
        <c:ser>
          <c:idx val="0"/>
          <c:order val="0"/>
          <c:tx>
            <c:v>Experimental</c:v>
          </c:tx>
          <c:marker>
            <c:symbol val="none"/>
          </c:marker>
          <c:cat>
            <c:numRef>
              <c:f>'MM Transient Data'!$F$4:$F$12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'MM Transient Data'!$E$4:$E$12</c:f>
              <c:numCache>
                <c:formatCode>General</c:formatCode>
                <c:ptCount val="9"/>
                <c:pt idx="0">
                  <c:v>7.8</c:v>
                </c:pt>
                <c:pt idx="1">
                  <c:v>6</c:v>
                </c:pt>
                <c:pt idx="2">
                  <c:v>5</c:v>
                </c:pt>
                <c:pt idx="3">
                  <c:v>3.8</c:v>
                </c:pt>
                <c:pt idx="4">
                  <c:v>2.5</c:v>
                </c:pt>
                <c:pt idx="5">
                  <c:v>1.2</c:v>
                </c:pt>
                <c:pt idx="6">
                  <c:v>0.2</c:v>
                </c:pt>
                <c:pt idx="7">
                  <c:v>0.2</c:v>
                </c:pt>
                <c:pt idx="8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442816"/>
        <c:axId val="137367936"/>
      </c:lineChart>
      <c:catAx>
        <c:axId val="1394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7367936"/>
        <c:crosses val="autoZero"/>
        <c:auto val="1"/>
        <c:lblAlgn val="ctr"/>
        <c:lblOffset val="100"/>
        <c:noMultiLvlLbl val="0"/>
      </c:catAx>
      <c:valAx>
        <c:axId val="13736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94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Transient Response </a:t>
            </a:r>
          </a:p>
          <a:p>
            <a:pPr>
              <a:defRPr/>
            </a:pPr>
            <a:r>
              <a:rPr lang="en-US"/>
              <a:t>Initial Velocity: 29.4 [rad/s]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22177904862346556"/>
          <c:y val="4.93946595059400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60823240286398"/>
          <c:y val="0.35323501073281"/>
          <c:w val="0.84020154293546667"/>
          <c:h val="0.50248924061991274"/>
        </c:manualLayout>
      </c:layout>
      <c:lineChart>
        <c:grouping val="standard"/>
        <c:varyColors val="0"/>
        <c:ser>
          <c:idx val="0"/>
          <c:order val="0"/>
          <c:tx>
            <c:v>Experimental</c:v>
          </c:tx>
          <c:marker>
            <c:symbol val="none"/>
          </c:marker>
          <c:cat>
            <c:numRef>
              <c:f>'MM Transient Data'!$F$15:$F$31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'MM Transient Data'!$E$15:$E$31</c:f>
              <c:numCache>
                <c:formatCode>General</c:formatCode>
                <c:ptCount val="17"/>
                <c:pt idx="0">
                  <c:v>18.2</c:v>
                </c:pt>
                <c:pt idx="1">
                  <c:v>16.8</c:v>
                </c:pt>
                <c:pt idx="2">
                  <c:v>15.6</c:v>
                </c:pt>
                <c:pt idx="3">
                  <c:v>13.9</c:v>
                </c:pt>
                <c:pt idx="4">
                  <c:v>12.8</c:v>
                </c:pt>
                <c:pt idx="5">
                  <c:v>11.3</c:v>
                </c:pt>
                <c:pt idx="6">
                  <c:v>9.8000000000000007</c:v>
                </c:pt>
                <c:pt idx="7">
                  <c:v>8.6999999999999993</c:v>
                </c:pt>
                <c:pt idx="8">
                  <c:v>7.4</c:v>
                </c:pt>
                <c:pt idx="9">
                  <c:v>5.9</c:v>
                </c:pt>
                <c:pt idx="10">
                  <c:v>4.7</c:v>
                </c:pt>
                <c:pt idx="11">
                  <c:v>3.5</c:v>
                </c:pt>
                <c:pt idx="12">
                  <c:v>2.2000000000000002</c:v>
                </c:pt>
                <c:pt idx="13">
                  <c:v>1</c:v>
                </c:pt>
                <c:pt idx="14">
                  <c:v>0.2</c:v>
                </c:pt>
                <c:pt idx="15">
                  <c:v>0.2</c:v>
                </c:pt>
                <c:pt idx="16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92128"/>
        <c:axId val="137393664"/>
      </c:lineChart>
      <c:catAx>
        <c:axId val="13739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7393664"/>
        <c:crosses val="autoZero"/>
        <c:auto val="1"/>
        <c:lblAlgn val="ctr"/>
        <c:lblOffset val="100"/>
        <c:noMultiLvlLbl val="0"/>
      </c:catAx>
      <c:valAx>
        <c:axId val="13739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739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Transient Response </a:t>
            </a:r>
          </a:p>
          <a:p>
            <a:pPr>
              <a:defRPr/>
            </a:pPr>
            <a:r>
              <a:rPr lang="en-US"/>
              <a:t>Initial Velocity: 59.7 [rad/s]</a:t>
            </a:r>
          </a:p>
        </c:rich>
      </c:tx>
      <c:layout>
        <c:manualLayout>
          <c:xMode val="edge"/>
          <c:yMode val="edge"/>
          <c:x val="0.16708369322279906"/>
          <c:y val="2.67785131968240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850965732691765E-2"/>
          <c:y val="0.23843421549063917"/>
          <c:w val="0.93103474845517864"/>
          <c:h val="0.63523145470267306"/>
        </c:manualLayout>
      </c:layout>
      <c:lineChart>
        <c:grouping val="standard"/>
        <c:varyColors val="0"/>
        <c:ser>
          <c:idx val="0"/>
          <c:order val="0"/>
          <c:tx>
            <c:v>Experimental</c:v>
          </c:tx>
          <c:marker>
            <c:symbol val="none"/>
          </c:marker>
          <c:cat>
            <c:numRef>
              <c:f>'MM Transient Data'!$F$34:$F$59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'MM Transient Data'!$E$34:$E$59</c:f>
              <c:numCache>
                <c:formatCode>General</c:formatCode>
                <c:ptCount val="26"/>
                <c:pt idx="0">
                  <c:v>36.4</c:v>
                </c:pt>
                <c:pt idx="1">
                  <c:v>34.200000000000003</c:v>
                </c:pt>
                <c:pt idx="2">
                  <c:v>32.4</c:v>
                </c:pt>
                <c:pt idx="3">
                  <c:v>30.6</c:v>
                </c:pt>
                <c:pt idx="4">
                  <c:v>29</c:v>
                </c:pt>
                <c:pt idx="5">
                  <c:v>27</c:v>
                </c:pt>
                <c:pt idx="6">
                  <c:v>25.4</c:v>
                </c:pt>
                <c:pt idx="7">
                  <c:v>24.2</c:v>
                </c:pt>
                <c:pt idx="8">
                  <c:v>21.8</c:v>
                </c:pt>
                <c:pt idx="9">
                  <c:v>20.399999999999999</c:v>
                </c:pt>
                <c:pt idx="10">
                  <c:v>18.8</c:v>
                </c:pt>
                <c:pt idx="11">
                  <c:v>17.600000000000001</c:v>
                </c:pt>
                <c:pt idx="12">
                  <c:v>15.8</c:v>
                </c:pt>
                <c:pt idx="13">
                  <c:v>14.2</c:v>
                </c:pt>
                <c:pt idx="14">
                  <c:v>12.2</c:v>
                </c:pt>
                <c:pt idx="15">
                  <c:v>11</c:v>
                </c:pt>
                <c:pt idx="16">
                  <c:v>9.4</c:v>
                </c:pt>
                <c:pt idx="17">
                  <c:v>7.8</c:v>
                </c:pt>
                <c:pt idx="18">
                  <c:v>6.6</c:v>
                </c:pt>
                <c:pt idx="19">
                  <c:v>5</c:v>
                </c:pt>
                <c:pt idx="20">
                  <c:v>3.8</c:v>
                </c:pt>
                <c:pt idx="21">
                  <c:v>2.8</c:v>
                </c:pt>
                <c:pt idx="22">
                  <c:v>1.4</c:v>
                </c:pt>
                <c:pt idx="23">
                  <c:v>0.2</c:v>
                </c:pt>
                <c:pt idx="24">
                  <c:v>0.2</c:v>
                </c:pt>
                <c:pt idx="25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05568"/>
        <c:axId val="137407104"/>
      </c:lineChart>
      <c:catAx>
        <c:axId val="13740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7407104"/>
        <c:crosses val="autoZero"/>
        <c:auto val="1"/>
        <c:lblAlgn val="ctr"/>
        <c:lblOffset val="100"/>
        <c:noMultiLvlLbl val="0"/>
      </c:catAx>
      <c:valAx>
        <c:axId val="13740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74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chemeClr val="bg1"/>
                </a:solidFill>
                <a:latin typeface="Arial"/>
                <a:cs typeface="Arial"/>
              </a:rPr>
              <a:t>Force Sensor Data</a:t>
            </a:r>
          </a:p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r>
              <a:rPr lang="en-US" sz="1000" b="0" i="0" u="none" strike="noStrike" baseline="0" dirty="0">
                <a:solidFill>
                  <a:schemeClr val="bg1"/>
                </a:solidFill>
                <a:latin typeface="+mj-lt"/>
                <a:cs typeface="Arial"/>
              </a:rPr>
              <a:t>Starting Height 8.0 [mm]</a:t>
            </a:r>
            <a:endParaRPr lang="en-US" b="0" dirty="0">
              <a:solidFill>
                <a:schemeClr val="bg1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41620689975736502"/>
          <c:y val="3.243237951899369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8385725038996"/>
          <c:y val="0.23021602951469544"/>
          <c:w val="0.86488999699648594"/>
          <c:h val="0.5647486974032373"/>
        </c:manualLayout>
      </c:layout>
      <c:scatterChart>
        <c:scatterStyle val="smoothMarker"/>
        <c:varyColors val="0"/>
        <c:ser>
          <c:idx val="0"/>
          <c:order val="0"/>
          <c:tx>
            <c:v>Experimental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'Force Sensor Data'!$E$70:$E$95</c:f>
              <c:numCache>
                <c:formatCode>0.000</c:formatCode>
                <c:ptCount val="26"/>
                <c:pt idx="0">
                  <c:v>0</c:v>
                </c:pt>
                <c:pt idx="1">
                  <c:v>40.5</c:v>
                </c:pt>
                <c:pt idx="2">
                  <c:v>95.4</c:v>
                </c:pt>
                <c:pt idx="3">
                  <c:v>151.95000000000002</c:v>
                </c:pt>
                <c:pt idx="4">
                  <c:v>210</c:v>
                </c:pt>
                <c:pt idx="5">
                  <c:v>270</c:v>
                </c:pt>
                <c:pt idx="6">
                  <c:v>337.04999999999995</c:v>
                </c:pt>
                <c:pt idx="7">
                  <c:v>417</c:v>
                </c:pt>
                <c:pt idx="8">
                  <c:v>487.5</c:v>
                </c:pt>
                <c:pt idx="9">
                  <c:v>574.5</c:v>
                </c:pt>
                <c:pt idx="10">
                  <c:v>648.9</c:v>
                </c:pt>
                <c:pt idx="11">
                  <c:v>762</c:v>
                </c:pt>
                <c:pt idx="12">
                  <c:v>859.5</c:v>
                </c:pt>
                <c:pt idx="13">
                  <c:v>940.5</c:v>
                </c:pt>
                <c:pt idx="14">
                  <c:v>1001.55</c:v>
                </c:pt>
                <c:pt idx="15">
                  <c:v>1107</c:v>
                </c:pt>
                <c:pt idx="16">
                  <c:v>1185</c:v>
                </c:pt>
                <c:pt idx="17">
                  <c:v>1253.4000000000001</c:v>
                </c:pt>
                <c:pt idx="18">
                  <c:v>1344.4499999999998</c:v>
                </c:pt>
              </c:numCache>
            </c:numRef>
          </c:xVal>
          <c:yVal>
            <c:numRef>
              <c:f>'Force Sensor Data'!$C$70:$C$95</c:f>
              <c:numCache>
                <c:formatCode>General</c:formatCode>
                <c:ptCount val="26"/>
                <c:pt idx="0">
                  <c:v>0</c:v>
                </c:pt>
                <c:pt idx="1">
                  <c:v>0.55000000000000004</c:v>
                </c:pt>
                <c:pt idx="2">
                  <c:v>1.56</c:v>
                </c:pt>
                <c:pt idx="3">
                  <c:v>3</c:v>
                </c:pt>
                <c:pt idx="4">
                  <c:v>4.5999999999999996</c:v>
                </c:pt>
                <c:pt idx="5">
                  <c:v>6</c:v>
                </c:pt>
                <c:pt idx="6">
                  <c:v>7.8</c:v>
                </c:pt>
                <c:pt idx="7">
                  <c:v>9.3000000000000007</c:v>
                </c:pt>
                <c:pt idx="8">
                  <c:v>10.9</c:v>
                </c:pt>
                <c:pt idx="9">
                  <c:v>12.2</c:v>
                </c:pt>
                <c:pt idx="10">
                  <c:v>13.23</c:v>
                </c:pt>
                <c:pt idx="11">
                  <c:v>14.65</c:v>
                </c:pt>
                <c:pt idx="12">
                  <c:v>15.5</c:v>
                </c:pt>
                <c:pt idx="13">
                  <c:v>16.45</c:v>
                </c:pt>
                <c:pt idx="14">
                  <c:v>17.18</c:v>
                </c:pt>
                <c:pt idx="15">
                  <c:v>17.940000000000001</c:v>
                </c:pt>
                <c:pt idx="16">
                  <c:v>18.649999999999999</c:v>
                </c:pt>
                <c:pt idx="17">
                  <c:v>19.399999999999999</c:v>
                </c:pt>
                <c:pt idx="18">
                  <c:v>20.16</c:v>
                </c:pt>
              </c:numCache>
            </c:numRef>
          </c:yVal>
          <c:smooth val="1"/>
        </c:ser>
        <c:ser>
          <c:idx val="1"/>
          <c:order val="1"/>
          <c:tx>
            <c:v>Theoretical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'Force Sensor Data'!$E$70:$E$95</c:f>
              <c:numCache>
                <c:formatCode>0.000</c:formatCode>
                <c:ptCount val="26"/>
                <c:pt idx="0">
                  <c:v>0</c:v>
                </c:pt>
                <c:pt idx="1">
                  <c:v>40.5</c:v>
                </c:pt>
                <c:pt idx="2">
                  <c:v>95.4</c:v>
                </c:pt>
                <c:pt idx="3">
                  <c:v>151.95000000000002</c:v>
                </c:pt>
                <c:pt idx="4">
                  <c:v>210</c:v>
                </c:pt>
                <c:pt idx="5">
                  <c:v>270</c:v>
                </c:pt>
                <c:pt idx="6">
                  <c:v>337.04999999999995</c:v>
                </c:pt>
                <c:pt idx="7">
                  <c:v>417</c:v>
                </c:pt>
                <c:pt idx="8">
                  <c:v>487.5</c:v>
                </c:pt>
                <c:pt idx="9">
                  <c:v>574.5</c:v>
                </c:pt>
                <c:pt idx="10">
                  <c:v>648.9</c:v>
                </c:pt>
                <c:pt idx="11">
                  <c:v>762</c:v>
                </c:pt>
                <c:pt idx="12">
                  <c:v>859.5</c:v>
                </c:pt>
                <c:pt idx="13">
                  <c:v>940.5</c:v>
                </c:pt>
                <c:pt idx="14">
                  <c:v>1001.55</c:v>
                </c:pt>
                <c:pt idx="15">
                  <c:v>1107</c:v>
                </c:pt>
                <c:pt idx="16">
                  <c:v>1185</c:v>
                </c:pt>
                <c:pt idx="17">
                  <c:v>1253.4000000000001</c:v>
                </c:pt>
                <c:pt idx="18">
                  <c:v>1344.4499999999998</c:v>
                </c:pt>
              </c:numCache>
            </c:numRef>
          </c:xVal>
          <c:yVal>
            <c:numRef>
              <c:f>'Force Sensor Data'!$I$70:$I$95</c:f>
              <c:numCache>
                <c:formatCode>0.00</c:formatCode>
                <c:ptCount val="26"/>
                <c:pt idx="0">
                  <c:v>0</c:v>
                </c:pt>
                <c:pt idx="1">
                  <c:v>0.14421340295707707</c:v>
                </c:pt>
                <c:pt idx="2">
                  <c:v>0.78264950741460115</c:v>
                </c:pt>
                <c:pt idx="3">
                  <c:v>1.9071397581700789</c:v>
                </c:pt>
                <c:pt idx="4">
                  <c:v>3.4387828179223514</c:v>
                </c:pt>
                <c:pt idx="5">
                  <c:v>5.2794761748338628</c:v>
                </c:pt>
                <c:pt idx="6">
                  <c:v>7.4745020676850498</c:v>
                </c:pt>
                <c:pt idx="7">
                  <c:v>10.07571151602078</c:v>
                </c:pt>
                <c:pt idx="8">
                  <c:v>12.227197266646337</c:v>
                </c:pt>
                <c:pt idx="9">
                  <c:v>14.608446866188098</c:v>
                </c:pt>
                <c:pt idx="10">
                  <c:v>16.38242161560963</c:v>
                </c:pt>
                <c:pt idx="11">
                  <c:v>18.637836464527208</c:v>
                </c:pt>
                <c:pt idx="12">
                  <c:v>20.208993276394303</c:v>
                </c:pt>
                <c:pt idx="13">
                  <c:v>21.295784117260652</c:v>
                </c:pt>
                <c:pt idx="14">
                  <c:v>22.004458979869796</c:v>
                </c:pt>
                <c:pt idx="15">
                  <c:v>23.042438038386283</c:v>
                </c:pt>
                <c:pt idx="16">
                  <c:v>23.684123973305265</c:v>
                </c:pt>
                <c:pt idx="17">
                  <c:v>24.174027769625912</c:v>
                </c:pt>
                <c:pt idx="18">
                  <c:v>24.73778835375812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738560"/>
        <c:axId val="144765696"/>
      </c:scatterChart>
      <c:valAx>
        <c:axId val="144738560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25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025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Rotational Velocity</a:t>
                </a:r>
              </a:p>
              <a:p>
                <a:pPr>
                  <a:defRPr sz="1125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025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v</a:t>
                </a:r>
                <a:r>
                  <a:rPr lang="en-US" sz="1025" b="1" i="0" u="none" strike="noStrike" baseline="-25000">
                    <a:solidFill>
                      <a:schemeClr val="bg1"/>
                    </a:solidFill>
                    <a:latin typeface="Arial"/>
                    <a:cs typeface="Arial"/>
                  </a:rPr>
                  <a:t>RPM</a:t>
                </a:r>
                <a:r>
                  <a:rPr lang="en-US" sz="1025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 [rpm]</a:t>
                </a:r>
                <a:endParaRPr lang="en-US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224754963480807"/>
              <c:y val="0.8666671561159751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765696"/>
        <c:crosses val="autoZero"/>
        <c:crossBetween val="midCat"/>
      </c:valAx>
      <c:valAx>
        <c:axId val="14476569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25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025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Vertical Force</a:t>
                </a:r>
              </a:p>
              <a:p>
                <a:pPr>
                  <a:defRPr sz="1125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025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F</a:t>
                </a:r>
                <a:r>
                  <a:rPr lang="en-US" sz="1025" b="1" i="0" u="none" strike="noStrike" baseline="-25000">
                    <a:solidFill>
                      <a:schemeClr val="bg1"/>
                    </a:solidFill>
                    <a:latin typeface="Arial"/>
                    <a:cs typeface="Arial"/>
                  </a:rPr>
                  <a:t>y</a:t>
                </a:r>
                <a:r>
                  <a:rPr lang="en-US" sz="1025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 [N]</a:t>
                </a:r>
                <a:endParaRPr lang="en-US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7495375061588377E-2"/>
              <c:y val="0.405405722886037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73856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823530698730479"/>
          <c:y val="0.15107926936901891"/>
          <c:w val="0.24816184823491094"/>
          <c:h val="5.035975645633963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r>
              <a:rPr lang="en-US" dirty="0">
                <a:solidFill>
                  <a:schemeClr val="bg1"/>
                </a:solidFill>
              </a:rPr>
              <a:t>Force Sensor </a:t>
            </a:r>
            <a:r>
              <a:rPr lang="en-US" dirty="0" smtClean="0">
                <a:solidFill>
                  <a:schemeClr val="bg1"/>
                </a:solidFill>
              </a:rPr>
              <a:t>Data</a:t>
            </a:r>
          </a:p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r>
              <a:rPr lang="en-US" sz="1000" b="0" dirty="0" smtClean="0">
                <a:solidFill>
                  <a:schemeClr val="bg1"/>
                </a:solidFill>
              </a:rPr>
              <a:t>Starting Height 7.0 [mm]</a:t>
            </a:r>
            <a:endParaRPr lang="en-US" sz="1000" b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4132233787121935"/>
          <c:y val="3.030309928408017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173610890926439E-2"/>
          <c:y val="0.23310076372369365"/>
          <c:w val="0.86540781884582241"/>
          <c:h val="0.56177284057410171"/>
        </c:manualLayout>
      </c:layout>
      <c:scatterChart>
        <c:scatterStyle val="smoothMarker"/>
        <c:varyColors val="0"/>
        <c:ser>
          <c:idx val="0"/>
          <c:order val="0"/>
          <c:tx>
            <c:v>Experimental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'Force Sensor Data'!$E$12:$E$44</c:f>
              <c:numCache>
                <c:formatCode>0.000</c:formatCode>
                <c:ptCount val="33"/>
                <c:pt idx="0">
                  <c:v>40.5</c:v>
                </c:pt>
                <c:pt idx="1">
                  <c:v>67.5</c:v>
                </c:pt>
                <c:pt idx="2">
                  <c:v>82.5</c:v>
                </c:pt>
                <c:pt idx="3">
                  <c:v>105</c:v>
                </c:pt>
                <c:pt idx="4">
                  <c:v>121.5</c:v>
                </c:pt>
                <c:pt idx="5">
                  <c:v>144.75</c:v>
                </c:pt>
                <c:pt idx="6">
                  <c:v>171.3</c:v>
                </c:pt>
                <c:pt idx="7">
                  <c:v>174.9</c:v>
                </c:pt>
                <c:pt idx="8">
                  <c:v>183</c:v>
                </c:pt>
                <c:pt idx="9">
                  <c:v>190.95000000000002</c:v>
                </c:pt>
                <c:pt idx="10">
                  <c:v>198</c:v>
                </c:pt>
                <c:pt idx="11">
                  <c:v>213</c:v>
                </c:pt>
                <c:pt idx="12">
                  <c:v>249.00000000000003</c:v>
                </c:pt>
                <c:pt idx="13">
                  <c:v>292.5</c:v>
                </c:pt>
                <c:pt idx="14">
                  <c:v>330</c:v>
                </c:pt>
                <c:pt idx="15">
                  <c:v>385.2</c:v>
                </c:pt>
                <c:pt idx="16">
                  <c:v>445.5</c:v>
                </c:pt>
                <c:pt idx="17">
                  <c:v>506.25</c:v>
                </c:pt>
                <c:pt idx="18">
                  <c:v>541.65</c:v>
                </c:pt>
                <c:pt idx="19">
                  <c:v>600</c:v>
                </c:pt>
                <c:pt idx="20">
                  <c:v>705</c:v>
                </c:pt>
                <c:pt idx="21">
                  <c:v>780</c:v>
                </c:pt>
                <c:pt idx="22">
                  <c:v>870</c:v>
                </c:pt>
                <c:pt idx="23">
                  <c:v>967.5</c:v>
                </c:pt>
                <c:pt idx="24">
                  <c:v>1080</c:v>
                </c:pt>
              </c:numCache>
            </c:numRef>
          </c:xVal>
          <c:yVal>
            <c:numRef>
              <c:f>'Force Sensor Data'!$C$12:$C$44</c:f>
              <c:numCache>
                <c:formatCode>General</c:formatCode>
                <c:ptCount val="33"/>
                <c:pt idx="0">
                  <c:v>0.5</c:v>
                </c:pt>
                <c:pt idx="1">
                  <c:v>1.1499999999999999</c:v>
                </c:pt>
                <c:pt idx="2">
                  <c:v>1.6</c:v>
                </c:pt>
                <c:pt idx="3">
                  <c:v>2.2000000000000002</c:v>
                </c:pt>
                <c:pt idx="4">
                  <c:v>2.75</c:v>
                </c:pt>
                <c:pt idx="5">
                  <c:v>3.5</c:v>
                </c:pt>
                <c:pt idx="6">
                  <c:v>4.0999999999999996</c:v>
                </c:pt>
                <c:pt idx="7">
                  <c:v>4.3499999999999996</c:v>
                </c:pt>
                <c:pt idx="8">
                  <c:v>4.51</c:v>
                </c:pt>
                <c:pt idx="9">
                  <c:v>4.75</c:v>
                </c:pt>
                <c:pt idx="10">
                  <c:v>4.9000000000000004</c:v>
                </c:pt>
                <c:pt idx="11">
                  <c:v>5.4</c:v>
                </c:pt>
                <c:pt idx="12">
                  <c:v>6.33</c:v>
                </c:pt>
                <c:pt idx="13">
                  <c:v>7.4</c:v>
                </c:pt>
                <c:pt idx="14">
                  <c:v>8.35</c:v>
                </c:pt>
                <c:pt idx="15">
                  <c:v>9.31</c:v>
                </c:pt>
                <c:pt idx="16">
                  <c:v>10.32</c:v>
                </c:pt>
                <c:pt idx="17">
                  <c:v>11.17</c:v>
                </c:pt>
                <c:pt idx="18">
                  <c:v>11.81</c:v>
                </c:pt>
                <c:pt idx="19">
                  <c:v>12.43</c:v>
                </c:pt>
                <c:pt idx="20">
                  <c:v>13.5</c:v>
                </c:pt>
                <c:pt idx="21">
                  <c:v>14.19</c:v>
                </c:pt>
                <c:pt idx="22">
                  <c:v>14.8</c:v>
                </c:pt>
                <c:pt idx="23">
                  <c:v>15.6</c:v>
                </c:pt>
                <c:pt idx="24">
                  <c:v>16.239999999999998</c:v>
                </c:pt>
              </c:numCache>
            </c:numRef>
          </c:yVal>
          <c:smooth val="1"/>
        </c:ser>
        <c:ser>
          <c:idx val="1"/>
          <c:order val="1"/>
          <c:tx>
            <c:v>Theoretical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'Force Sensor Data'!$E$12:$E$36</c:f>
              <c:numCache>
                <c:formatCode>0.000</c:formatCode>
                <c:ptCount val="25"/>
                <c:pt idx="0">
                  <c:v>40.5</c:v>
                </c:pt>
                <c:pt idx="1">
                  <c:v>67.5</c:v>
                </c:pt>
                <c:pt idx="2">
                  <c:v>82.5</c:v>
                </c:pt>
                <c:pt idx="3">
                  <c:v>105</c:v>
                </c:pt>
                <c:pt idx="4">
                  <c:v>121.5</c:v>
                </c:pt>
                <c:pt idx="5">
                  <c:v>144.75</c:v>
                </c:pt>
                <c:pt idx="6">
                  <c:v>171.3</c:v>
                </c:pt>
                <c:pt idx="7">
                  <c:v>174.9</c:v>
                </c:pt>
                <c:pt idx="8">
                  <c:v>183</c:v>
                </c:pt>
                <c:pt idx="9">
                  <c:v>190.95000000000002</c:v>
                </c:pt>
                <c:pt idx="10">
                  <c:v>198</c:v>
                </c:pt>
                <c:pt idx="11">
                  <c:v>213</c:v>
                </c:pt>
                <c:pt idx="12">
                  <c:v>249.00000000000003</c:v>
                </c:pt>
                <c:pt idx="13">
                  <c:v>292.5</c:v>
                </c:pt>
                <c:pt idx="14">
                  <c:v>330</c:v>
                </c:pt>
                <c:pt idx="15">
                  <c:v>385.2</c:v>
                </c:pt>
                <c:pt idx="16">
                  <c:v>445.5</c:v>
                </c:pt>
                <c:pt idx="17">
                  <c:v>506.25</c:v>
                </c:pt>
                <c:pt idx="18">
                  <c:v>541.65</c:v>
                </c:pt>
                <c:pt idx="19">
                  <c:v>600</c:v>
                </c:pt>
                <c:pt idx="20">
                  <c:v>705</c:v>
                </c:pt>
                <c:pt idx="21">
                  <c:v>780</c:v>
                </c:pt>
                <c:pt idx="22">
                  <c:v>870</c:v>
                </c:pt>
                <c:pt idx="23">
                  <c:v>967.5</c:v>
                </c:pt>
                <c:pt idx="24">
                  <c:v>1080</c:v>
                </c:pt>
              </c:numCache>
            </c:numRef>
          </c:xVal>
          <c:yVal>
            <c:numRef>
              <c:f>'Force Sensor Data'!$I$12:$I$36</c:f>
              <c:numCache>
                <c:formatCode>0.00</c:formatCode>
                <c:ptCount val="25"/>
                <c:pt idx="0">
                  <c:v>0.22590039398244652</c:v>
                </c:pt>
                <c:pt idx="1">
                  <c:v>0.62205279072199204</c:v>
                </c:pt>
                <c:pt idx="2">
                  <c:v>0.92305535288665885</c:v>
                </c:pt>
                <c:pt idx="3">
                  <c:v>1.4767700379008193</c:v>
                </c:pt>
                <c:pt idx="4">
                  <c:v>1.9560100637644191</c:v>
                </c:pt>
                <c:pt idx="5">
                  <c:v>2.727441992119493</c:v>
                </c:pt>
                <c:pt idx="6">
                  <c:v>3.7308573539159218</c:v>
                </c:pt>
                <c:pt idx="7">
                  <c:v>3.8759238873342214</c:v>
                </c:pt>
                <c:pt idx="8">
                  <c:v>4.2095199032386104</c:v>
                </c:pt>
                <c:pt idx="9">
                  <c:v>4.5461589378059495</c:v>
                </c:pt>
                <c:pt idx="10">
                  <c:v>4.8518729546199539</c:v>
                </c:pt>
                <c:pt idx="11">
                  <c:v>5.5229495968180231</c:v>
                </c:pt>
                <c:pt idx="12">
                  <c:v>7.2284455747772229</c:v>
                </c:pt>
                <c:pt idx="13">
                  <c:v>9.4110066640226719</c:v>
                </c:pt>
                <c:pt idx="14">
                  <c:v>11.34352297356296</c:v>
                </c:pt>
                <c:pt idx="15">
                  <c:v>14.183751987511902</c:v>
                </c:pt>
                <c:pt idx="16">
                  <c:v>17.178147257585358</c:v>
                </c:pt>
                <c:pt idx="17">
                  <c:v>19.999726000340669</c:v>
                </c:pt>
                <c:pt idx="18">
                  <c:v>21.534949340035052</c:v>
                </c:pt>
                <c:pt idx="19">
                  <c:v>23.878251849638065</c:v>
                </c:pt>
                <c:pt idx="20">
                  <c:v>27.513321692247963</c:v>
                </c:pt>
                <c:pt idx="21">
                  <c:v>29.686905352633563</c:v>
                </c:pt>
                <c:pt idx="22">
                  <c:v>31.892907403833576</c:v>
                </c:pt>
                <c:pt idx="23">
                  <c:v>33.8662421415832</c:v>
                </c:pt>
                <c:pt idx="24">
                  <c:v>35.709678070762195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556736"/>
        <c:axId val="144768384"/>
      </c:scatterChart>
      <c:valAx>
        <c:axId val="139556736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Rotational Velocity</a:t>
                </a:r>
              </a:p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v</a:t>
                </a:r>
                <a:r>
                  <a:rPr lang="en-US" sz="1000" b="1" i="0" u="none" strike="noStrike" baseline="-25000">
                    <a:solidFill>
                      <a:schemeClr val="bg1"/>
                    </a:solidFill>
                    <a:latin typeface="Arial"/>
                    <a:cs typeface="Arial"/>
                  </a:rPr>
                  <a:t>RPM</a:t>
                </a:r>
                <a:r>
                  <a:rPr lang="en-US" sz="1000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 [rpm]</a:t>
                </a:r>
                <a:endParaRPr lang="en-US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808763125808877"/>
              <c:y val="0.8671348410521403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768384"/>
        <c:crosses val="autoZero"/>
        <c:crossBetween val="midCat"/>
      </c:valAx>
      <c:valAx>
        <c:axId val="144768384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Vertical Force</a:t>
                </a:r>
              </a:p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F</a:t>
                </a:r>
                <a:r>
                  <a:rPr lang="en-US" sz="1000" b="1" i="0" u="none" strike="noStrike" baseline="-25000">
                    <a:solidFill>
                      <a:schemeClr val="bg1"/>
                    </a:solidFill>
                    <a:latin typeface="Arial"/>
                    <a:cs typeface="Arial"/>
                  </a:rPr>
                  <a:t>y</a:t>
                </a:r>
                <a:r>
                  <a:rPr lang="en-US" sz="1000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 [N]</a:t>
                </a:r>
                <a:endParaRPr lang="en-US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8890211598271704E-2"/>
              <c:y val="0.405595328879226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955673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7859135376672959"/>
          <c:y val="0.1476303923548018"/>
          <c:w val="0.25501785657666798"/>
          <c:h val="5.594418329368647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75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r>
              <a:rPr lang="en-US" dirty="0" err="1">
                <a:solidFill>
                  <a:schemeClr val="bg1"/>
                </a:solidFill>
              </a:rPr>
              <a:t>Displament</a:t>
            </a:r>
            <a:r>
              <a:rPr lang="en-US" dirty="0">
                <a:solidFill>
                  <a:schemeClr val="bg1"/>
                </a:solidFill>
              </a:rPr>
              <a:t> Sensor Data
</a:t>
            </a:r>
            <a:r>
              <a:rPr lang="en-US" sz="1000" b="0" dirty="0">
                <a:solidFill>
                  <a:schemeClr val="bg1"/>
                </a:solidFill>
              </a:rPr>
              <a:t>Starting Height  = 7.0 mm</a:t>
            </a:r>
          </a:p>
        </c:rich>
      </c:tx>
      <c:layout>
        <c:manualLayout>
          <c:xMode val="edge"/>
          <c:yMode val="edge"/>
          <c:x val="0.38586155492699337"/>
          <c:y val="4.3014319901188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84426946631671"/>
          <c:y val="0.2638379949090755"/>
          <c:w val="0.86691438570178725"/>
          <c:h val="0.53690109453525159"/>
        </c:manualLayout>
      </c:layout>
      <c:scatterChart>
        <c:scatterStyle val="smoothMarker"/>
        <c:varyColors val="0"/>
        <c:ser>
          <c:idx val="0"/>
          <c:order val="0"/>
          <c:tx>
            <c:v>Experiemental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'Displacement Sensor Data'!$D$38:$D$68</c:f>
              <c:numCache>
                <c:formatCode>0.0</c:formatCode>
                <c:ptCount val="31"/>
                <c:pt idx="0">
                  <c:v>31.5</c:v>
                </c:pt>
                <c:pt idx="1">
                  <c:v>84</c:v>
                </c:pt>
                <c:pt idx="2">
                  <c:v>93</c:v>
                </c:pt>
                <c:pt idx="3">
                  <c:v>103.5</c:v>
                </c:pt>
                <c:pt idx="4">
                  <c:v>112.5</c:v>
                </c:pt>
                <c:pt idx="5">
                  <c:v>126</c:v>
                </c:pt>
                <c:pt idx="6">
                  <c:v>136.5</c:v>
                </c:pt>
                <c:pt idx="7">
                  <c:v>147</c:v>
                </c:pt>
                <c:pt idx="8">
                  <c:v>175.5</c:v>
                </c:pt>
                <c:pt idx="9">
                  <c:v>196.5</c:v>
                </c:pt>
                <c:pt idx="10">
                  <c:v>225</c:v>
                </c:pt>
                <c:pt idx="11">
                  <c:v>249.00000000000003</c:v>
                </c:pt>
                <c:pt idx="12">
                  <c:v>277.5</c:v>
                </c:pt>
                <c:pt idx="13">
                  <c:v>375</c:v>
                </c:pt>
                <c:pt idx="14">
                  <c:v>465</c:v>
                </c:pt>
                <c:pt idx="15">
                  <c:v>540</c:v>
                </c:pt>
                <c:pt idx="16">
                  <c:v>630</c:v>
                </c:pt>
                <c:pt idx="17">
                  <c:v>705</c:v>
                </c:pt>
                <c:pt idx="18">
                  <c:v>780</c:v>
                </c:pt>
                <c:pt idx="19">
                  <c:v>855</c:v>
                </c:pt>
                <c:pt idx="20">
                  <c:v>945</c:v>
                </c:pt>
                <c:pt idx="21">
                  <c:v>1020</c:v>
                </c:pt>
                <c:pt idx="22">
                  <c:v>1095</c:v>
                </c:pt>
                <c:pt idx="23">
                  <c:v>1185</c:v>
                </c:pt>
                <c:pt idx="24">
                  <c:v>1260</c:v>
                </c:pt>
                <c:pt idx="25">
                  <c:v>1350</c:v>
                </c:pt>
                <c:pt idx="26">
                  <c:v>1425</c:v>
                </c:pt>
                <c:pt idx="27">
                  <c:v>1500</c:v>
                </c:pt>
                <c:pt idx="28">
                  <c:v>1575</c:v>
                </c:pt>
                <c:pt idx="29">
                  <c:v>1650</c:v>
                </c:pt>
                <c:pt idx="30">
                  <c:v>1725</c:v>
                </c:pt>
              </c:numCache>
            </c:numRef>
          </c:xVal>
          <c:yVal>
            <c:numRef>
              <c:f>'Displacement Sensor Data'!$G$38:$G$68</c:f>
              <c:numCache>
                <c:formatCode>0.000</c:formatCode>
                <c:ptCount val="31"/>
                <c:pt idx="0">
                  <c:v>7</c:v>
                </c:pt>
                <c:pt idx="1">
                  <c:v>7.0102448090772436</c:v>
                </c:pt>
                <c:pt idx="2">
                  <c:v>7.0819584726179583</c:v>
                </c:pt>
                <c:pt idx="3">
                  <c:v>7.1844065633904091</c:v>
                </c:pt>
                <c:pt idx="4">
                  <c:v>7.2458754178538758</c:v>
                </c:pt>
                <c:pt idx="5">
                  <c:v>7.3483235086263257</c:v>
                </c:pt>
                <c:pt idx="6">
                  <c:v>7.450771599398772</c:v>
                </c:pt>
                <c:pt idx="7">
                  <c:v>7.5737093083257099</c:v>
                </c:pt>
                <c:pt idx="8">
                  <c:v>7.6864022081754033</c:v>
                </c:pt>
                <c:pt idx="9">
                  <c:v>7.8708087715658079</c:v>
                </c:pt>
                <c:pt idx="10">
                  <c:v>8.2088874711148865</c:v>
                </c:pt>
                <c:pt idx="11">
                  <c:v>8.3728044163508031</c:v>
                </c:pt>
                <c:pt idx="12">
                  <c:v>8.5572109797412121</c:v>
                </c:pt>
                <c:pt idx="13">
                  <c:v>9.6124263146974247</c:v>
                </c:pt>
                <c:pt idx="14">
                  <c:v>10.165646004868647</c:v>
                </c:pt>
                <c:pt idx="15">
                  <c:v>10.688131267808128</c:v>
                </c:pt>
                <c:pt idx="16">
                  <c:v>10.974985921970983</c:v>
                </c:pt>
                <c:pt idx="17">
                  <c:v>11.261840576133839</c:v>
                </c:pt>
                <c:pt idx="18">
                  <c:v>11.487226375833227</c:v>
                </c:pt>
                <c:pt idx="19">
                  <c:v>11.620408893837407</c:v>
                </c:pt>
                <c:pt idx="20">
                  <c:v>11.763836220918838</c:v>
                </c:pt>
                <c:pt idx="21">
                  <c:v>11.917508357077507</c:v>
                </c:pt>
                <c:pt idx="22">
                  <c:v>12.009711638772709</c:v>
                </c:pt>
                <c:pt idx="23">
                  <c:v>12.142894156776894</c:v>
                </c:pt>
                <c:pt idx="24">
                  <c:v>12.276076674781077</c:v>
                </c:pt>
                <c:pt idx="25">
                  <c:v>12.368279956476279</c:v>
                </c:pt>
                <c:pt idx="26">
                  <c:v>12.460483238171481</c:v>
                </c:pt>
                <c:pt idx="27">
                  <c:v>12.573176138021175</c:v>
                </c:pt>
                <c:pt idx="28">
                  <c:v>12.685869037870869</c:v>
                </c:pt>
                <c:pt idx="29">
                  <c:v>12.767827510488829</c:v>
                </c:pt>
                <c:pt idx="30">
                  <c:v>12.849785983106786</c:v>
                </c:pt>
              </c:numCache>
            </c:numRef>
          </c:yVal>
          <c:smooth val="1"/>
        </c:ser>
        <c:ser>
          <c:idx val="1"/>
          <c:order val="1"/>
          <c:tx>
            <c:v>Theoretical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'Displacement Sensor Data'!$D$38:$D$68</c:f>
              <c:numCache>
                <c:formatCode>0.0</c:formatCode>
                <c:ptCount val="31"/>
                <c:pt idx="0">
                  <c:v>31.5</c:v>
                </c:pt>
                <c:pt idx="1">
                  <c:v>84</c:v>
                </c:pt>
                <c:pt idx="2">
                  <c:v>93</c:v>
                </c:pt>
                <c:pt idx="3">
                  <c:v>103.5</c:v>
                </c:pt>
                <c:pt idx="4">
                  <c:v>112.5</c:v>
                </c:pt>
                <c:pt idx="5">
                  <c:v>126</c:v>
                </c:pt>
                <c:pt idx="6">
                  <c:v>136.5</c:v>
                </c:pt>
                <c:pt idx="7">
                  <c:v>147</c:v>
                </c:pt>
                <c:pt idx="8">
                  <c:v>175.5</c:v>
                </c:pt>
                <c:pt idx="9">
                  <c:v>196.5</c:v>
                </c:pt>
                <c:pt idx="10">
                  <c:v>225</c:v>
                </c:pt>
                <c:pt idx="11">
                  <c:v>249.00000000000003</c:v>
                </c:pt>
                <c:pt idx="12">
                  <c:v>277.5</c:v>
                </c:pt>
                <c:pt idx="13">
                  <c:v>375</c:v>
                </c:pt>
                <c:pt idx="14">
                  <c:v>465</c:v>
                </c:pt>
                <c:pt idx="15">
                  <c:v>540</c:v>
                </c:pt>
                <c:pt idx="16">
                  <c:v>630</c:v>
                </c:pt>
                <c:pt idx="17">
                  <c:v>705</c:v>
                </c:pt>
                <c:pt idx="18">
                  <c:v>780</c:v>
                </c:pt>
                <c:pt idx="19">
                  <c:v>855</c:v>
                </c:pt>
                <c:pt idx="20">
                  <c:v>945</c:v>
                </c:pt>
                <c:pt idx="21">
                  <c:v>1020</c:v>
                </c:pt>
                <c:pt idx="22">
                  <c:v>1095</c:v>
                </c:pt>
                <c:pt idx="23">
                  <c:v>1185</c:v>
                </c:pt>
                <c:pt idx="24">
                  <c:v>1260</c:v>
                </c:pt>
                <c:pt idx="25">
                  <c:v>1350</c:v>
                </c:pt>
                <c:pt idx="26">
                  <c:v>1425</c:v>
                </c:pt>
                <c:pt idx="27">
                  <c:v>1500</c:v>
                </c:pt>
                <c:pt idx="28">
                  <c:v>1575</c:v>
                </c:pt>
                <c:pt idx="29">
                  <c:v>1650</c:v>
                </c:pt>
                <c:pt idx="30">
                  <c:v>1725</c:v>
                </c:pt>
              </c:numCache>
            </c:numRef>
          </c:xVal>
          <c:yVal>
            <c:numRef>
              <c:f>'Displacement Sensor Data'!$J$38:$J$68</c:f>
              <c:numCache>
                <c:formatCode>0.00</c:formatCode>
                <c:ptCount val="31"/>
                <c:pt idx="0">
                  <c:v>-0.80887284437616236</c:v>
                </c:pt>
                <c:pt idx="1">
                  <c:v>3.5213702174732981</c:v>
                </c:pt>
                <c:pt idx="2">
                  <c:v>3.9644383040037838</c:v>
                </c:pt>
                <c:pt idx="3">
                  <c:v>4.4276108964574661</c:v>
                </c:pt>
                <c:pt idx="4">
                  <c:v>4.786518514702875</c:v>
                </c:pt>
                <c:pt idx="5">
                  <c:v>5.2707312460461395</c:v>
                </c:pt>
                <c:pt idx="6">
                  <c:v>5.609765715860183</c:v>
                </c:pt>
                <c:pt idx="7">
                  <c:v>5.9210996374182141</c:v>
                </c:pt>
                <c:pt idx="8">
                  <c:v>6.6533924227866645</c:v>
                </c:pt>
                <c:pt idx="9">
                  <c:v>7.1094237460285017</c:v>
                </c:pt>
                <c:pt idx="10">
                  <c:v>7.6416665047325685</c:v>
                </c:pt>
                <c:pt idx="11">
                  <c:v>8.0278409806244717</c:v>
                </c:pt>
                <c:pt idx="12">
                  <c:v>8.4272356376863549</c:v>
                </c:pt>
                <c:pt idx="13">
                  <c:v>9.4460857496400372</c:v>
                </c:pt>
                <c:pt idx="14">
                  <c:v>10.073342771172822</c:v>
                </c:pt>
                <c:pt idx="15">
                  <c:v>10.452123454345426</c:v>
                </c:pt>
                <c:pt idx="16">
                  <c:v>10.79084954966215</c:v>
                </c:pt>
                <c:pt idx="17">
                  <c:v>11.004890842330752</c:v>
                </c:pt>
                <c:pt idx="18">
                  <c:v>11.174191547114692</c:v>
                </c:pt>
                <c:pt idx="19">
                  <c:v>11.309917265907171</c:v>
                </c:pt>
                <c:pt idx="20">
                  <c:v>11.439573833159386</c:v>
                </c:pt>
                <c:pt idx="21">
                  <c:v>11.526587237969586</c:v>
                </c:pt>
                <c:pt idx="22">
                  <c:v>11.598881611229759</c:v>
                </c:pt>
                <c:pt idx="23">
                  <c:v>11.670445692442248</c:v>
                </c:pt>
                <c:pt idx="24">
                  <c:v>11.720078275810568</c:v>
                </c:pt>
                <c:pt idx="25">
                  <c:v>11.77017375646731</c:v>
                </c:pt>
                <c:pt idx="26">
                  <c:v>11.805547892624613</c:v>
                </c:pt>
                <c:pt idx="27">
                  <c:v>11.836200685764164</c:v>
                </c:pt>
                <c:pt idx="28">
                  <c:v>11.862921552404774</c:v>
                </c:pt>
                <c:pt idx="29">
                  <c:v>11.886344282233878</c:v>
                </c:pt>
                <c:pt idx="30">
                  <c:v>11.906981881607566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839424"/>
        <c:axId val="144841344"/>
      </c:scatterChart>
      <c:valAx>
        <c:axId val="144839424"/>
        <c:scaling>
          <c:orientation val="minMax"/>
          <c:max val="17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975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Rotational Velocity</a:t>
                </a:r>
              </a:p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975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v</a:t>
                </a:r>
                <a:r>
                  <a:rPr lang="en-US" sz="975" b="1" i="0" u="none" strike="noStrike" baseline="-25000">
                    <a:solidFill>
                      <a:schemeClr val="bg1"/>
                    </a:solidFill>
                    <a:latin typeface="Arial"/>
                    <a:cs typeface="Arial"/>
                  </a:rPr>
                  <a:t>RPM</a:t>
                </a:r>
                <a:r>
                  <a:rPr lang="en-US" sz="975" b="1" i="0" u="none" strike="noStrike" baseline="0">
                    <a:solidFill>
                      <a:schemeClr val="bg1"/>
                    </a:solidFill>
                    <a:latin typeface="Arial"/>
                    <a:cs typeface="Arial"/>
                  </a:rPr>
                  <a:t> [rpm]</a:t>
                </a:r>
                <a:endParaRPr lang="en-US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285572191622958"/>
              <c:y val="0.8671598550181228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841344"/>
        <c:crosses val="autoZero"/>
        <c:crossBetween val="midCat"/>
        <c:majorUnit val="250"/>
      </c:valAx>
      <c:valAx>
        <c:axId val="144841344"/>
        <c:scaling>
          <c:orientation val="minMax"/>
          <c:max val="14"/>
          <c:min val="7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Displacement
y [mm]</a:t>
                </a:r>
              </a:p>
            </c:rich>
          </c:tx>
          <c:layout>
            <c:manualLayout>
              <c:xMode val="edge"/>
              <c:yMode val="edge"/>
              <c:x val="1.7295963004624423E-2"/>
              <c:y val="0.42790772145470812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839424"/>
        <c:crosses val="autoZero"/>
        <c:crossBetween val="midCat"/>
        <c:majorUnit val="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3757574599291595"/>
          <c:y val="0.16423402037980547"/>
          <c:w val="0.36255027098671844"/>
          <c:h val="5.166058641576304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6A46EA-4088-44CD-8727-B93A58D9AE47}" type="datetimeFigureOut">
              <a:rPr lang="en-US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A040F9-692A-44ED-BC00-6D5F6A5D6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5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040F9-692A-44ED-BC00-6D5F6A5D6EB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76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040F9-692A-44ED-BC00-6D5F6A5D6EB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4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040F9-692A-44ED-BC00-6D5F6A5D6EB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41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7573644-6619-4E2A-B9C8-2AC29B80D319}" type="slidenum">
              <a:rPr lang="en-US" sz="1200"/>
              <a:pPr algn="r" eaLnBrk="0" hangingPunct="0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25C8F04-C858-4319-BAD7-09FD14C2D0F0}" type="slidenum">
              <a:rPr lang="en-US" sz="1200"/>
              <a:pPr algn="r" eaLnBrk="0" hangingPunct="0"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15E050-028C-4BF9-A893-7B421EB3E57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AEE7C3-3BCA-45D7-8008-5BB9BD04CF9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Visio diagrams need to be redrawn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040F9-692A-44ED-BC00-6D5F6A5D6EB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8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Visio diagrams need to be redrawn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040F9-692A-44ED-BC00-6D5F6A5D6E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86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040F9-692A-44ED-BC00-6D5F6A5D6EB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41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040F9-692A-44ED-BC00-6D5F6A5D6EB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4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040F9-692A-44ED-BC00-6D5F6A5D6EB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41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040F9-692A-44ED-BC00-6D5F6A5D6EB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4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46880-8502-4556-B33C-EDCDFA0C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7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48E36-31EE-4388-A4DA-9FBFC33BB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F218-1C65-4399-8734-96DB69DAE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7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3CF15-4DC9-4C9D-A77B-D40FA0209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9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314B6-285E-489A-AF72-DEDE9A3A3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4825-E306-447D-B374-530A0CE5E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6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652D-E443-4199-BC58-3BEC0B9FC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0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0F65B-F62C-4855-9B3C-B860EDE3D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9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B1BE-6674-4C1F-B9CA-982621FD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8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BCFAC-2790-408D-A95C-09228963B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C37D-A24F-4CFB-96D3-6C8B7F2BF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8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233FB6-2743-43D6-BEE9-66AAF7BD4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17.T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3.png"/><Relationship Id="rId7" Type="http://schemas.openxmlformats.org/officeDocument/2006/relationships/image" Target="../media/image540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2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9.png"/><Relationship Id="rId7" Type="http://schemas.openxmlformats.org/officeDocument/2006/relationships/image" Target="../media/image540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0.png"/><Relationship Id="rId11" Type="http://schemas.openxmlformats.org/officeDocument/2006/relationships/image" Target="../media/image67.png"/><Relationship Id="rId15" Type="http://schemas.openxmlformats.org/officeDocument/2006/relationships/image" Target="../media/image71.png"/><Relationship Id="rId10" Type="http://schemas.openxmlformats.org/officeDocument/2006/relationships/image" Target="../media/image57.png"/><Relationship Id="rId9" Type="http://schemas.openxmlformats.org/officeDocument/2006/relationships/image" Target="../media/image56.png"/><Relationship Id="rId1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3.TIF"/><Relationship Id="rId7" Type="http://schemas.openxmlformats.org/officeDocument/2006/relationships/chart" Target="../charts/chart3.xml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image" Target="../media/image17.TIF"/><Relationship Id="rId9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0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10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3.emf"/><Relationship Id="rId4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7.png"/><Relationship Id="rId5" Type="http://schemas.openxmlformats.org/officeDocument/2006/relationships/image" Target="../media/image84.emf"/><Relationship Id="rId4" Type="http://schemas.openxmlformats.org/officeDocument/2006/relationships/oleObject" Target="../embeddings/oleObject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8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4"/>
          <p:cNvSpPr txBox="1">
            <a:spLocks noChangeArrowheads="1"/>
          </p:cNvSpPr>
          <p:nvPr/>
        </p:nvSpPr>
        <p:spPr bwMode="auto">
          <a:xfrm>
            <a:off x="1905000" y="10668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1752600" y="1006475"/>
            <a:ext cx="693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nstantia" pitchFamily="18" charset="0"/>
              </a:rPr>
              <a:t>Closed Loop Control of </a:t>
            </a:r>
            <a:r>
              <a:rPr lang="en-US" sz="2400" b="1" dirty="0" err="1">
                <a:solidFill>
                  <a:schemeClr val="bg1"/>
                </a:solidFill>
                <a:latin typeface="Constantia" pitchFamily="18" charset="0"/>
              </a:rPr>
              <a:t>Halbach</a:t>
            </a:r>
            <a:r>
              <a:rPr lang="en-US" sz="2400" b="1" dirty="0">
                <a:solidFill>
                  <a:schemeClr val="bg1"/>
                </a:solidFill>
                <a:latin typeface="Constantia" pitchFamily="18" charset="0"/>
              </a:rPr>
              <a:t> Array Magnetic Levitation System Height</a:t>
            </a:r>
          </a:p>
        </p:txBody>
      </p:sp>
      <p:sp>
        <p:nvSpPr>
          <p:cNvPr id="2052" name="Text Box 16"/>
          <p:cNvSpPr txBox="1">
            <a:spLocks noChangeArrowheads="1"/>
          </p:cNvSpPr>
          <p:nvPr/>
        </p:nvSpPr>
        <p:spPr bwMode="auto">
          <a:xfrm>
            <a:off x="3657600" y="2894013"/>
            <a:ext cx="2819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By:      Kyle </a:t>
            </a:r>
            <a:r>
              <a:rPr lang="en-US" dirty="0" err="1">
                <a:solidFill>
                  <a:schemeClr val="bg1"/>
                </a:solidFill>
                <a:latin typeface="Constantia" pitchFamily="18" charset="0"/>
              </a:rPr>
              <a:t>Gavelek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           Victor </a:t>
            </a:r>
            <a:r>
              <a:rPr lang="en-US" dirty="0" err="1">
                <a:solidFill>
                  <a:schemeClr val="bg1"/>
                </a:solidFill>
                <a:latin typeface="Constantia" pitchFamily="18" charset="0"/>
              </a:rPr>
              <a:t>Panek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 Christopher Smith</a:t>
            </a:r>
          </a:p>
        </p:txBody>
      </p:sp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2819400" y="507365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Advised by:     Dr. Winfred </a:t>
            </a:r>
            <a:r>
              <a:rPr lang="en-US" dirty="0" err="1">
                <a:solidFill>
                  <a:schemeClr val="bg1"/>
                </a:solidFill>
                <a:latin typeface="Constantia" pitchFamily="18" charset="0"/>
              </a:rPr>
              <a:t>Anakwa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                         Mr. Steven </a:t>
            </a:r>
            <a:r>
              <a:rPr lang="en-US" dirty="0" err="1">
                <a:solidFill>
                  <a:schemeClr val="bg1"/>
                </a:solidFill>
                <a:latin typeface="Constantia" pitchFamily="18" charset="0"/>
              </a:rPr>
              <a:t>Gutschlag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0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EB8F29-3192-46F7-893C-C98BE01CCD1C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1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61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1400E4-2B26-46A7-8BDD-D95233934FA3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10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28800" y="1945330"/>
                <a:ext cx="6400800" cy="1811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Magnetic Flux:</a:t>
                </a:r>
              </a:p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az-Cyrl-AZ" sz="1600" i="1" smtClean="0">
                        <a:solidFill>
                          <a:schemeClr val="bg1"/>
                        </a:solidFill>
                        <a:latin typeface="Cambria Math"/>
                      </a:rPr>
                      <m:t>Ф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𝑘𝑦</m:t>
                        </m:r>
                      </m:sup>
                    </m:sSup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/>
                      </a:rPr>
                      <m:t>sin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)(1−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𝑘𝑦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onstantia" pitchFamily="18" charset="0"/>
                  </a:rPr>
                  <a:t>[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Constantia" pitchFamily="18" charset="0"/>
                  </a:rPr>
                  <a:t>Wb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onstantia" pitchFamily="18" charset="0"/>
                  </a:rPr>
                  <a:t>]</a:t>
                </a:r>
              </a:p>
              <a:p>
                <a:endParaRPr lang="en-US" sz="1400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i="1" dirty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w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 – width of </a:t>
                </a:r>
                <a:r>
                  <a:rPr lang="en-US" sz="1400" dirty="0" err="1">
                    <a:solidFill>
                      <a:schemeClr val="bg1"/>
                    </a:solidFill>
                    <a:latin typeface="Constantia" pitchFamily="18" charset="0"/>
                  </a:rPr>
                  <a:t>Halbach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 Array	</a:t>
                </a:r>
                <a:r>
                  <a:rPr lang="en-US" sz="1400" i="1" dirty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k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– wave number  =</a:t>
                </a:r>
                <a:r>
                  <a:rPr lang="en-US" sz="1400" i="1" dirty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2</a:t>
                </a:r>
                <a:r>
                  <a:rPr lang="el-GR" sz="1400" i="1" dirty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π</a:t>
                </a:r>
                <a:r>
                  <a:rPr lang="en-US" sz="1400" i="1" dirty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/</a:t>
                </a:r>
                <a:r>
                  <a:rPr lang="el-GR" sz="1400" i="1" dirty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λ</a:t>
                </a:r>
                <a:endParaRPr lang="en-US" sz="1400" i="1" dirty="0">
                  <a:solidFill>
                    <a:schemeClr val="bg1"/>
                  </a:solidFill>
                  <a:latin typeface="Constantia" pitchFamily="18" charset="0"/>
                  <a:ea typeface="Cambria Math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i="1" dirty="0" err="1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ω</a:t>
                </a:r>
                <a:r>
                  <a:rPr lang="en-US" sz="1400" i="1" baseline="-25000" dirty="0" err="1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e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 – excitation frequency = </a:t>
                </a:r>
                <a:r>
                  <a:rPr lang="en-US" sz="1400" i="1" dirty="0" err="1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kv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	</a:t>
                </a:r>
                <a:r>
                  <a:rPr lang="en-US" sz="1400" i="1" dirty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y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 – vertical distance</a:t>
                </a:r>
              </a:p>
              <a:p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945330"/>
                <a:ext cx="6400800" cy="1811522"/>
              </a:xfrm>
              <a:prstGeom prst="rect">
                <a:avLst/>
              </a:prstGeom>
              <a:blipFill rotWithShape="1">
                <a:blip r:embed="rId2"/>
                <a:stretch>
                  <a:fillRect l="-190" t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8800" y="4419600"/>
                <a:ext cx="5638800" cy="87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Peak Magnetic Flux:</a:t>
                </a:r>
              </a:p>
              <a:p>
                <a:endParaRPr lang="en-US" sz="140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z-Cyrl-AZ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az-Cyrl-AZ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Ф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𝑘𝑦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onstantia" pitchFamily="18" charset="0"/>
                  </a:rPr>
                  <a:t>[</a:t>
                </a:r>
                <a:r>
                  <a:rPr lang="en-US" sz="1600" dirty="0" err="1" smtClean="0">
                    <a:solidFill>
                      <a:schemeClr val="bg1"/>
                    </a:solidFill>
                    <a:latin typeface="Constantia" pitchFamily="18" charset="0"/>
                  </a:rPr>
                  <a:t>Wb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onstantia" pitchFamily="18" charset="0"/>
                  </a:rPr>
                  <a:t>]</a:t>
                </a:r>
                <a:endParaRPr lang="en-US" sz="1600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19600"/>
                <a:ext cx="5638800" cy="872803"/>
              </a:xfrm>
              <a:prstGeom prst="rect">
                <a:avLst/>
              </a:prstGeom>
              <a:blipFill rotWithShape="1">
                <a:blip r:embed="rId3"/>
                <a:stretch>
                  <a:fillRect l="-216" t="-699"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7092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Background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5758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chemeClr val="bg1"/>
                </a:solidFill>
                <a:latin typeface="Constantia" pitchFamily="18" charset="0"/>
              </a:rPr>
              <a:t>Halbach</a:t>
            </a:r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 Array – </a:t>
            </a:r>
            <a:r>
              <a:rPr lang="en-US" sz="1600" u="sng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 Interaction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11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83596" y="3334508"/>
                <a:ext cx="6827004" cy="932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Induced Current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:</a:t>
                </a:r>
                <a:endParaRPr lang="en-US" sz="140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smtClean="0">
                        <a:solidFill>
                          <a:schemeClr val="bg1"/>
                        </a:solidFill>
                        <a:latin typeface="Cambria Math"/>
                      </a:rPr>
                      <m:t>i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Φ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𝐿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  <m:r>
                                          <a:rPr lang="en-US" sz="1600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[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		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onstantia" pitchFamily="18" charset="0"/>
                  </a:rPr>
                  <a:t>[A]</a:t>
                </a:r>
                <a:endParaRPr lang="en-US" sz="1600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596" y="3334508"/>
                <a:ext cx="6827004" cy="932691"/>
              </a:xfrm>
              <a:prstGeom prst="rect">
                <a:avLst/>
              </a:prstGeom>
              <a:blipFill rotWithShape="1">
                <a:blip r:embed="rId2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83596" y="1788798"/>
                <a:ext cx="5119607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Induced Voltage:</a:t>
                </a:r>
                <a:endParaRPr lang="en-US" sz="1400" dirty="0" smtClean="0">
                  <a:solidFill>
                    <a:schemeClr val="bg1"/>
                  </a:solidFill>
                  <a:latin typeface="Constantia" pitchFamily="18" charset="0"/>
                </a:endParaRPr>
              </a:p>
              <a:p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 smtClean="0">
                        <a:solidFill>
                          <a:schemeClr val="bg1"/>
                        </a:solidFill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		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onstantia" pitchFamily="18" charset="0"/>
                  </a:rPr>
                  <a:t>[V]</a:t>
                </a:r>
                <a:endParaRPr lang="en-US" sz="1600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596" y="1788798"/>
                <a:ext cx="5119607" cy="630942"/>
              </a:xfrm>
              <a:prstGeom prst="rect">
                <a:avLst/>
              </a:prstGeom>
              <a:blipFill rotWithShape="1">
                <a:blip r:embed="rId3"/>
                <a:stretch>
                  <a:fillRect l="-358" t="-96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6352" y="5257800"/>
            <a:ext cx="5897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Properties:</a:t>
            </a:r>
          </a:p>
          <a:p>
            <a:pPr>
              <a:lnSpc>
                <a:spcPct val="150000"/>
              </a:lnSpc>
            </a:pPr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– </a:t>
            </a:r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resistance		</a:t>
            </a:r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– </a:t>
            </a:r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inductance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7092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Background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9200" y="5758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chemeClr val="bg1"/>
                </a:solidFill>
                <a:latin typeface="Constantia" pitchFamily="18" charset="0"/>
              </a:rPr>
              <a:t>Halbach</a:t>
            </a:r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 Array – </a:t>
            </a:r>
            <a:r>
              <a:rPr lang="en-US" sz="1600" u="sng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 Interaction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9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12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7092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Background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47825" y="1570926"/>
                <a:ext cx="6096000" cy="1134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Vertical Force:</a:t>
                </a:r>
                <a:endParaRPr lang="en-US" sz="1400" b="0" i="0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r>
                  <a:rPr lang="en-US" sz="1600" b="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/>
                      </a:rPr>
                      <m:t>F</m:t>
                    </m:r>
                    <m:r>
                      <m:rPr>
                        <m:sty m:val="p"/>
                      </m:rPr>
                      <a:rPr lang="en-US" sz="1600" b="0" i="0" baseline="-25000" smtClean="0">
                        <a:solidFill>
                          <a:schemeClr val="bg1"/>
                        </a:solidFill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𝑤𝐴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𝑘𝐿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𝑘𝑦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	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onstantia" pitchFamily="18" charset="0"/>
                  </a:rPr>
                  <a:t>[N]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	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1570926"/>
                <a:ext cx="6096000" cy="1134478"/>
              </a:xfrm>
              <a:prstGeom prst="rect">
                <a:avLst/>
              </a:prstGeom>
              <a:blipFill rotWithShape="1">
                <a:blip r:embed="rId2"/>
                <a:stretch>
                  <a:fillRect l="-20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28775" y="51917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–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Area under the </a:t>
            </a:r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Halbach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Array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1400" i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1400" i="1" baseline="-25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– Spacing of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Inductors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9200" y="5758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chemeClr val="bg1"/>
                </a:solidFill>
                <a:latin typeface="Constantia" pitchFamily="18" charset="0"/>
              </a:rPr>
              <a:t>Halbach</a:t>
            </a:r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 Array – </a:t>
            </a:r>
            <a:r>
              <a:rPr lang="en-US" sz="1600" u="sng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 Interaction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47825" y="3352800"/>
                <a:ext cx="6096000" cy="1242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Drag 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Force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:</a:t>
                </a:r>
                <a:endParaRPr lang="en-US" sz="1400" b="0" i="0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r>
                  <a:rPr lang="en-US" sz="1600" b="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/>
                      </a:rPr>
                      <m:t>F</m:t>
                    </m:r>
                    <m:r>
                      <m:rPr>
                        <m:sty m:val="p"/>
                      </m:rPr>
                      <a:rPr lang="en-US" sz="1600" b="0" i="0" baseline="-25000" smtClean="0">
                        <a:solidFill>
                          <a:schemeClr val="bg1"/>
                        </a:solidFill>
                        <a:latin typeface="Cambria Math"/>
                      </a:rPr>
                      <m:t>x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𝑤𝐴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𝑘𝐿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den>
                            </m:f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𝑅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𝑘𝑦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	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	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onstantia" pitchFamily="18" charset="0"/>
                  </a:rPr>
                  <a:t>[N]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	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3352800"/>
                <a:ext cx="6096000" cy="1242456"/>
              </a:xfrm>
              <a:prstGeom prst="rect">
                <a:avLst/>
              </a:prstGeom>
              <a:blipFill rotWithShape="1">
                <a:blip r:embed="rId3"/>
                <a:stretch>
                  <a:fillRect l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6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600200" y="2228850"/>
            <a:ext cx="3200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sz="1400" i="1" baseline="-25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Resistivity of Copper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Length of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Inductor circuit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– </a:t>
            </a:r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Cross-sectional Area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5638800" y="2133600"/>
            <a:ext cx="3200400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μ</a:t>
            </a:r>
            <a:r>
              <a:rPr lang="en-US" sz="1400" i="1" baseline="-25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Permeability of free space </a:t>
            </a:r>
          </a:p>
          <a:p>
            <a:pPr eaLnBrk="1" hangingPunct="1">
              <a:spcBef>
                <a:spcPct val="50000"/>
              </a:spcBef>
            </a:pPr>
            <a:r>
              <a:rPr lang="el-GR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Wavelength of magnetic field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1400" i="1" baseline="-25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Mean Perimeter of </a:t>
            </a:r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circuit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i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1400" i="1" baseline="-25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Spacing of Inductors</a:t>
            </a:r>
          </a:p>
        </p:txBody>
      </p:sp>
      <p:sp>
        <p:nvSpPr>
          <p:cNvPr id="11278" name="Text Box 6"/>
          <p:cNvSpPr txBox="1">
            <a:spLocks noChangeArrowheads="1"/>
          </p:cNvSpPr>
          <p:nvPr/>
        </p:nvSpPr>
        <p:spPr bwMode="auto">
          <a:xfrm>
            <a:off x="-1259" y="42672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2011-2012 Calculated Parameters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2400" baseline="-25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= 0.8060 T		</a:t>
            </a:r>
            <a:r>
              <a:rPr lang="en-US" sz="2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 = 1.9 x 10</a:t>
            </a:r>
            <a:r>
              <a:rPr lang="en-US" sz="2400" baseline="30000" dirty="0">
                <a:solidFill>
                  <a:schemeClr val="bg1"/>
                </a:solidFill>
                <a:latin typeface="Constantia" pitchFamily="18" charset="0"/>
              </a:rPr>
              <a:t>-4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 Ω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 = 7.532 x 10</a:t>
            </a:r>
            <a:r>
              <a:rPr lang="en-US" sz="2400" baseline="30000" dirty="0">
                <a:solidFill>
                  <a:schemeClr val="bg1"/>
                </a:solidFill>
                <a:latin typeface="Constantia" pitchFamily="18" charset="0"/>
              </a:rPr>
              <a:t>-8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 H</a:t>
            </a:r>
          </a:p>
        </p:txBody>
      </p:sp>
      <p:sp>
        <p:nvSpPr>
          <p:cNvPr id="92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CC26C5-73E6-4BEC-91DD-017CB59358ED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13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944767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Resistance: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944767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Inductance: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12294" y="1378758"/>
                <a:ext cx="1030282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94" y="1378758"/>
                <a:ext cx="1030282" cy="5582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42316" y="1315159"/>
                <a:ext cx="1570366" cy="59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λ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16" y="1315159"/>
                <a:ext cx="1570366" cy="5949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90800" y="4001675"/>
                <a:ext cx="522374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Peak Magnetic Field:</a:t>
                </a:r>
                <a:endParaRPr lang="en-US" sz="1400" i="1" dirty="0" smtClean="0">
                  <a:solidFill>
                    <a:schemeClr val="bg1"/>
                  </a:solidFill>
                  <a:latin typeface="Constantia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en-US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l-GR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func>
                            <m:func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600" b="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001675"/>
                <a:ext cx="5223740" cy="1027525"/>
              </a:xfrm>
              <a:prstGeom prst="rect">
                <a:avLst/>
              </a:prstGeom>
              <a:blipFill rotWithShape="1">
                <a:blip r:embed="rId4"/>
                <a:stretch>
                  <a:fillRect l="-233" t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1740203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u="sng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Revised Parameter Calculations</a:t>
            </a:r>
            <a:endParaRPr lang="en-US" sz="2400" i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2400" baseline="-25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= 0.8060 T		</a:t>
            </a:r>
            <a:r>
              <a:rPr lang="en-US" sz="2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2.12 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x 10</a:t>
            </a:r>
            <a:r>
              <a:rPr lang="en-US" sz="2400" baseline="30000" dirty="0">
                <a:solidFill>
                  <a:schemeClr val="bg1"/>
                </a:solidFill>
                <a:latin typeface="Constantia" pitchFamily="18" charset="0"/>
              </a:rPr>
              <a:t>-4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 Ω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6.86 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x 10</a:t>
            </a:r>
            <a:r>
              <a:rPr lang="en-US" sz="2400" baseline="30000" dirty="0">
                <a:solidFill>
                  <a:schemeClr val="bg1"/>
                </a:solidFill>
                <a:latin typeface="Constantia" pitchFamily="18" charset="0"/>
              </a:rPr>
              <a:t>-8</a:t>
            </a:r>
            <a:r>
              <a:rPr lang="en-US" sz="2400" dirty="0">
                <a:solidFill>
                  <a:schemeClr val="bg1"/>
                </a:solidFill>
                <a:latin typeface="Constantia" pitchFamily="18" charset="0"/>
              </a:rPr>
              <a:t> H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157092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Background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CLCML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157092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nstantia" pitchFamily="18" charset="0"/>
              </a:rPr>
              <a:t>Ω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599691" y="14885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nstantia" pitchFamily="18" charset="0"/>
              </a:rPr>
              <a:t>H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4.16667E-6 -0.25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  <p:bldP spid="11278" grpId="0"/>
      <p:bldP spid="12" grpId="0"/>
      <p:bldP spid="13" grpId="0"/>
      <p:bldP spid="2" grpId="0"/>
      <p:bldP spid="15" grpId="0"/>
      <p:bldP spid="16" grpId="0"/>
      <p:bldP spid="16" grpId="1"/>
      <p:bldP spid="17" grpId="0"/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7B1BE-6674-4C1F-B9CA-982621FD1065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  <a:endParaRPr lang="en-US" sz="1600" kern="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Background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CLCML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Planning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14475"/>
            <a:ext cx="42957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 descr="C:\Users\Bestamore\Downloads\2013-04-24 18.07.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98" y="1631155"/>
            <a:ext cx="6094978" cy="438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78880" y="6019800"/>
            <a:ext cx="4672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Last year’s final </a:t>
            </a:r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system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478880" y="6031283"/>
            <a:ext cx="4672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System with safety enclosure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758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System Improvements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E2E03C-FB75-4250-8EFE-CD4C58CBFE68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15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     Planning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  <a:endParaRPr lang="en-US" sz="1600" kern="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447139"/>
              </p:ext>
            </p:extLst>
          </p:nvPr>
        </p:nvGraphicFramePr>
        <p:xfrm>
          <a:off x="912812" y="3478824"/>
          <a:ext cx="8031163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Visio" r:id="rId4" imgW="8025920" imgH="1730430" progId="Visio.Drawing.11">
                  <p:embed/>
                </p:oleObj>
              </mc:Choice>
              <mc:Fallback>
                <p:oleObj name="Visio" r:id="rId4" imgW="8025920" imgH="173043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2" y="3478824"/>
                        <a:ext cx="8031163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167025"/>
              </p:ext>
            </p:extLst>
          </p:nvPr>
        </p:nvGraphicFramePr>
        <p:xfrm>
          <a:off x="914400" y="1220788"/>
          <a:ext cx="8358188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Visio" r:id="rId6" imgW="8352240" imgH="1730430" progId="Visio.Drawing.11">
                  <p:embed/>
                </p:oleObj>
              </mc:Choice>
              <mc:Fallback>
                <p:oleObj name="Visio" r:id="rId6" imgW="8352240" imgH="1730430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20788"/>
                        <a:ext cx="8358188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-0.4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E2E03C-FB75-4250-8EFE-CD4C58CBFE68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16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     Planning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397369" y="4995703"/>
            <a:ext cx="67437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2713" indent="-112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Motor Model Performance Specifications: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285750" lvl="0" indent="4000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Steady State accuracy within +/- 5%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  <a:endParaRPr lang="en-US" sz="1600" kern="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400300" y="2514600"/>
            <a:ext cx="674370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2713" indent="-112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Lookup Table Specifications: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285750" lvl="0" indent="4000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Contain data points to allow a resolution of 0.5 mm</a:t>
            </a:r>
          </a:p>
          <a:p>
            <a:pPr marL="285750" lvl="0" indent="40005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285750" lvl="0" indent="40005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397369" y="3581400"/>
            <a:ext cx="67437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2713" indent="-1127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Controller Design Specifications: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285750" lvl="0" indent="4000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aximum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overshoot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less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than 10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%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285750" lvl="0" indent="4000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teady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state error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equal zero for unit step input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285750" lvl="0" indent="4000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Minimize settling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time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based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on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other specifications</a:t>
            </a:r>
          </a:p>
          <a:p>
            <a:pPr marL="285750" lvl="0" indent="40005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285750" lvl="0" indent="40005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94419"/>
              </p:ext>
            </p:extLst>
          </p:nvPr>
        </p:nvGraphicFramePr>
        <p:xfrm>
          <a:off x="914400" y="533400"/>
          <a:ext cx="8031163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0" name="Visio" r:id="rId4" imgW="8025920" imgH="1730430" progId="Visio.Drawing.11">
                  <p:embed/>
                </p:oleObj>
              </mc:Choice>
              <mc:Fallback>
                <p:oleObj name="Visio" r:id="rId4" imgW="8025920" imgH="173043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"/>
                        <a:ext cx="8031163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531991"/>
              </p:ext>
            </p:extLst>
          </p:nvPr>
        </p:nvGraphicFramePr>
        <p:xfrm>
          <a:off x="914400" y="531810"/>
          <a:ext cx="8031163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1" name="Visio" r:id="rId6" imgW="8025920" imgH="1730430" progId="Visio.Drawing.11">
                  <p:embed/>
                </p:oleObj>
              </mc:Choice>
              <mc:Fallback>
                <p:oleObj name="Visio" r:id="rId6" imgW="8025920" imgH="173043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1810"/>
                        <a:ext cx="8031163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993296"/>
              </p:ext>
            </p:extLst>
          </p:nvPr>
        </p:nvGraphicFramePr>
        <p:xfrm>
          <a:off x="914400" y="531810"/>
          <a:ext cx="8031163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Visio" r:id="rId8" imgW="8025920" imgH="1730430" progId="Visio.Drawing.11">
                  <p:embed/>
                </p:oleObj>
              </mc:Choice>
              <mc:Fallback>
                <p:oleObj name="Visio" r:id="rId8" imgW="8025920" imgH="173043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1810"/>
                        <a:ext cx="8031163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731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43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A9D883-331A-4617-9445-AE58848E8BE3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17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pic>
        <p:nvPicPr>
          <p:cNvPr id="12" name="Picture 11" descr="C:\Users\Topher\Desktop\Motor circuit schemati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0" y="1278287"/>
            <a:ext cx="5524499" cy="215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564604" y="3426023"/>
            <a:ext cx="4672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Common DC Motor Circuit Schematic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08711" y="4495800"/>
                <a:ext cx="6383797" cy="1051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𝑡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𝑖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𝑇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</a:p>
              <a:p>
                <a:pPr algn="ctr"/>
                <a:endParaRPr lang="en-US" sz="16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𝐽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𝑇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𝐵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𝑐𝑓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en-US" sz="1600" dirty="0">
                    <a:solidFill>
                      <a:schemeClr val="bg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1600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11" y="4495800"/>
                <a:ext cx="6383797" cy="10514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65911" y="4876800"/>
            <a:ext cx="705428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Parameters to determine:</a:t>
            </a:r>
          </a:p>
          <a:p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sz="1400" i="1" baseline="-25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14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– armature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resistance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		</a:t>
            </a:r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sz="1400" i="1" baseline="-25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armature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inductance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1400" i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sz="1400" i="1" baseline="-25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– motor torque constant 		</a:t>
            </a:r>
            <a:r>
              <a:rPr lang="en-US" sz="1400" i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sz="1400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back </a:t>
            </a:r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emf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constant 	</a:t>
            </a:r>
          </a:p>
          <a:p>
            <a:r>
              <a:rPr lang="en-US" sz="1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1400" i="1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motor viscous friction		</a:t>
            </a:r>
            <a:r>
              <a:rPr lang="en-US" sz="1400" i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1400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columbic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friction</a:t>
            </a:r>
          </a:p>
          <a:p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 – moment of inertia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	</a:t>
            </a:r>
          </a:p>
          <a:p>
            <a:endParaRPr lang="en-US" sz="1400" dirty="0">
              <a:solidFill>
                <a:schemeClr val="bg1"/>
              </a:solidFill>
              <a:latin typeface="Constantia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911" y="3733800"/>
            <a:ext cx="629228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Measurable Quantities:</a:t>
            </a:r>
          </a:p>
          <a:p>
            <a:r>
              <a:rPr lang="en-US" sz="1400" i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ω</a:t>
            </a:r>
            <a:r>
              <a:rPr lang="en-US" sz="1400" i="1" baseline="-25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sz="1400" i="1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– machine rotational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speed	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	</a:t>
            </a:r>
            <a:r>
              <a:rPr lang="en-US" sz="1400" i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1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– </a:t>
            </a:r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amature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current</a:t>
            </a:r>
          </a:p>
          <a:p>
            <a:r>
              <a:rPr lang="en-US" sz="1400" i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1400" i="1" baseline="-25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1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– source voltage</a:t>
            </a:r>
            <a:r>
              <a:rPr lang="en-US" sz="1400" i="1" dirty="0">
                <a:solidFill>
                  <a:schemeClr val="bg1"/>
                </a:solidFill>
                <a:latin typeface="Constantia" pitchFamily="18" charset="0"/>
              </a:rPr>
              <a:t> 		</a:t>
            </a:r>
            <a:r>
              <a:rPr lang="en-US" sz="1400" i="1" dirty="0" smtClean="0">
                <a:solidFill>
                  <a:schemeClr val="bg1"/>
                </a:solidFill>
                <a:latin typeface="Constantia" pitchFamily="18" charset="0"/>
              </a:rPr>
              <a:t>	</a:t>
            </a:r>
            <a:r>
              <a:rPr lang="en-US" sz="1400" i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1400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– back </a:t>
            </a:r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emf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voltage</a:t>
            </a:r>
          </a:p>
          <a:p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5758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Motor Model Design Equations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00261 -0.421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106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2" grpId="0"/>
      <p:bldP spid="2" grpId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253FC3-DEDA-4B37-80B6-D406C18007D2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18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66950" y="4419600"/>
                <a:ext cx="5395909" cy="69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en-US" sz="1600" dirty="0">
                    <a:solidFill>
                      <a:schemeClr val="bg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algn="ctr"/>
                <a:endParaRPr lang="en-US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4419600"/>
                <a:ext cx="5395909" cy="6967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24200" y="5307719"/>
                <a:ext cx="100091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307719"/>
                <a:ext cx="1000915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905000" y="5867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i="1" baseline="-25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= 2.00 </a:t>
            </a:r>
            <a:r>
              <a:rPr lang="el-GR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Ω</a:t>
            </a:r>
            <a:endParaRPr lang="en-US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458200" y="605135"/>
                <a:ext cx="6192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605135"/>
                <a:ext cx="61920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219200" y="5758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Determination of Armature Resistance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7" name="Picture 16" descr="C:\Users\Topher\Desktop\Motor circuit schematic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0" y="1278287"/>
            <a:ext cx="5524499" cy="215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64604" y="3426023"/>
            <a:ext cx="4672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Common DC Motor Circuit Schematic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90743" y="5246175"/>
                <a:ext cx="1081065" cy="452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743" y="5246175"/>
                <a:ext cx="1081065" cy="452303"/>
              </a:xfrm>
              <a:prstGeom prst="rect">
                <a:avLst/>
              </a:prstGeom>
              <a:blipFill rotWithShape="1">
                <a:blip r:embed="rId7"/>
                <a:stretch>
                  <a:fillRect t="-93243" r="-53107" b="-15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134080" y="5319398"/>
            <a:ext cx="46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[V]</a:t>
            </a:r>
            <a:endParaRPr lang="en-US" sz="1400" dirty="0">
              <a:solidFill>
                <a:schemeClr val="bg1"/>
              </a:solidFill>
              <a:latin typeface="Constantia" pitchFamily="18" charset="0"/>
              <a:ea typeface="Cambria Math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1808" y="5318437"/>
            <a:ext cx="46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[</a:t>
            </a:r>
            <a:r>
              <a:rPr lang="el-GR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Ω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]</a:t>
            </a:r>
            <a:endParaRPr lang="en-US" sz="1400" dirty="0">
              <a:solidFill>
                <a:schemeClr val="bg1"/>
              </a:solidFill>
              <a:latin typeface="Constantia" pitchFamily="18" charset="0"/>
              <a:ea typeface="Cambria Math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715969"/>
              </p:ext>
            </p:extLst>
          </p:nvPr>
        </p:nvGraphicFramePr>
        <p:xfrm>
          <a:off x="2057400" y="1371600"/>
          <a:ext cx="5943600" cy="4184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983"/>
                <a:gridCol w="1898650"/>
                <a:gridCol w="1595967"/>
              </a:tblGrid>
              <a:tr h="413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0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</a:t>
                      </a:r>
                      <a:r>
                        <a:rPr lang="en-US" sz="1400" i="0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[V]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i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[A]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</a:t>
                      </a:r>
                      <a:r>
                        <a:rPr lang="en-US" sz="140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[Ω]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716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Digital </a:t>
                      </a:r>
                      <a:r>
                        <a:rPr lang="en-US" sz="1400" i="1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Multimeter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Current Probe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R=</a:t>
                      </a:r>
                      <a:r>
                        <a:rPr lang="en-US" sz="1400" i="1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</a:t>
                      </a:r>
                      <a:r>
                        <a:rPr lang="en-US" sz="1400" i="1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</a:t>
                      </a:r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  <a:r>
                        <a:rPr lang="en-US" sz="1400" i="1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I</a:t>
                      </a:r>
                      <a:r>
                        <a:rPr lang="en-US" sz="1400" i="1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81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0.20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5.00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81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0.45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4.40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81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3.2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3.20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81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5.2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2.60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81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6.5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3.00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2.16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81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4.00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2.00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81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9.3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5.00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1.86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81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11.0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6.00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1.83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2" grpId="0"/>
      <p:bldP spid="18" grpId="0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253FC3-DEDA-4B37-80B6-D406C18007D2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19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50762" y="4038600"/>
                <a:ext cx="1699696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𝑖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762" y="4038600"/>
                <a:ext cx="1699696" cy="5598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07006" y="4919246"/>
                <a:ext cx="15437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≈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.632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006" y="4919246"/>
                <a:ext cx="154375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750458" y="4919246"/>
                <a:ext cx="13408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𝑒</m:t>
                        </m:r>
                      </m:sub>
                    </m:sSub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/>
                      </a:rPr>
                      <m:t>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10.8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onstantia" pitchFamily="18" charset="0"/>
                  </a:rPr>
                  <a:t>ms</a:t>
                </a:r>
                <a:endParaRPr lang="en-US" sz="1600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458" y="4919246"/>
                <a:ext cx="1340880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r="-136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06527" y="5763220"/>
                <a:ext cx="218816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=0.0216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onstantia" pitchFamily="18" charset="0"/>
                  </a:rPr>
                  <a:t>H</a:t>
                </a:r>
                <a:endParaRPr lang="en-US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527" y="5763220"/>
                <a:ext cx="2188163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357" r="-5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458200" y="605135"/>
                <a:ext cx="5924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605135"/>
                <a:ext cx="59240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19200" y="5758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Determination of Armature Inductance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3" name="Picture 22" descr="C:\Users\Topher\Desktop\Motor circuit schematic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0" y="1278287"/>
            <a:ext cx="5524499" cy="21507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564604" y="3426023"/>
            <a:ext cx="4672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Common DC Motor Circuit Schematic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74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Impact" pitchFamily="34" charset="0"/>
              </a:rPr>
              <a:t>Closed Loop Control of </a:t>
            </a:r>
            <a:r>
              <a:rPr lang="en-US" sz="1600" kern="0" dirty="0" err="1" smtClean="0">
                <a:solidFill>
                  <a:schemeClr val="bg1"/>
                </a:solidFill>
                <a:latin typeface="Impact" pitchFamily="34" charset="0"/>
              </a:rPr>
              <a:t>Halbach</a:t>
            </a:r>
            <a:r>
              <a:rPr lang="en-US" sz="1600" kern="0" dirty="0" smtClean="0">
                <a:solidFill>
                  <a:schemeClr val="bg1"/>
                </a:solidFill>
                <a:latin typeface="Impact" pitchFamily="34" charset="0"/>
              </a:rPr>
              <a:t> Array Magnetic Levitation System Height</a:t>
            </a:r>
          </a:p>
        </p:txBody>
      </p:sp>
      <p:sp>
        <p:nvSpPr>
          <p:cNvPr id="1638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814F94-C4EF-41B9-B33B-0B0535FE4DAB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2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276600" y="1752600"/>
            <a:ext cx="2895600" cy="3514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685800" indent="-685800">
              <a:buFont typeface="Arial" charset="0"/>
              <a:buAutoNum type="romanU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Introduction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Background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CLCML Project</a:t>
            </a:r>
          </a:p>
          <a:p>
            <a:pPr marL="857250" lvl="1" indent="-400050">
              <a:buFont typeface="Arial" charset="0"/>
              <a:buAutoNum type="alphaLcPeriod"/>
            </a:pPr>
            <a:endParaRPr lang="en-US" sz="1600">
              <a:solidFill>
                <a:schemeClr val="bg1"/>
              </a:solidFill>
              <a:latin typeface="Constantia" pitchFamily="18" charset="0"/>
            </a:endParaRPr>
          </a:p>
          <a:p>
            <a:pPr marL="685800" indent="-685800">
              <a:buFont typeface="Arial" charset="0"/>
              <a:buAutoNum type="romanU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Development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Planning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Motor Model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Controller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Lookup Table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Microcontroller</a:t>
            </a:r>
          </a:p>
          <a:p>
            <a:pPr marL="857250" lvl="1" indent="-400050">
              <a:buFont typeface="Arial" charset="0"/>
              <a:buAutoNum type="alphaLcPeriod"/>
            </a:pPr>
            <a:endParaRPr lang="en-US" sz="1600">
              <a:solidFill>
                <a:schemeClr val="bg1"/>
              </a:solidFill>
              <a:latin typeface="Constantia" pitchFamily="18" charset="0"/>
            </a:endParaRPr>
          </a:p>
          <a:p>
            <a:pPr marL="685800" indent="-685800">
              <a:buFont typeface="Arial" charset="0"/>
              <a:buAutoNum type="romanU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Conclusion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Summarize Results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3134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253FC3-DEDA-4B37-80B6-D406C18007D2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20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77200" y="605135"/>
                <a:ext cx="1036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605135"/>
                <a:ext cx="103675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48036"/>
              </p:ext>
            </p:extLst>
          </p:nvPr>
        </p:nvGraphicFramePr>
        <p:xfrm>
          <a:off x="1600200" y="3552370"/>
          <a:ext cx="7010400" cy="2471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941"/>
                <a:gridCol w="1305859"/>
                <a:gridCol w="1512047"/>
                <a:gridCol w="1374588"/>
                <a:gridCol w="1786965"/>
              </a:tblGrid>
              <a:tr h="63135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</a:t>
                      </a:r>
                      <a:r>
                        <a:rPr lang="en-US" sz="1400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[V]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i</a:t>
                      </a:r>
                      <a:r>
                        <a:rPr lang="en-US" sz="1400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[A]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ω</a:t>
                      </a:r>
                      <a:r>
                        <a:rPr lang="en-US" sz="1400" u="none" strike="noStrike" baseline="-2500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 </a:t>
                      </a: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[RPM]</a:t>
                      </a:r>
                      <a:endParaRPr lang="en-US" sz="1400" b="0" i="1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ω</a:t>
                      </a:r>
                      <a:r>
                        <a:rPr lang="en-US" sz="1400" u="none" strike="noStrike" baseline="-2500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</a:t>
                      </a: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[rad/s]</a:t>
                      </a:r>
                      <a:endParaRPr lang="en-US" sz="1400" b="0" i="1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674973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Digital </a:t>
                      </a:r>
                      <a:r>
                        <a:rPr lang="en-US" sz="1400" i="1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Multimeter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Current Probe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Tachometer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[rad/s</a:t>
                      </a:r>
                      <a:r>
                        <a:rPr lang="en-US" sz="140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]= [RPM]*π/30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58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Trial 1: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20.5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0.95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270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28.274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58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Trial 2: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50.45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1.04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735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76.969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57800" y="1981200"/>
                <a:ext cx="2895600" cy="579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Average</a:t>
                </a:r>
                <a:r>
                  <a:rPr lang="en-US" sz="1400" dirty="0" smtClean="0">
                    <a:solidFill>
                      <a:schemeClr val="bg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𝒗</m:t>
                        </m:r>
                      </m:sub>
                    </m:sSub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𝟎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.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𝟔𝟏𝟓</m:t>
                    </m:r>
                  </m:oMath>
                </a14:m>
                <a:r>
                  <a:rPr lang="en-US" sz="1600" b="1" baseline="300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1400" b="1" baseline="30000" dirty="0" smtClean="0">
                    <a:solidFill>
                      <a:schemeClr val="bg1"/>
                    </a:solidFill>
                    <a:latin typeface="Constantia" pitchFamily="18" charset="0"/>
                  </a:rPr>
                  <a:t>V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Constantia" pitchFamily="18" charset="0"/>
                  </a:rPr>
                  <a:t>/</a:t>
                </a:r>
                <a:r>
                  <a:rPr lang="en-US" sz="1400" b="1" baseline="-25000" dirty="0" smtClean="0">
                    <a:solidFill>
                      <a:schemeClr val="bg1"/>
                    </a:solidFill>
                    <a:latin typeface="Constantia" pitchFamily="18" charset="0"/>
                  </a:rPr>
                  <a:t>rad/s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  <a:ea typeface="Cambria Math" pitchFamily="18" charset="0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ea typeface="Cambria Math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𝑻</m:t>
                        </m:r>
                      </m:sub>
                    </m:sSub>
                    <m:r>
                      <a:rPr lang="en-US" sz="1600" b="1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𝟎</m:t>
                    </m:r>
                    <m:r>
                      <a:rPr lang="en-US" sz="1600" b="1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.</m:t>
                    </m:r>
                    <m:r>
                      <a:rPr lang="en-US" sz="1600" b="1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𝟔𝟏𝟓</m:t>
                    </m:r>
                  </m:oMath>
                </a14:m>
                <a:r>
                  <a:rPr lang="en-US" sz="1600" b="1" baseline="30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1600" b="1" baseline="30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1400" b="1" dirty="0">
                    <a:solidFill>
                      <a:schemeClr val="bg1"/>
                    </a:solidFill>
                    <a:latin typeface="Constantia" pitchFamily="18" charset="0"/>
                  </a:rPr>
                  <a:t>N 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Constantia" pitchFamily="18" charset="0"/>
                  </a:rPr>
                  <a:t>m/A</a:t>
                </a:r>
                <a:endParaRPr lang="en-US" sz="1400" b="1" baseline="-25000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981200"/>
                <a:ext cx="2895600" cy="579133"/>
              </a:xfrm>
              <a:prstGeom prst="rect">
                <a:avLst/>
              </a:prstGeom>
              <a:blipFill rotWithShape="1">
                <a:blip r:embed="rId4"/>
                <a:stretch>
                  <a:fillRect l="-632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219199" y="575846"/>
            <a:ext cx="6129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Determination of Back </a:t>
            </a:r>
            <a:r>
              <a:rPr lang="en-US" sz="1600" u="sng" dirty="0" err="1" smtClean="0">
                <a:solidFill>
                  <a:schemeClr val="bg1"/>
                </a:solidFill>
                <a:latin typeface="Constantia" pitchFamily="18" charset="0"/>
              </a:rPr>
              <a:t>emf</a:t>
            </a:r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 Constant and Motor Torque Constant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02654" y="4343400"/>
                <a:ext cx="5395909" cy="45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𝑖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en-US" sz="1600" dirty="0">
                    <a:solidFill>
                      <a:schemeClr val="bg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𝑣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</m:oMath>
                </a14:m>
                <a:endParaRPr lang="en-US" sz="1600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54" y="4343400"/>
                <a:ext cx="5395909" cy="4505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64604" y="3426023"/>
            <a:ext cx="4672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Common DC Motor Circuit Schematic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614610" y="5058937"/>
                <a:ext cx="4572000" cy="12116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𝑖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10" y="5058937"/>
                <a:ext cx="4572000" cy="12116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95369" y="1981200"/>
                <a:ext cx="1836015" cy="573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𝑣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=0.61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75</m:t>
                    </m:r>
                  </m:oMath>
                </a14:m>
                <a:r>
                  <a:rPr lang="en-US" sz="1600" baseline="300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en-US" sz="1400" baseline="30000" dirty="0" smtClean="0">
                    <a:solidFill>
                      <a:schemeClr val="bg1"/>
                    </a:solidFill>
                    <a:latin typeface="Constantia" pitchFamily="18" charset="0"/>
                  </a:rPr>
                  <a:t>V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/</a:t>
                </a:r>
                <a:r>
                  <a:rPr lang="en-US" sz="1400" baseline="-25000" dirty="0" smtClean="0">
                    <a:solidFill>
                      <a:schemeClr val="bg1"/>
                    </a:solidFill>
                    <a:latin typeface="Constantia" pitchFamily="18" charset="0"/>
                  </a:rPr>
                  <a:t>rad/s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𝑣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=0.61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22</m:t>
                    </m:r>
                  </m:oMath>
                </a14:m>
                <a:r>
                  <a:rPr lang="en-US" sz="1600" baseline="30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1600" baseline="30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1400" baseline="30000" dirty="0">
                    <a:solidFill>
                      <a:schemeClr val="bg1"/>
                    </a:solidFill>
                    <a:latin typeface="Constantia" pitchFamily="18" charset="0"/>
                  </a:rPr>
                  <a:t>V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/</a:t>
                </a:r>
                <a:r>
                  <a:rPr lang="en-US" sz="1400" baseline="-25000" dirty="0">
                    <a:solidFill>
                      <a:schemeClr val="bg1"/>
                    </a:solidFill>
                    <a:latin typeface="Constantia" pitchFamily="18" charset="0"/>
                  </a:rPr>
                  <a:t>rad/s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69" y="1981200"/>
                <a:ext cx="1836015" cy="573490"/>
              </a:xfrm>
              <a:prstGeom prst="rect">
                <a:avLst/>
              </a:prstGeom>
              <a:blipFill rotWithShape="1">
                <a:blip r:embed="rId7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C:\Users\Topher\Desktop\Motor circuit schematic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0" y="1278287"/>
            <a:ext cx="5524499" cy="2150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173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-0.47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5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3.88889E-6 -0.46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1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8" grpId="1"/>
      <p:bldP spid="20" grpId="0"/>
      <p:bldP spid="8" grpId="0"/>
      <p:bldP spid="8" grpId="1"/>
      <p:bldP spid="8" grpId="2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253FC3-DEDA-4B37-80B6-D406C18007D2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21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77200" y="575512"/>
                <a:ext cx="1010598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𝑐𝑓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575512"/>
                <a:ext cx="1010598" cy="491288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81200" y="1565395"/>
                <a:ext cx="2363980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𝐽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𝑇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𝐵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𝑐𝑓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565395"/>
                <a:ext cx="2363980" cy="5598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63616" y="1676034"/>
                <a:ext cx="8621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𝑇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616" y="1676034"/>
                <a:ext cx="86215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7273" r="-2837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10000" y="2232497"/>
                <a:ext cx="210121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0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𝑇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i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𝐵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𝑐𝑓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32497"/>
                <a:ext cx="2101216" cy="358303"/>
              </a:xfrm>
              <a:prstGeom prst="rect">
                <a:avLst/>
              </a:prstGeom>
              <a:blipFill rotWithShape="1">
                <a:blip r:embed="rId6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25210"/>
              </p:ext>
            </p:extLst>
          </p:nvPr>
        </p:nvGraphicFramePr>
        <p:xfrm>
          <a:off x="1561709" y="3200400"/>
          <a:ext cx="7125091" cy="2050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8379"/>
                <a:gridCol w="1892237"/>
                <a:gridCol w="1728711"/>
                <a:gridCol w="2055764"/>
              </a:tblGrid>
              <a:tr h="53275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i</a:t>
                      </a:r>
                      <a:r>
                        <a:rPr lang="en-US" sz="1400" u="none" strike="noStrike" baseline="-2500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</a:t>
                      </a: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[A]</a:t>
                      </a:r>
                      <a:endParaRPr lang="en-US" sz="1400" b="0" i="1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ω</a:t>
                      </a:r>
                      <a:r>
                        <a:rPr lang="en-US" sz="1400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</a:t>
                      </a:r>
                      <a:r>
                        <a:rPr lang="en-US" sz="140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[RPM]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ω</a:t>
                      </a:r>
                      <a:r>
                        <a:rPr lang="en-US" sz="1400" u="none" strike="noStrike" baseline="-2500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</a:t>
                      </a: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[rad/s]</a:t>
                      </a:r>
                      <a:endParaRPr lang="en-US" sz="1400" b="0" i="1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534041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Current Probe</a:t>
                      </a:r>
                      <a:endParaRPr lang="en-US" sz="1400" b="0" i="1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Tachometer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[rad/s]=RPM*π/30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4917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Trial 1: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1.038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20.93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4917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Trial 2: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1.350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735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76.93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791200"/>
            <a:ext cx="7125091" cy="42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16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= 0.0061  </a:t>
            </a:r>
            <a:r>
              <a:rPr lang="en-US" sz="1600" b="1" baseline="30000" dirty="0" smtClean="0">
                <a:solidFill>
                  <a:schemeClr val="bg1"/>
                </a:solidFill>
                <a:latin typeface="Constantia" pitchFamily="18" charset="0"/>
              </a:rPr>
              <a:t>N m</a:t>
            </a:r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/</a:t>
            </a:r>
            <a:r>
              <a:rPr lang="en-US" sz="1600" b="1" baseline="-25000" dirty="0" smtClean="0">
                <a:solidFill>
                  <a:schemeClr val="bg1"/>
                </a:solidFill>
                <a:latin typeface="Constantia" pitchFamily="18" charset="0"/>
              </a:rPr>
              <a:t>rad/s		</a:t>
            </a:r>
            <a:r>
              <a:rPr lang="en-US" sz="1600" b="1" i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1600" b="1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sz="16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= 0.5105  </a:t>
            </a:r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N m</a:t>
            </a:r>
            <a:endParaRPr lang="en-US" sz="1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75846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Determination of Viscous Friction and </a:t>
            </a:r>
            <a:r>
              <a:rPr lang="en-US" sz="1600" u="sng" dirty="0" err="1" smtClean="0">
                <a:solidFill>
                  <a:schemeClr val="bg1"/>
                </a:solidFill>
                <a:latin typeface="Constantia" pitchFamily="18" charset="0"/>
              </a:rPr>
              <a:t>Coulombic</a:t>
            </a:r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 Friction Torque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85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253FC3-DEDA-4B37-80B6-D406C18007D2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22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590169" y="533400"/>
                <a:ext cx="4776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𝐽</m:t>
                    </m:r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169" y="533400"/>
                <a:ext cx="47763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595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3962400"/>
                <a:ext cx="9144000" cy="559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𝐽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𝑇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𝐵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𝑐𝑓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62400"/>
                <a:ext cx="9144000" cy="5598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0" y="4689581"/>
                <a:ext cx="9144000" cy="640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𝑡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𝑐𝑓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𝐵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𝐽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𝑐𝑓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89581"/>
                <a:ext cx="9144000" cy="6403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5715000"/>
                <a:ext cx="9144000" cy="730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𝑐𝑓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𝐵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𝐽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𝑐𝑓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15000"/>
                <a:ext cx="9144000" cy="7309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219200" y="5758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Determination of Moment of Inertia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6" name="Picture 15" descr="C:\Users\Topher\Desktop\Motor circuit schematic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0" y="1278287"/>
            <a:ext cx="5524499" cy="215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564604" y="3426023"/>
            <a:ext cx="4672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Common DC Motor Circuit Schematic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41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253FC3-DEDA-4B37-80B6-D406C18007D2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23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590169" y="533400"/>
                <a:ext cx="4776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𝐽</m:t>
                    </m:r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169" y="533400"/>
                <a:ext cx="47763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595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77" y="1497108"/>
            <a:ext cx="6518923" cy="383689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25260"/>
              </p:ext>
            </p:extLst>
          </p:nvPr>
        </p:nvGraphicFramePr>
        <p:xfrm>
          <a:off x="1289775" y="2061973"/>
          <a:ext cx="7665525" cy="2608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432"/>
                <a:gridCol w="1727930"/>
                <a:gridCol w="2662163"/>
                <a:gridCol w="1107866"/>
                <a:gridCol w="1178134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ω(0</a:t>
                      </a:r>
                      <a:r>
                        <a:rPr lang="en-US" sz="1400" u="none" strike="noStrike" baseline="3000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+</a:t>
                      </a:r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)[RPM]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ω(0</a:t>
                      </a:r>
                      <a:r>
                        <a:rPr lang="en-US" sz="1400" u="none" strike="noStrike" baseline="30000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+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)[rad/s]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t[sec]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Vb(t)[V]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640609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Tachometer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[rad/s]=[RPM]*π/30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Voltage Probe</a:t>
                      </a:r>
                      <a:endParaRPr lang="en-US" sz="1400" b="0" i="1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Voltage Probe</a:t>
                      </a:r>
                      <a:endParaRPr lang="en-US" sz="1400" b="0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827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Trial 1: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498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52.15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0.20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26.0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74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0.80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8.6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391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Trial 2: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1010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105.77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0.40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52.6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338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1.50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18.0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57600" y="5867400"/>
                <a:ext cx="250863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Average</a:t>
                </a:r>
                <a:r>
                  <a:rPr lang="en-US" sz="2200" dirty="0" smtClean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𝑱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𝟎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.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/>
                        <a:ea typeface="Cambria Math" pitchFamily="18" charset="0"/>
                      </a:rPr>
                      <m:t>𝟐𝟔𝟏</m:t>
                    </m:r>
                  </m:oMath>
                </a14:m>
                <a:r>
                  <a:rPr lang="en-US" sz="2400" b="1" baseline="-25000" dirty="0" smtClean="0">
                    <a:solidFill>
                      <a:schemeClr val="bg1"/>
                    </a:solidFill>
                    <a:latin typeface="Constantia" pitchFamily="18" charset="0"/>
                  </a:rPr>
                  <a:t>  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Constantia" pitchFamily="18" charset="0"/>
                  </a:rPr>
                  <a:t>kg m</a:t>
                </a:r>
                <a:r>
                  <a:rPr lang="en-US" sz="1400" b="1" baseline="30000" dirty="0" smtClean="0">
                    <a:solidFill>
                      <a:schemeClr val="bg1"/>
                    </a:solidFill>
                    <a:latin typeface="Constantia" pitchFamily="18" charset="0"/>
                  </a:rPr>
                  <a:t>2</a:t>
                </a:r>
                <a:endParaRPr lang="en-US" sz="1400" b="1" baseline="30000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867400"/>
                <a:ext cx="2508635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21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219200" y="5758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Determination of Moment of Inertia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0" y="5715000"/>
                <a:ext cx="9144000" cy="730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𝑐𝑓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𝐵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</a:rPr>
                                        <m:t>𝐽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𝑐𝑓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15000"/>
                <a:ext cx="9144000" cy="7309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874638" y="5029200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sz="1600" i="1" baseline="-25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 = 0.2471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kg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m</a:t>
            </a:r>
            <a:r>
              <a:rPr lang="en-US" sz="1400" baseline="300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2</a:t>
            </a:r>
            <a:r>
              <a:rPr lang="en-US" sz="1600" baseline="300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		</a:t>
            </a:r>
            <a:r>
              <a:rPr lang="en-US" sz="16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sz="1600" i="1" baseline="-25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= </a:t>
            </a:r>
            <a:r>
              <a:rPr lang="en-US" sz="16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0.2920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kg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m</a:t>
            </a:r>
            <a:r>
              <a:rPr lang="en-US" sz="1400" baseline="300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2</a:t>
            </a:r>
            <a:endParaRPr lang="en-US" sz="1400" baseline="30000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16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sz="1600" i="1" baseline="-25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= </a:t>
            </a:r>
            <a:r>
              <a:rPr lang="en-US" sz="16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0.2413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kg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m</a:t>
            </a:r>
            <a:r>
              <a:rPr lang="en-US" sz="1400" baseline="300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2</a:t>
            </a:r>
            <a:r>
              <a:rPr lang="en-US" sz="1600" baseline="30000" dirty="0">
                <a:solidFill>
                  <a:schemeClr val="bg1"/>
                </a:solidFill>
                <a:latin typeface="Constantia" pitchFamily="18" charset="0"/>
              </a:rPr>
              <a:t>	</a:t>
            </a:r>
            <a:r>
              <a:rPr lang="en-US" sz="1600" baseline="30000" dirty="0" smtClean="0">
                <a:solidFill>
                  <a:schemeClr val="bg1"/>
                </a:solidFill>
                <a:latin typeface="Constantia" pitchFamily="18" charset="0"/>
              </a:rPr>
              <a:t>	</a:t>
            </a:r>
            <a:r>
              <a:rPr lang="en-US" sz="16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sz="1600" i="1" baseline="-25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= </a:t>
            </a:r>
            <a:r>
              <a:rPr lang="en-US" sz="16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0.2603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kg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m</a:t>
            </a:r>
            <a:r>
              <a:rPr lang="en-US" sz="1400" baseline="300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2</a:t>
            </a:r>
            <a:endParaRPr lang="en-US" sz="1400" baseline="300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Impact" pitchFamily="34" charset="0"/>
              </a:rPr>
              <a:t>Closed Loop Control of </a:t>
            </a:r>
            <a:r>
              <a:rPr lang="en-US" sz="1600" kern="0" dirty="0" err="1" smtClean="0">
                <a:solidFill>
                  <a:schemeClr val="bg1"/>
                </a:solidFill>
                <a:latin typeface="Impact" pitchFamily="34" charset="0"/>
              </a:rPr>
              <a:t>Halbach</a:t>
            </a:r>
            <a:r>
              <a:rPr lang="en-US" sz="1600" kern="0" dirty="0" smtClean="0">
                <a:solidFill>
                  <a:schemeClr val="bg1"/>
                </a:solidFill>
                <a:latin typeface="Impact" pitchFamily="34" charset="0"/>
              </a:rPr>
              <a:t> Array Magnetic Levitation System Height</a:t>
            </a:r>
          </a:p>
        </p:txBody>
      </p:sp>
      <p:sp>
        <p:nvSpPr>
          <p:cNvPr id="90115" name="Slide Number Placeholder 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ACE1169-99FC-4AD6-987D-09D24A166BF6}" type="slidenum">
              <a:rPr lang="en-US" sz="1400">
                <a:solidFill>
                  <a:schemeClr val="bg1"/>
                </a:solidFill>
                <a:latin typeface="Constantia" pitchFamily="18" charset="0"/>
              </a:rPr>
              <a:pPr algn="r"/>
              <a:t>24</a:t>
            </a:fld>
            <a:endParaRPr lang="en-US" sz="1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276600" y="1752600"/>
            <a:ext cx="2895600" cy="3514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685800" indent="-685800">
              <a:buFont typeface="Arial" charset="0"/>
              <a:buAutoNum type="romanU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Introduction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Background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CLCML Project</a:t>
            </a:r>
          </a:p>
          <a:p>
            <a:pPr marL="857250" lvl="1" indent="-400050">
              <a:buFont typeface="Arial" charset="0"/>
              <a:buAutoNum type="alphaLcPeriod"/>
            </a:pPr>
            <a:endParaRPr lang="en-US" sz="1600">
              <a:solidFill>
                <a:schemeClr val="bg2"/>
              </a:solidFill>
              <a:latin typeface="Constantia" pitchFamily="18" charset="0"/>
            </a:endParaRPr>
          </a:p>
          <a:p>
            <a:pPr marL="685800" indent="-685800">
              <a:buFont typeface="Arial" charset="0"/>
              <a:buAutoNum type="romanU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Development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Planning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Motor Model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Controller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Lookup Table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Microcontroller</a:t>
            </a:r>
          </a:p>
          <a:p>
            <a:pPr marL="857250" lvl="1" indent="-400050">
              <a:buFont typeface="Arial" charset="0"/>
              <a:buAutoNum type="alphaLcPeriod"/>
            </a:pPr>
            <a:endParaRPr lang="en-US" sz="1600">
              <a:solidFill>
                <a:schemeClr val="bg1"/>
              </a:solidFill>
              <a:latin typeface="Constantia" pitchFamily="18" charset="0"/>
            </a:endParaRPr>
          </a:p>
          <a:p>
            <a:pPr marL="685800" indent="-685800">
              <a:buFont typeface="Arial" charset="0"/>
              <a:buAutoNum type="romanU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Conclusion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Summarize Results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Questions</a:t>
            </a:r>
          </a:p>
        </p:txBody>
      </p:sp>
      <p:sp>
        <p:nvSpPr>
          <p:cNvPr id="90117" name="Text Box 4"/>
          <p:cNvSpPr txBox="1">
            <a:spLocks noChangeArrowheads="1"/>
          </p:cNvSpPr>
          <p:nvPr/>
        </p:nvSpPr>
        <p:spPr bwMode="auto">
          <a:xfrm>
            <a:off x="0" y="1571625"/>
            <a:ext cx="1143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Planning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Impact" pitchFamily="34" charset="0"/>
              </a:rPr>
              <a:t>     Motor Model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Lookup Table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l-GR" sz="100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54280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7EA4BF-A0E0-4071-88E2-72A3E73EA318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25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cxnSp>
        <p:nvCxnSpPr>
          <p:cNvPr id="3" name="Straight Arrow Connector 2"/>
          <p:cNvCxnSpPr>
            <a:endCxn id="4" idx="1"/>
          </p:cNvCxnSpPr>
          <p:nvPr/>
        </p:nvCxnSpPr>
        <p:spPr bwMode="auto">
          <a:xfrm>
            <a:off x="1447800" y="4495800"/>
            <a:ext cx="9758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2423615" y="4191000"/>
            <a:ext cx="152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95800" y="5486400"/>
            <a:ext cx="685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95800" y="4305300"/>
            <a:ext cx="685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>
            <a:stCxn id="37" idx="3"/>
          </p:cNvCxnSpPr>
          <p:nvPr/>
        </p:nvCxnSpPr>
        <p:spPr bwMode="auto">
          <a:xfrm>
            <a:off x="7609770" y="4483373"/>
            <a:ext cx="1145292" cy="39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3"/>
            <a:endCxn id="13" idx="1"/>
          </p:cNvCxnSpPr>
          <p:nvPr/>
        </p:nvCxnSpPr>
        <p:spPr bwMode="auto">
          <a:xfrm>
            <a:off x="3947615" y="4495800"/>
            <a:ext cx="5481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13" idx="3"/>
          </p:cNvCxnSpPr>
          <p:nvPr/>
        </p:nvCxnSpPr>
        <p:spPr bwMode="auto">
          <a:xfrm>
            <a:off x="5181600" y="4495800"/>
            <a:ext cx="76199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Elbow Connector 24"/>
          <p:cNvCxnSpPr>
            <a:endCxn id="7" idx="3"/>
          </p:cNvCxnSpPr>
          <p:nvPr/>
        </p:nvCxnSpPr>
        <p:spPr bwMode="auto">
          <a:xfrm rot="10800000" flipV="1">
            <a:off x="5181600" y="4503762"/>
            <a:ext cx="2598738" cy="1173138"/>
          </a:xfrm>
          <a:prstGeom prst="bentConnector3">
            <a:avLst>
              <a:gd name="adj1" fmla="val -416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 bwMode="auto">
          <a:xfrm>
            <a:off x="5943599" y="4178573"/>
            <a:ext cx="1666171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410" name="TextBox 16409"/>
          <p:cNvSpPr txBox="1"/>
          <p:nvPr/>
        </p:nvSpPr>
        <p:spPr>
          <a:xfrm>
            <a:off x="1524000" y="4522528"/>
            <a:ext cx="74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–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11" name="TextBox 16410"/>
              <p:cNvSpPr txBox="1"/>
              <p:nvPr/>
            </p:nvSpPr>
            <p:spPr>
              <a:xfrm>
                <a:off x="2423615" y="4239641"/>
                <a:ext cx="1524000" cy="500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𝐿𝑠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411" name="TextBox 164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615" y="4239641"/>
                <a:ext cx="1524000" cy="5006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19800" y="4218588"/>
                <a:ext cx="1524000" cy="529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𝐽𝑠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218588"/>
                <a:ext cx="1524000" cy="529569"/>
              </a:xfrm>
              <a:prstGeom prst="rect">
                <a:avLst/>
              </a:prstGeom>
              <a:blipFill rotWithShape="1"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12" name="TextBox 16411"/>
              <p:cNvSpPr txBox="1"/>
              <p:nvPr/>
            </p:nvSpPr>
            <p:spPr>
              <a:xfrm>
                <a:off x="4495800" y="4366100"/>
                <a:ext cx="685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412" name="TextBox 164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366100"/>
                <a:ext cx="685799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99770" y="5523012"/>
                <a:ext cx="685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770" y="5523012"/>
                <a:ext cx="68579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455191" y="4088936"/>
                <a:ext cx="685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191" y="4088936"/>
                <a:ext cx="68579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080715" y="5004464"/>
                <a:ext cx="685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15" y="5004464"/>
                <a:ext cx="68579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878807" y="4134429"/>
                <a:ext cx="685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07" y="4134429"/>
                <a:ext cx="68579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033169" y="4088936"/>
                <a:ext cx="685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69" y="4088936"/>
                <a:ext cx="68579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874000" y="4120634"/>
                <a:ext cx="685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0" y="4120634"/>
                <a:ext cx="68579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15" name="Rectangle 16414"/>
              <p:cNvSpPr/>
              <p:nvPr/>
            </p:nvSpPr>
            <p:spPr>
              <a:xfrm>
                <a:off x="1909416" y="1143000"/>
                <a:ext cx="1900584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415" name="Rectangle 164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416" y="1143000"/>
                <a:ext cx="1900584" cy="501356"/>
              </a:xfrm>
              <a:prstGeom prst="rect">
                <a:avLst/>
              </a:prstGeom>
              <a:blipFill rotWithShape="1"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941348" y="2047487"/>
                <a:ext cx="18367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𝑠𝑖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48" y="2047487"/>
                <a:ext cx="1836720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 bwMode="auto">
          <a:xfrm flipV="1">
            <a:off x="2140990" y="4522528"/>
            <a:ext cx="0" cy="1154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976485" y="2666055"/>
                <a:ext cx="1766446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𝑖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85" y="2666055"/>
                <a:ext cx="1766446" cy="53341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534834" y="1754089"/>
                <a:ext cx="7775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𝑇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834" y="1754089"/>
                <a:ext cx="777521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4000" r="-1575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172200" y="1143000"/>
                <a:ext cx="2091983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𝐽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𝑇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𝐵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𝑐𝑓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143000"/>
                <a:ext cx="2091983" cy="501356"/>
              </a:xfrm>
              <a:prstGeom prst="rect">
                <a:avLst/>
              </a:prstGeom>
              <a:blipFill rotWithShape="1"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6172200" y="2059242"/>
                <a:ext cx="2091983" cy="325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𝑇</m:t>
                      </m:r>
                      <m:r>
                        <a:rPr lang="en-US" sz="1400" i="1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𝑐𝑓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𝐽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𝐵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059242"/>
                <a:ext cx="2091983" cy="325025"/>
              </a:xfrm>
              <a:prstGeom prst="rect">
                <a:avLst/>
              </a:prstGeom>
              <a:blipFill rotWithShape="1">
                <a:blip r:embed="rId1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6452340" y="2666055"/>
                <a:ext cx="1531701" cy="55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𝑇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𝑐𝑓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𝐽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𝑠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340" y="2666055"/>
                <a:ext cx="1531701" cy="55771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4487306" y="2435423"/>
                <a:ext cx="10752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06" y="2435423"/>
                <a:ext cx="1075294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7" idx="1"/>
          </p:cNvCxnSpPr>
          <p:nvPr/>
        </p:nvCxnSpPr>
        <p:spPr bwMode="auto">
          <a:xfrm flipH="1" flipV="1">
            <a:off x="2140990" y="5671066"/>
            <a:ext cx="2354810" cy="58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ectangle 86"/>
          <p:cNvSpPr/>
          <p:nvPr/>
        </p:nvSpPr>
        <p:spPr bwMode="auto">
          <a:xfrm>
            <a:off x="5376068" y="3390158"/>
            <a:ext cx="685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Straight Arrow Connector 87"/>
          <p:cNvCxnSpPr>
            <a:stCxn id="87" idx="2"/>
          </p:cNvCxnSpPr>
          <p:nvPr/>
        </p:nvCxnSpPr>
        <p:spPr bwMode="auto">
          <a:xfrm>
            <a:off x="5718968" y="3771158"/>
            <a:ext cx="0" cy="7122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373542" y="3423273"/>
                <a:ext cx="685799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𝑐𝑓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542" y="3423273"/>
                <a:ext cx="685799" cy="325025"/>
              </a:xfrm>
              <a:prstGeom prst="rect">
                <a:avLst/>
              </a:prstGeom>
              <a:blipFill rotWithShape="1">
                <a:blip r:embed="rId19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5051385" y="3914948"/>
            <a:ext cx="74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–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+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28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37" grpId="0" animBg="1"/>
      <p:bldP spid="16410" grpId="0"/>
      <p:bldP spid="16411" grpId="0"/>
      <p:bldP spid="61" grpId="0"/>
      <p:bldP spid="16412" grpId="0"/>
      <p:bldP spid="63" grpId="0"/>
      <p:bldP spid="64" grpId="0"/>
      <p:bldP spid="65" grpId="0"/>
      <p:bldP spid="66" grpId="0"/>
      <p:bldP spid="67" grpId="0"/>
      <p:bldP spid="70" grpId="0"/>
      <p:bldP spid="16415" grpId="0"/>
      <p:bldP spid="16415" grpId="1"/>
      <p:bldP spid="73" grpId="0"/>
      <p:bldP spid="73" grpId="1"/>
      <p:bldP spid="78" grpId="0"/>
      <p:bldP spid="78" grpId="1"/>
      <p:bldP spid="36" grpId="0"/>
      <p:bldP spid="36" grpId="1"/>
      <p:bldP spid="38" grpId="0"/>
      <p:bldP spid="38" grpId="1"/>
      <p:bldP spid="81" grpId="0"/>
      <p:bldP spid="81" grpId="1"/>
      <p:bldP spid="82" grpId="0"/>
      <p:bldP spid="82" grpId="1"/>
      <p:bldP spid="83" grpId="0"/>
      <p:bldP spid="83" grpId="1"/>
      <p:bldP spid="87" grpId="0" animBg="1"/>
      <p:bldP spid="91" grpId="0"/>
      <p:bldP spid="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2766514" y="1371600"/>
            <a:ext cx="3784365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sz="1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= 2.00   </a:t>
            </a:r>
            <a:r>
              <a:rPr lang="en-US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Ω	</a:t>
            </a:r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 </a:t>
            </a:r>
            <a:r>
              <a:rPr lang="en-US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 0.0216   H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400" i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sz="1400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 0.615   </a:t>
            </a:r>
            <a:r>
              <a:rPr lang="en-US" sz="1400" baseline="30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Nm</a:t>
            </a:r>
            <a:r>
              <a:rPr lang="en-US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/</a:t>
            </a:r>
            <a:r>
              <a:rPr lang="en-US" sz="1400" baseline="-25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	</a:t>
            </a:r>
            <a:r>
              <a:rPr lang="en-US" sz="1400" i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sz="1400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 0.615   </a:t>
            </a:r>
            <a:r>
              <a:rPr lang="en-US" sz="1400" baseline="30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/</a:t>
            </a:r>
            <a:r>
              <a:rPr lang="en-US" sz="1400" baseline="-25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(rad/s)</a:t>
            </a:r>
            <a:r>
              <a:rPr lang="en-US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400" i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1400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cf</a:t>
            </a:r>
            <a:r>
              <a:rPr lang="en-US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 0.5105   </a:t>
            </a:r>
            <a:r>
              <a:rPr lang="en-US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N m</a:t>
            </a:r>
            <a:r>
              <a:rPr lang="en-US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 0.0061   </a:t>
            </a:r>
            <a:r>
              <a:rPr lang="en-US" sz="1400" baseline="30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Nm</a:t>
            </a:r>
            <a:r>
              <a:rPr lang="en-US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/</a:t>
            </a:r>
            <a:r>
              <a:rPr lang="en-US" sz="1400" baseline="-25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(rad/s</a:t>
            </a:r>
            <a:r>
              <a:rPr lang="en-US" sz="1400" baseline="-25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)</a:t>
            </a:r>
            <a:endParaRPr lang="en-US" sz="1400" baseline="-25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sz="14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 0.216   kg m</a:t>
            </a:r>
            <a:r>
              <a:rPr lang="en-US" sz="1400" baseline="30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7EA4BF-A0E0-4071-88E2-72A3E73EA318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26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cxnSp>
        <p:nvCxnSpPr>
          <p:cNvPr id="3" name="Straight Arrow Connector 2"/>
          <p:cNvCxnSpPr>
            <a:endCxn id="4" idx="1"/>
          </p:cNvCxnSpPr>
          <p:nvPr/>
        </p:nvCxnSpPr>
        <p:spPr bwMode="auto">
          <a:xfrm>
            <a:off x="1447800" y="4495800"/>
            <a:ext cx="97581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2423615" y="4191000"/>
            <a:ext cx="152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495800" y="5486400"/>
            <a:ext cx="685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95800" y="4305300"/>
            <a:ext cx="685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>
            <a:stCxn id="37" idx="3"/>
          </p:cNvCxnSpPr>
          <p:nvPr/>
        </p:nvCxnSpPr>
        <p:spPr bwMode="auto">
          <a:xfrm>
            <a:off x="7609770" y="4483373"/>
            <a:ext cx="1145292" cy="39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4" idx="3"/>
            <a:endCxn id="13" idx="1"/>
          </p:cNvCxnSpPr>
          <p:nvPr/>
        </p:nvCxnSpPr>
        <p:spPr bwMode="auto">
          <a:xfrm>
            <a:off x="3947615" y="4495800"/>
            <a:ext cx="5481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Elbow Connector 24"/>
          <p:cNvCxnSpPr>
            <a:endCxn id="7" idx="3"/>
          </p:cNvCxnSpPr>
          <p:nvPr/>
        </p:nvCxnSpPr>
        <p:spPr bwMode="auto">
          <a:xfrm rot="10800000" flipV="1">
            <a:off x="5181600" y="4503762"/>
            <a:ext cx="2598738" cy="1173138"/>
          </a:xfrm>
          <a:prstGeom prst="bentConnector3">
            <a:avLst>
              <a:gd name="adj1" fmla="val -416"/>
            </a:avLst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/>
          <p:cNvSpPr/>
          <p:nvPr/>
        </p:nvSpPr>
        <p:spPr bwMode="auto">
          <a:xfrm>
            <a:off x="5943599" y="4178573"/>
            <a:ext cx="1666171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410" name="TextBox 16409"/>
          <p:cNvSpPr txBox="1"/>
          <p:nvPr/>
        </p:nvSpPr>
        <p:spPr>
          <a:xfrm>
            <a:off x="1524000" y="4522528"/>
            <a:ext cx="74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–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455191" y="4088936"/>
                <a:ext cx="685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191" y="4088936"/>
                <a:ext cx="68579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080715" y="5004464"/>
                <a:ext cx="685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15" y="5004464"/>
                <a:ext cx="68579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878807" y="4134429"/>
                <a:ext cx="685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07" y="4134429"/>
                <a:ext cx="68579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033169" y="4088936"/>
                <a:ext cx="685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169" y="4088936"/>
                <a:ext cx="68579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874000" y="4120634"/>
                <a:ext cx="685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0" y="4120634"/>
                <a:ext cx="68579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 bwMode="auto">
          <a:xfrm flipV="1">
            <a:off x="2140990" y="4522528"/>
            <a:ext cx="0" cy="1154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>
            <a:stCxn id="7" idx="1"/>
          </p:cNvCxnSpPr>
          <p:nvPr/>
        </p:nvCxnSpPr>
        <p:spPr bwMode="auto">
          <a:xfrm flipH="1" flipV="1">
            <a:off x="2140990" y="5671066"/>
            <a:ext cx="2354810" cy="58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ectangle 86"/>
          <p:cNvSpPr/>
          <p:nvPr/>
        </p:nvSpPr>
        <p:spPr bwMode="auto">
          <a:xfrm>
            <a:off x="5376068" y="3390158"/>
            <a:ext cx="685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Straight Arrow Connector 87"/>
          <p:cNvCxnSpPr>
            <a:stCxn id="87" idx="2"/>
          </p:cNvCxnSpPr>
          <p:nvPr/>
        </p:nvCxnSpPr>
        <p:spPr bwMode="auto">
          <a:xfrm>
            <a:off x="5718968" y="3771158"/>
            <a:ext cx="0" cy="7142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Box 91"/>
          <p:cNvSpPr txBox="1"/>
          <p:nvPr/>
        </p:nvSpPr>
        <p:spPr>
          <a:xfrm>
            <a:off x="5051385" y="3914948"/>
            <a:ext cx="74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–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+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78681" y="3426769"/>
                <a:ext cx="12755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0.5105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681" y="3426769"/>
                <a:ext cx="1275523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62200" y="4222973"/>
                <a:ext cx="1676400" cy="500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0.0216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+2.00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222973"/>
                <a:ext cx="1676400" cy="500650"/>
              </a:xfrm>
              <a:prstGeom prst="rect">
                <a:avLst/>
              </a:prstGeom>
              <a:blipFill rotWithShape="1"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85881" y="4222973"/>
                <a:ext cx="1808342" cy="500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0.261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+0.0061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881" y="4222973"/>
                <a:ext cx="1808342" cy="500650"/>
              </a:xfrm>
              <a:prstGeom prst="rect">
                <a:avLst/>
              </a:prstGeom>
              <a:blipFill rotWithShape="1"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95801" y="4341911"/>
                <a:ext cx="685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0.615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1" y="4341911"/>
                <a:ext cx="685799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95800" y="5523012"/>
                <a:ext cx="685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0.615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523012"/>
                <a:ext cx="685799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 bwMode="auto">
          <a:xfrm>
            <a:off x="5181600" y="4495800"/>
            <a:ext cx="76199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90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7411" name="AutoShape 5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AutoShape 6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AutoShape 7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1B63C2-FAB4-4562-9BE2-7E13DC8DE295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27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014647"/>
              </p:ext>
            </p:extLst>
          </p:nvPr>
        </p:nvGraphicFramePr>
        <p:xfrm>
          <a:off x="2289811" y="853639"/>
          <a:ext cx="5482589" cy="5318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0189"/>
                <a:gridCol w="990600"/>
                <a:gridCol w="1680388"/>
                <a:gridCol w="1291412"/>
              </a:tblGrid>
              <a:tr h="45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Voltage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Velocity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</a:t>
                      </a:r>
                      <a:r>
                        <a:rPr lang="en-US" sz="1400" i="1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</a:t>
                      </a:r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(V)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F</a:t>
                      </a:r>
                      <a:r>
                        <a:rPr lang="en-US" sz="1400" i="1" u="none" strike="noStrike" baseline="-25000" dirty="0" err="1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enc</a:t>
                      </a:r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(Hz)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</a:t>
                      </a:r>
                      <a:r>
                        <a:rPr lang="en-US" sz="1400" i="1" u="none" strike="noStrike" baseline="-2500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RPM</a:t>
                      </a:r>
                      <a:r>
                        <a:rPr lang="en-US" sz="1400" i="1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(rpm)</a:t>
                      </a:r>
                      <a:endParaRPr lang="en-US" sz="1400" b="1" i="1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ω</a:t>
                      </a:r>
                      <a:r>
                        <a:rPr lang="en-US" sz="1400" i="1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</a:t>
                      </a:r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(rad/s)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7.15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5.600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84.000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8.792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8.32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6.800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102.000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10.676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9.76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8.100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121.500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12.717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11.15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9.500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142.500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14.915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13.00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11.300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169.500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17.741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14.65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12.800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192.000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20.096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16.85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15.200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228.000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23.864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20.34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19.000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285.000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29.830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24.95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23.800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357.000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37.366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30.29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28.700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430.500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45.059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35.71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34.500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517.500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54.165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40.60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39.900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598.500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62.643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45.35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45.000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675.000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70.650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49.96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49.000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735.000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76.930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54.86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54.750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821.250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85.958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59.92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60.000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900.000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94.200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80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64.70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65.000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975.000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102.050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114797"/>
            <a:ext cx="7315200" cy="2933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7411" name="AutoShape 5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AutoShape 6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AutoShape 7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524000" y="5791200"/>
            <a:ext cx="723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Time (seconds)</a:t>
            </a:r>
            <a:endParaRPr lang="en-US" sz="1400" baseline="30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3807" name="Text Box 14"/>
          <p:cNvSpPr txBox="1">
            <a:spLocks noChangeArrowheads="1"/>
          </p:cNvSpPr>
          <p:nvPr/>
        </p:nvSpPr>
        <p:spPr bwMode="auto">
          <a:xfrm rot="-5400000">
            <a:off x="-723900" y="3467100"/>
            <a:ext cx="419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Rotational Velocity (rad/s)</a:t>
            </a:r>
            <a:endParaRPr lang="en-US" sz="1400" baseline="30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3808" name="Text Box 14"/>
          <p:cNvSpPr txBox="1">
            <a:spLocks noChangeArrowheads="1"/>
          </p:cNvSpPr>
          <p:nvPr/>
        </p:nvSpPr>
        <p:spPr bwMode="auto">
          <a:xfrm>
            <a:off x="1537447" y="1295400"/>
            <a:ext cx="723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92D050"/>
                </a:solidFill>
                <a:latin typeface="Constantia" pitchFamily="18" charset="0"/>
              </a:rPr>
              <a:t>Green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= Experimental Steady State		</a:t>
            </a:r>
            <a:r>
              <a:rPr lang="en-US" sz="1400" dirty="0" smtClean="0">
                <a:solidFill>
                  <a:srgbClr val="00B0F0"/>
                </a:solidFill>
                <a:latin typeface="Constantia" pitchFamily="18" charset="0"/>
              </a:rPr>
              <a:t>Blue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=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Model Simulation</a:t>
            </a:r>
            <a:endParaRPr lang="en-US" sz="1400" baseline="30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74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1B63C2-FAB4-4562-9BE2-7E13DC8DE295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28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00225"/>
            <a:ext cx="72199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46" y="1804305"/>
            <a:ext cx="7206503" cy="39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620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7411" name="AutoShape 5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AutoShape 6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AutoShape 7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1B63C2-FAB4-4562-9BE2-7E13DC8DE295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29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34837"/>
              </p:ext>
            </p:extLst>
          </p:nvPr>
        </p:nvGraphicFramePr>
        <p:xfrm>
          <a:off x="1981200" y="1219198"/>
          <a:ext cx="6172199" cy="4724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126"/>
                <a:gridCol w="1624263"/>
                <a:gridCol w="2122370"/>
                <a:gridCol w="1234440"/>
              </a:tblGrid>
              <a:tr h="247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Voltage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Velocity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SIMULINK Model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% Error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68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V</a:t>
                      </a:r>
                      <a:r>
                        <a:rPr lang="en-US" sz="1400" i="1" u="none" strike="noStrike" baseline="-2500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a</a:t>
                      </a:r>
                      <a:r>
                        <a:rPr lang="en-US" sz="1400" i="1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 (V)</a:t>
                      </a:r>
                      <a:endParaRPr lang="en-US" sz="1400" b="1" i="1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ω</a:t>
                      </a:r>
                      <a:r>
                        <a:rPr lang="en-US" sz="1400" i="1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 </a:t>
                      </a:r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(rad/s)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ω</a:t>
                      </a:r>
                      <a:r>
                        <a:rPr lang="en-US" sz="1400" i="1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m </a:t>
                      </a:r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(rad/s)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 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7.15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8.792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8.643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-1.69%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8.32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10.676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10.490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-1.75%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9.76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12.717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12.758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0.32%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11.15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14.915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14.947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0.22%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13.00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17.741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17.861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0.68%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14.65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20.096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20.460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1.81%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16.85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23.864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23.925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0.26%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20.34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29.830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29.421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-1.37%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24.95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37.366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36.682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-1.83%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30.29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45.059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45.092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0.07%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35.71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54.165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53.630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-0.99%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40.60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62.643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61.333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-2.09%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45.35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70.650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68.815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-2.60%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49.96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76.930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76.077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-1.11%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54.86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85.958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83.795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-2.52%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59.92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94.200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91.765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-2.58%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247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64.70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102.050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99.295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</a:rPr>
                        <a:t>-2.70%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630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pic>
        <p:nvPicPr>
          <p:cNvPr id="4099" name="Picture 9" descr="Frond end of the urban maglev vehic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4314825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E4C4A8-4743-49AB-B734-AE8B27B77141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3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124200" y="55626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Depiction of </a:t>
            </a:r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Halbach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array implementation on high speed train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57092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Background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7B1BE-6674-4C1F-B9CA-982621FD1065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>
                <a:defRPr/>
              </a:pPr>
              <a:t>30</a:t>
            </a:fld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Motor 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63" y="553872"/>
            <a:ext cx="3147935" cy="2360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10" y="2514600"/>
            <a:ext cx="3147935" cy="2360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19600"/>
            <a:ext cx="3147935" cy="2360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838200"/>
            <a:ext cx="2438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Input Voltage</a:t>
            </a:r>
          </a:p>
          <a:p>
            <a:pPr indent="457200"/>
            <a:r>
              <a:rPr lang="en-US" sz="1600" i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1600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1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=9.65 V</a:t>
            </a:r>
          </a:p>
          <a:p>
            <a:pPr>
              <a:lnSpc>
                <a:spcPts val="1200"/>
              </a:lnSpc>
            </a:pPr>
            <a:endParaRPr lang="en-US" sz="1400" dirty="0" smtClean="0">
              <a:solidFill>
                <a:schemeClr val="bg1"/>
              </a:solidFill>
              <a:latin typeface="Constantia" pitchFamily="18" charset="0"/>
              <a:ea typeface="Cambria Math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Steady State Velocity</a:t>
            </a:r>
          </a:p>
          <a:p>
            <a:pPr indent="457200"/>
            <a:r>
              <a:rPr lang="el-GR" sz="16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ω</a:t>
            </a:r>
            <a:r>
              <a:rPr lang="en-US" sz="1600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ss</a:t>
            </a:r>
            <a:r>
              <a:rPr lang="en-US" sz="1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=12.4 rad/s</a:t>
            </a:r>
            <a:endParaRPr lang="en-US" sz="16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3088857"/>
            <a:ext cx="2438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Input Voltage</a:t>
            </a:r>
          </a:p>
          <a:p>
            <a:pPr indent="457200"/>
            <a:r>
              <a:rPr lang="en-US" sz="1600" i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1600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1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=20.6 V</a:t>
            </a:r>
          </a:p>
          <a:p>
            <a:pPr>
              <a:lnSpc>
                <a:spcPts val="1200"/>
              </a:lnSpc>
            </a:pPr>
            <a:endParaRPr lang="en-US" sz="1400" dirty="0" smtClean="0">
              <a:solidFill>
                <a:schemeClr val="bg1"/>
              </a:solidFill>
              <a:latin typeface="Constantia" pitchFamily="18" charset="0"/>
              <a:ea typeface="Cambria Math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Steady State Velocity</a:t>
            </a:r>
          </a:p>
          <a:p>
            <a:pPr indent="457200"/>
            <a:r>
              <a:rPr lang="el-GR" sz="16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ω</a:t>
            </a:r>
            <a:r>
              <a:rPr lang="en-US" sz="1600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ss</a:t>
            </a:r>
            <a:r>
              <a:rPr lang="en-US" sz="1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=29.4 rad/s</a:t>
            </a:r>
            <a:endParaRPr lang="en-US" sz="16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5181600"/>
            <a:ext cx="2438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Input Voltage</a:t>
            </a:r>
          </a:p>
          <a:p>
            <a:pPr indent="457200"/>
            <a:r>
              <a:rPr lang="en-US" sz="1600" i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1600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1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=39.5 V</a:t>
            </a:r>
          </a:p>
          <a:p>
            <a:pPr>
              <a:lnSpc>
                <a:spcPts val="1200"/>
              </a:lnSpc>
            </a:pPr>
            <a:endParaRPr lang="en-US" sz="1400" dirty="0" smtClean="0">
              <a:solidFill>
                <a:schemeClr val="bg1"/>
              </a:solidFill>
              <a:latin typeface="Constantia" pitchFamily="18" charset="0"/>
              <a:ea typeface="Cambria Math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ea typeface="Cambria Math" pitchFamily="18" charset="0"/>
              </a:rPr>
              <a:t>Steady State Velocity</a:t>
            </a:r>
          </a:p>
          <a:p>
            <a:pPr indent="457200"/>
            <a:r>
              <a:rPr lang="el-GR" sz="16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ω</a:t>
            </a:r>
            <a:r>
              <a:rPr lang="en-US" sz="1600" i="1" baseline="-25000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ss</a:t>
            </a:r>
            <a:r>
              <a:rPr lang="en-US" sz="16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=59.7 rad/s</a:t>
            </a:r>
            <a:endParaRPr lang="en-US" sz="16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88966"/>
              </p:ext>
            </p:extLst>
          </p:nvPr>
        </p:nvGraphicFramePr>
        <p:xfrm>
          <a:off x="1660022" y="530283"/>
          <a:ext cx="3163175" cy="2411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077263"/>
              </p:ext>
            </p:extLst>
          </p:nvPr>
        </p:nvGraphicFramePr>
        <p:xfrm>
          <a:off x="5242030" y="2514600"/>
          <a:ext cx="3178415" cy="238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497621"/>
              </p:ext>
            </p:extLst>
          </p:nvPr>
        </p:nvGraphicFramePr>
        <p:xfrm>
          <a:off x="1660023" y="4390560"/>
          <a:ext cx="3163175" cy="241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456351"/>
              </p:ext>
            </p:extLst>
          </p:nvPr>
        </p:nvGraphicFramePr>
        <p:xfrm>
          <a:off x="1675262" y="553872"/>
          <a:ext cx="3147935" cy="238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391982"/>
              </p:ext>
            </p:extLst>
          </p:nvPr>
        </p:nvGraphicFramePr>
        <p:xfrm>
          <a:off x="5272510" y="2514600"/>
          <a:ext cx="3147935" cy="238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698948"/>
              </p:ext>
            </p:extLst>
          </p:nvPr>
        </p:nvGraphicFramePr>
        <p:xfrm>
          <a:off x="1675262" y="4419600"/>
          <a:ext cx="3147935" cy="236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3042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Graphic spid="22" grpId="0">
        <p:bldAsOne/>
      </p:bldGraphic>
      <p:bldGraphic spid="23" grpId="0">
        <p:bldAsOne/>
      </p:bldGraphic>
      <p:bldGraphic spid="24" grpId="0">
        <p:bldAsOne/>
      </p:bldGraphic>
      <p:bldGraphic spid="25" grpId="0">
        <p:bldAsOne/>
      </p:bldGraphic>
      <p:bldGraphic spid="25" grpId="1">
        <p:bldAsOne/>
      </p:bldGraphic>
      <p:bldGraphic spid="26" grpId="0">
        <p:bldAsOne/>
      </p:bldGraphic>
      <p:bldGraphic spid="26" grpId="1">
        <p:bldAsOne/>
      </p:bldGraphic>
      <p:bldGraphic spid="27" grpId="0">
        <p:bldAsOne/>
      </p:bldGraphic>
      <p:bldGraphic spid="27" grpId="1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04A0D0-D166-4A51-BA56-99677356089E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31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Controller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24200" y="1149107"/>
                <a:ext cx="3749040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=109.09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+92.62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+69.25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149107"/>
                <a:ext cx="3749040" cy="6173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2399" y="1986595"/>
                <a:ext cx="441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=−91.86</m:t>
                    </m:r>
                  </m:oMath>
                </a14:m>
                <a:r>
                  <a:rPr lang="en-US" sz="1400" b="0" dirty="0" smtClean="0">
                    <a:solidFill>
                      <a:schemeClr val="bg1"/>
                    </a:solidFill>
                    <a:latin typeface="Constantia" pitchFamily="18" charset="0"/>
                  </a:rPr>
                  <a:t> [rad/s]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=−0.75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 [rad/s]</a:t>
                </a:r>
                <a:endParaRPr lang="en-US" sz="1400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399" y="1986595"/>
                <a:ext cx="4419600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81" y="2667000"/>
            <a:ext cx="4928077" cy="37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02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04A0D0-D166-4A51-BA56-99677356089E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32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Controller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2798" y="3200400"/>
            <a:ext cx="602300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Design 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Specification 1: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teady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tate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E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rror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= 0 for unit step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input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		Controller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Transfer Function will have an integrator.</a:t>
            </a:r>
          </a:p>
          <a:p>
            <a:endParaRPr lang="en-US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Design Specification 2: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Less than 10%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Overshoot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		Damping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Ratio: </a:t>
            </a:r>
            <a:r>
              <a:rPr lang="el-GR" sz="1400" dirty="0">
                <a:solidFill>
                  <a:schemeClr val="bg1"/>
                </a:solidFill>
                <a:latin typeface="Constantia" pitchFamily="18" charset="0"/>
              </a:rPr>
              <a:t>ζ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= 0.707</a:t>
            </a:r>
          </a:p>
          <a:p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Design Specification 3: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Settling Time less than 4 second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		Settling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Time: </a:t>
            </a:r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t</a:t>
            </a:r>
            <a:r>
              <a:rPr lang="en-US" sz="1400" baseline="-25000" dirty="0" err="1">
                <a:solidFill>
                  <a:schemeClr val="bg1"/>
                </a:solidFill>
                <a:latin typeface="Constantia" pitchFamily="18" charset="0"/>
              </a:rPr>
              <a:t>s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&lt; 4 seconds</a:t>
            </a:r>
          </a:p>
          <a:p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24200" y="1149107"/>
                <a:ext cx="3749040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=109.09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+92.62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+69.25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149107"/>
                <a:ext cx="3749040" cy="6173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2399" y="1986595"/>
                <a:ext cx="4419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=−91.86</m:t>
                    </m:r>
                  </m:oMath>
                </a14:m>
                <a:r>
                  <a:rPr lang="en-US" sz="1400" b="0" dirty="0" smtClean="0">
                    <a:solidFill>
                      <a:schemeClr val="bg1"/>
                    </a:solidFill>
                    <a:latin typeface="Constantia" pitchFamily="18" charset="0"/>
                  </a:rPr>
                  <a:t> [rad/s]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=−0.75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 [rad/s]</a:t>
                </a:r>
                <a:endParaRPr lang="en-US" sz="1400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399" y="1986595"/>
                <a:ext cx="4419600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26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04A0D0-D166-4A51-BA56-99677356089E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33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Controller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33601" y="1771471"/>
            <a:ext cx="700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nstantia" pitchFamily="18" charset="0"/>
              </a:rPr>
              <a:t>Design </a:t>
            </a:r>
            <a:r>
              <a:rPr lang="en-US" b="1" dirty="0" smtClean="0">
                <a:solidFill>
                  <a:schemeClr val="bg1"/>
                </a:solidFill>
                <a:latin typeface="Constantia" pitchFamily="18" charset="0"/>
              </a:rPr>
              <a:t>Specification 1: 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steady 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state error =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0</a:t>
            </a:r>
          </a:p>
          <a:p>
            <a:r>
              <a:rPr lang="en-US" b="1" dirty="0">
                <a:solidFill>
                  <a:schemeClr val="bg1"/>
                </a:solidFill>
                <a:latin typeface="Constantia" pitchFamily="18" charset="0"/>
              </a:rPr>
              <a:t>Design Specification 2:  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Less than 10% overshoot.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  </a:t>
            </a:r>
            <a:r>
              <a:rPr lang="el-GR" dirty="0" smtClean="0">
                <a:solidFill>
                  <a:schemeClr val="bg1"/>
                </a:solidFill>
                <a:latin typeface="Constantia" pitchFamily="18" charset="0"/>
              </a:rPr>
              <a:t>ζ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=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0.707</a:t>
            </a:r>
          </a:p>
          <a:p>
            <a:r>
              <a:rPr lang="en-US" b="1" dirty="0">
                <a:solidFill>
                  <a:schemeClr val="bg2"/>
                </a:solidFill>
                <a:latin typeface="Constantia" pitchFamily="18" charset="0"/>
              </a:rPr>
              <a:t>Design Specification 3:  </a:t>
            </a:r>
            <a:r>
              <a:rPr lang="en-US" i="1" dirty="0" err="1">
                <a:solidFill>
                  <a:schemeClr val="bg2"/>
                </a:solidFill>
                <a:latin typeface="Constantia" pitchFamily="18" charset="0"/>
              </a:rPr>
              <a:t>t</a:t>
            </a:r>
            <a:r>
              <a:rPr lang="en-US" i="1" baseline="-25000" dirty="0" err="1">
                <a:solidFill>
                  <a:schemeClr val="bg2"/>
                </a:solidFill>
                <a:latin typeface="Constantia" pitchFamily="18" charset="0"/>
              </a:rPr>
              <a:t>s</a:t>
            </a:r>
            <a:r>
              <a:rPr lang="en-US" dirty="0">
                <a:solidFill>
                  <a:schemeClr val="bg2"/>
                </a:solidFill>
                <a:latin typeface="Constantia" pitchFamily="18" charset="0"/>
              </a:rPr>
              <a:t> &lt; 4 seconds</a:t>
            </a:r>
          </a:p>
          <a:p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06040" y="906652"/>
                <a:ext cx="3749040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=109.09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+92.62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+69.25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040" y="906652"/>
                <a:ext cx="3749040" cy="6173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6319929" cy="305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474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04A0D0-D166-4A51-BA56-99677356089E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34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Controller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33601" y="1771471"/>
            <a:ext cx="700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nstantia" pitchFamily="18" charset="0"/>
              </a:rPr>
              <a:t>Design </a:t>
            </a:r>
            <a:r>
              <a:rPr lang="en-US" b="1" dirty="0" smtClean="0">
                <a:solidFill>
                  <a:schemeClr val="bg1"/>
                </a:solidFill>
                <a:latin typeface="Constantia" pitchFamily="18" charset="0"/>
              </a:rPr>
              <a:t>Specification 1: 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steady 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state error =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0</a:t>
            </a:r>
          </a:p>
          <a:p>
            <a:r>
              <a:rPr lang="en-US" b="1" dirty="0">
                <a:solidFill>
                  <a:schemeClr val="bg1"/>
                </a:solidFill>
                <a:latin typeface="Constantia" pitchFamily="18" charset="0"/>
              </a:rPr>
              <a:t>Design Specification 2:  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Less than 10% overshoot.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  </a:t>
            </a:r>
            <a:r>
              <a:rPr lang="el-GR" dirty="0" smtClean="0">
                <a:solidFill>
                  <a:schemeClr val="bg1"/>
                </a:solidFill>
                <a:latin typeface="Constantia" pitchFamily="18" charset="0"/>
              </a:rPr>
              <a:t>ζ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= 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0.707</a:t>
            </a:r>
          </a:p>
          <a:p>
            <a:r>
              <a:rPr lang="en-US" b="1" dirty="0">
                <a:solidFill>
                  <a:schemeClr val="bg1"/>
                </a:solidFill>
                <a:latin typeface="Constantia" pitchFamily="18" charset="0"/>
              </a:rPr>
              <a:t>Design Specification 3:  </a:t>
            </a:r>
            <a:r>
              <a:rPr lang="en-US" i="1" dirty="0" err="1">
                <a:solidFill>
                  <a:schemeClr val="bg1"/>
                </a:solidFill>
                <a:latin typeface="Constantia" pitchFamily="18" charset="0"/>
              </a:rPr>
              <a:t>t</a:t>
            </a:r>
            <a:r>
              <a:rPr lang="en-US" i="1" baseline="-25000" dirty="0" err="1">
                <a:solidFill>
                  <a:schemeClr val="bg1"/>
                </a:solidFill>
                <a:latin typeface="Constantia" pitchFamily="18" charset="0"/>
              </a:rPr>
              <a:t>s</a:t>
            </a:r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 &lt; 4 seconds</a:t>
            </a:r>
          </a:p>
          <a:p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06040" y="906652"/>
                <a:ext cx="3749040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=109.09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+92.62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+69.25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040" y="906652"/>
                <a:ext cx="3749040" cy="6173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42262"/>
            <a:ext cx="6319929" cy="305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42264"/>
            <a:ext cx="6319929" cy="305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42263"/>
            <a:ext cx="6319929" cy="305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599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04A0D0-D166-4A51-BA56-99677356089E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35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Controller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dirty="0" smtClean="0">
                <a:solidFill>
                  <a:schemeClr val="bg1"/>
                </a:solidFill>
                <a:latin typeface="Impact" pitchFamily="34" charset="0"/>
              </a:rPr>
              <a:t>Closed Loop Control of </a:t>
            </a:r>
            <a:r>
              <a:rPr lang="en-US" sz="1600" kern="0" dirty="0" err="1" smtClean="0">
                <a:solidFill>
                  <a:schemeClr val="bg1"/>
                </a:solidFill>
                <a:latin typeface="Impact" pitchFamily="34" charset="0"/>
              </a:rPr>
              <a:t>Halbach</a:t>
            </a:r>
            <a:r>
              <a:rPr lang="en-US" sz="1600" kern="0" dirty="0" smtClean="0">
                <a:solidFill>
                  <a:schemeClr val="bg1"/>
                </a:solidFill>
                <a:latin typeface="Impact" pitchFamily="34" charset="0"/>
              </a:rPr>
              <a:t> Array Magnetic Levitation System Height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42263"/>
            <a:ext cx="6319929" cy="305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"/>
              <p:cNvSpPr txBox="1">
                <a:spLocks noChangeArrowheads="1"/>
              </p:cNvSpPr>
              <p:nvPr/>
            </p:nvSpPr>
            <p:spPr bwMode="auto">
              <a:xfrm>
                <a:off x="2521001" y="651453"/>
                <a:ext cx="4870399" cy="934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Controller Transfer Function:</a:t>
                </a:r>
              </a:p>
              <a:p>
                <a:pPr algn="ctr"/>
                <a:endParaRPr lang="en-US" sz="800" dirty="0" smtClean="0">
                  <a:solidFill>
                    <a:schemeClr val="bg1"/>
                  </a:solidFill>
                  <a:latin typeface="Constantia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1001" y="651453"/>
                <a:ext cx="4870399" cy="934102"/>
              </a:xfrm>
              <a:prstGeom prst="rect">
                <a:avLst/>
              </a:prstGeom>
              <a:blipFill rotWithShape="1">
                <a:blip r:embed="rId3"/>
                <a:stretch>
                  <a:fillRect t="-6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2501900" y="1828800"/>
                <a:ext cx="4876800" cy="1321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A more realistic Transfer Function:</a:t>
                </a:r>
              </a:p>
              <a:p>
                <a:pPr algn="ctr"/>
                <a:endParaRPr lang="en-US" sz="800" b="0" i="1" dirty="0" smtClean="0">
                  <a:solidFill>
                    <a:schemeClr val="bg1"/>
                  </a:solidFill>
                  <a:latin typeface="Constantia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1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800" dirty="0" smtClean="0">
                    <a:solidFill>
                      <a:schemeClr val="bg1"/>
                    </a:solidFill>
                    <a:latin typeface="Constantia" pitchFamily="18" charset="0"/>
                  </a:rPr>
                  <a:t> 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A lead network with integral action.</a:t>
                </a:r>
                <a:endParaRPr lang="en-US" sz="1400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1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1900" y="1828800"/>
                <a:ext cx="4876800" cy="1321772"/>
              </a:xfrm>
              <a:prstGeom prst="rect">
                <a:avLst/>
              </a:prstGeom>
              <a:blipFill rotWithShape="1">
                <a:blip r:embed="rId4"/>
                <a:stretch>
                  <a:fillRect t="-461" b="-36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094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E55522-B7CA-458B-BC77-03B5F68CD758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36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0336"/>
            <a:ext cx="6319929" cy="305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Controller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15769" y="1739900"/>
                <a:ext cx="3145989" cy="73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=75.71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+1.56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+76.92)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769" y="1739900"/>
                <a:ext cx="3145989" cy="7314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71" y="3342264"/>
            <a:ext cx="6319929" cy="3058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1457325"/>
            <a:ext cx="73818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9E1B16-F46C-4797-B4C9-CDCB6387ECAF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37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2092324"/>
            <a:ext cx="7391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1001712"/>
            <a:ext cx="647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 Controller		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 Uncontrolled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600200" y="5958840"/>
            <a:ext cx="723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Time (seconds)</a:t>
            </a:r>
            <a:endParaRPr lang="en-US" sz="1400" baseline="30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 rot="-5400000">
            <a:off x="-723900" y="3467100"/>
            <a:ext cx="419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Rotational Velocity (rad/s)</a:t>
            </a:r>
            <a:endParaRPr lang="en-US" sz="1400" baseline="30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Controller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5200" y="166983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mbria Math" pitchFamily="18" charset="0"/>
                <a:ea typeface="Cambria Math" pitchFamily="18" charset="0"/>
              </a:rPr>
              <a:t>ω</a:t>
            </a:r>
            <a:r>
              <a:rPr lang="en-US" sz="1400" baseline="-25000" dirty="0" err="1" smtClean="0">
                <a:latin typeface="Cambria Math" pitchFamily="18" charset="0"/>
                <a:ea typeface="Cambria Math" pitchFamily="18" charset="0"/>
              </a:rPr>
              <a:t>ss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= 44.65</a:t>
            </a: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6675" y="333077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mbria Math" pitchFamily="18" charset="0"/>
                <a:ea typeface="Cambria Math" pitchFamily="18" charset="0"/>
              </a:rPr>
              <a:t>ω</a:t>
            </a:r>
            <a:r>
              <a:rPr lang="en-US" sz="1400" baseline="-25000" dirty="0" smtClean="0">
                <a:latin typeface="Cambria Math" pitchFamily="18" charset="0"/>
                <a:ea typeface="Cambria Math" pitchFamily="18" charset="0"/>
              </a:rPr>
              <a:t>peak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= 48.41</a:t>
            </a: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6675" y="2495748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0.95</a:t>
            </a:r>
            <a:r>
              <a:rPr lang="el-GR" sz="1400" dirty="0" smtClean="0">
                <a:latin typeface="Cambria Math" pitchFamily="18" charset="0"/>
                <a:ea typeface="Cambria Math" pitchFamily="18" charset="0"/>
              </a:rPr>
              <a:t>ω</a:t>
            </a:r>
            <a:r>
              <a:rPr lang="en-US" sz="1400" baseline="-25000" dirty="0" err="1" smtClean="0">
                <a:latin typeface="Cambria Math" pitchFamily="18" charset="0"/>
                <a:ea typeface="Cambria Math" pitchFamily="18" charset="0"/>
              </a:rPr>
              <a:t>ss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= 42.42</a:t>
            </a: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6675" y="2911475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1.05</a:t>
            </a:r>
            <a:r>
              <a:rPr lang="el-GR" sz="1400" dirty="0" smtClean="0">
                <a:latin typeface="Cambria Math" pitchFamily="18" charset="0"/>
                <a:ea typeface="Cambria Math" pitchFamily="18" charset="0"/>
              </a:rPr>
              <a:t>ω</a:t>
            </a:r>
            <a:r>
              <a:rPr lang="en-US" sz="1400" baseline="-25000" dirty="0" err="1" smtClean="0">
                <a:latin typeface="Cambria Math" pitchFamily="18" charset="0"/>
                <a:ea typeface="Cambria Math" pitchFamily="18" charset="0"/>
              </a:rPr>
              <a:t>ss</a:t>
            </a:r>
            <a:r>
              <a:rPr lang="en-US" sz="1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= 46.88</a:t>
            </a: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7450" y="1473200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en-US" sz="1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4350" y="1981200"/>
            <a:ext cx="26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en-US" sz="1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4325" y="157797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en-US" sz="1400" b="1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568575" y="1687214"/>
            <a:ext cx="0" cy="18179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568575" y="3505200"/>
            <a:ext cx="12985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971800" y="1780977"/>
            <a:ext cx="0" cy="12843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2971800" y="3065363"/>
            <a:ext cx="8953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162300" y="2179341"/>
            <a:ext cx="0" cy="4891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57" name="Straight Connector 23556"/>
          <p:cNvCxnSpPr/>
          <p:nvPr/>
        </p:nvCxnSpPr>
        <p:spPr bwMode="auto">
          <a:xfrm>
            <a:off x="3162300" y="2668487"/>
            <a:ext cx="7048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FDDECF-A070-4094-9CDA-FE0ECF5E9F37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38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48420" y="4979686"/>
                <a:ext cx="6151749" cy="564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𝑐𝑙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=1.42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+1.56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+169.54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+7193.85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+13776.92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+13207.69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20" y="4979686"/>
                <a:ext cx="6151749" cy="5640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40028" y="1263015"/>
                <a:ext cx="2550890" cy="603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=75.71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+1.56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+76.92)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028" y="1263015"/>
                <a:ext cx="2550890" cy="6036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32898" y="1269736"/>
                <a:ext cx="3345403" cy="55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=109.09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+92.62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+69.25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98" y="1269736"/>
                <a:ext cx="3345403" cy="5590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Controller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cxnSp>
        <p:nvCxnSpPr>
          <p:cNvPr id="55" name="Straight Arrow Connector 54"/>
          <p:cNvCxnSpPr>
            <a:endCxn id="56" idx="1"/>
          </p:cNvCxnSpPr>
          <p:nvPr/>
        </p:nvCxnSpPr>
        <p:spPr bwMode="auto">
          <a:xfrm>
            <a:off x="1305953" y="3239241"/>
            <a:ext cx="200952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55"/>
          <p:cNvSpPr/>
          <p:nvPr/>
        </p:nvSpPr>
        <p:spPr bwMode="auto">
          <a:xfrm>
            <a:off x="3315473" y="2934442"/>
            <a:ext cx="152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63" idx="3"/>
          </p:cNvCxnSpPr>
          <p:nvPr/>
        </p:nvCxnSpPr>
        <p:spPr bwMode="auto">
          <a:xfrm>
            <a:off x="7247381" y="3239242"/>
            <a:ext cx="16832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6" idx="3"/>
            <a:endCxn id="63" idx="1"/>
          </p:cNvCxnSpPr>
          <p:nvPr/>
        </p:nvCxnSpPr>
        <p:spPr bwMode="auto">
          <a:xfrm>
            <a:off x="4839473" y="3239242"/>
            <a:ext cx="74173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tangle 62"/>
          <p:cNvSpPr/>
          <p:nvPr/>
        </p:nvSpPr>
        <p:spPr bwMode="auto">
          <a:xfrm>
            <a:off x="5581210" y="2934442"/>
            <a:ext cx="1666171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84338" y="3265970"/>
            <a:ext cx="74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–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 flipV="1">
            <a:off x="2301328" y="3265970"/>
            <a:ext cx="0" cy="1154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2301328" y="4414508"/>
            <a:ext cx="57076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8008938" y="3246634"/>
            <a:ext cx="0" cy="11737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315473" y="3054576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𝑠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473" y="3054576"/>
                <a:ext cx="1524000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637055" y="3054576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55" y="3054576"/>
                <a:ext cx="152400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1305953" y="2408245"/>
            <a:ext cx="112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Desired Rotational Velocity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942200" y="2408244"/>
            <a:ext cx="112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Resulting Rotational Velocity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19200" y="57584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Determination of Sampling Time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FDDECF-A070-4094-9CDA-FE0ECF5E9F37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39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Controller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00" y="1143000"/>
            <a:ext cx="6243086" cy="4165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865800" y="5800136"/>
                <a:ext cx="1490729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40×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𝐵𝑊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00" y="5800136"/>
                <a:ext cx="1490729" cy="5549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191227" y="5800136"/>
                <a:ext cx="1592231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40×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0.3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227" y="5800136"/>
                <a:ext cx="1592231" cy="5549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648422" y="5927389"/>
                <a:ext cx="1460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.0125</m:t>
                    </m:r>
                  </m:oMath>
                </a14:m>
                <a:r>
                  <a:rPr lang="en-US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Constantia" pitchFamily="18" charset="0"/>
                  </a:rPr>
                  <a:t>sec</a:t>
                </a:r>
                <a:endParaRPr lang="en-US" sz="1600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422" y="5927389"/>
                <a:ext cx="1460464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r="-83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1219200" y="57584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Determination of Sampling Time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638425" y="1924050"/>
            <a:ext cx="16213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259763" y="1924050"/>
            <a:ext cx="0" cy="1276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808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Impact" pitchFamily="34" charset="0"/>
              </a:rPr>
              <a:t>Closed Loop Control of </a:t>
            </a:r>
            <a:r>
              <a:rPr lang="en-US" sz="1600" dirty="0" err="1" smtClean="0">
                <a:solidFill>
                  <a:schemeClr val="bg1"/>
                </a:solidFill>
                <a:latin typeface="Impact" pitchFamily="34" charset="0"/>
              </a:rPr>
              <a:t>Halbach</a:t>
            </a:r>
            <a:r>
              <a:rPr lang="en-US" sz="1600" dirty="0" smtClean="0">
                <a:solidFill>
                  <a:schemeClr val="bg1"/>
                </a:solidFill>
                <a:latin typeface="Impact" pitchFamily="34" charset="0"/>
              </a:rPr>
              <a:t> Array Magnetic Levitation System Height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524000" y="1612880"/>
            <a:ext cx="7086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Improve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the rotational stability of the </a:t>
            </a:r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by balancing the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wheel </a:t>
            </a:r>
          </a:p>
          <a:p>
            <a:pPr marL="0" lvl="0"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0" lvl="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Construct an enclosure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in order to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safely reach high rotational velocities</a:t>
            </a:r>
          </a:p>
          <a:p>
            <a:pPr marL="0" lvl="0" indent="0"/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0" lvl="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Model the DC motor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and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verify its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accuracy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to within +/- 5% of steady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state</a:t>
            </a:r>
          </a:p>
          <a:p>
            <a:pPr marL="0" lvl="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0" lvl="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Designed a controller 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to achieve closed loop control of displacement height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400050" lvl="2" indent="0"/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0" lvl="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Use a microcontroller to implement the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controller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B08072-F32E-4B32-A819-5AE014A14A92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4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75846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Objectives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560999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Background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CLCML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7B1BE-6674-4C1F-B9CA-982621FD1065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>
                <a:defRPr/>
              </a:pPr>
              <a:t>40</a:t>
            </a:fld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Controller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7602" y="1447800"/>
                <a:ext cx="6525995" cy="88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Continuous Time Controller: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=75.71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+1.56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+76.92)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602" y="1447800"/>
                <a:ext cx="6525995" cy="882934"/>
              </a:xfrm>
              <a:prstGeom prst="rect">
                <a:avLst/>
              </a:prstGeom>
              <a:blipFill rotWithShape="1">
                <a:blip r:embed="rId2"/>
                <a:stretch>
                  <a:fillRect l="-187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552842" y="2590800"/>
                <a:ext cx="6525995" cy="1575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Discrete Time Controller:</a:t>
                </a:r>
              </a:p>
              <a:p>
                <a:endParaRPr lang="en-US" sz="1400" dirty="0" smtClean="0">
                  <a:solidFill>
                    <a:schemeClr val="bg1"/>
                  </a:solidFill>
                  <a:latin typeface="Constantia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/>
                      </a:rPr>
                      <m:t>0.01 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sec</a:t>
                </a:r>
              </a:p>
              <a:p>
                <a:pPr algn="ctr"/>
                <a:endParaRPr lang="en-US" dirty="0" smtClean="0">
                  <a:solidFill>
                    <a:schemeClr val="bg1"/>
                  </a:solidFill>
                  <a:latin typeface="Constantia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0.5453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0.5369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1−1.463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+0.4634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842" y="2590800"/>
                <a:ext cx="6525995" cy="1575496"/>
              </a:xfrm>
              <a:prstGeom prst="rect">
                <a:avLst/>
              </a:prstGeom>
              <a:blipFill rotWithShape="1">
                <a:blip r:embed="rId3"/>
                <a:stretch>
                  <a:fillRect l="-280" t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280160" y="5606534"/>
                <a:ext cx="77111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−1.463 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−0.4634 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=0.5453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0.5369 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5606534"/>
                <a:ext cx="77111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52842" y="5102423"/>
            <a:ext cx="2333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Difference Equation form: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758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Digital Controller Design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25755" name="AutoShape 245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6029325" y="8362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6" name="AutoShape 246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6029325" y="8362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7" name="AutoShape 247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6029325" y="8362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2A0304-3D74-4254-9511-23298F72D58E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41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Lookup Table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98850" y="5419725"/>
                <a:ext cx="3731342" cy="829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𝑤𝐴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𝑘𝐿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US" sz="1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𝑘𝑦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850" y="5419725"/>
                <a:ext cx="3731342" cy="8299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02811" y="5449680"/>
                <a:ext cx="3431389" cy="87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1061.06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9.55</m:t>
                                  </m:r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−448.8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811" y="5449680"/>
                <a:ext cx="3431389" cy="8749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580163"/>
              </p:ext>
            </p:extLst>
          </p:nvPr>
        </p:nvGraphicFramePr>
        <p:xfrm>
          <a:off x="1047750" y="1143001"/>
          <a:ext cx="8077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71092"/>
              </p:ext>
            </p:extLst>
          </p:nvPr>
        </p:nvGraphicFramePr>
        <p:xfrm>
          <a:off x="1066800" y="1143000"/>
          <a:ext cx="8067675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40152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Graphic spid="44" grpId="0">
        <p:bldAsOne/>
      </p:bldGraphic>
      <p:bldGraphic spid="33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25755" name="AutoShape 245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6029325" y="8362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6" name="AutoShape 246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6029325" y="8362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7" name="AutoShape 247" descr="https://mail-attachment.googleusercontent.com/attachment/u/0/?ui=2&amp;ik=25e4fa55de&amp;view=att&amp;th=13d3858ec15c4183&amp;attid=0.1&amp;disp=inline&amp;realattid=f_hdwfn0r00&amp;safe=1&amp;zw&amp;saduie=AG9B_P_rU4mBCE0czeBFQB1J8_Iv&amp;sadet=1362450096529&amp;sads=D2jGppRtOxl4kubs1oQ2dAYZGTU"/>
          <p:cNvSpPr>
            <a:spLocks noChangeAspect="1" noChangeArrowheads="1"/>
          </p:cNvSpPr>
          <p:nvPr/>
        </p:nvSpPr>
        <p:spPr bwMode="auto">
          <a:xfrm>
            <a:off x="6029325" y="8362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2A0304-3D74-4254-9511-23298F72D58E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42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Lookup Table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21811" y="5486400"/>
                <a:ext cx="3431389" cy="87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1061.06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9.55</m:t>
                                  </m:r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−448.8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11" y="5486400"/>
                <a:ext cx="3431389" cy="8749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9325" y="5754583"/>
                <a:ext cx="15944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=4.56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25" y="5754583"/>
                <a:ext cx="1594411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593106" y="576997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21811" y="5513294"/>
                <a:ext cx="3704219" cy="885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chemeClr val="bg1"/>
                          </a:solidFill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=0.002228 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𝑙𝑛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232.69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9.55</m:t>
                                  </m:r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11" y="5513294"/>
                <a:ext cx="3704219" cy="8850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460064"/>
              </p:ext>
            </p:extLst>
          </p:nvPr>
        </p:nvGraphicFramePr>
        <p:xfrm>
          <a:off x="1066800" y="914400"/>
          <a:ext cx="8001000" cy="4478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13836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3" grpId="2"/>
      <p:bldP spid="27" grpId="1"/>
      <p:bldP spid="27" grpId="2"/>
      <p:bldP spid="28" grpId="0"/>
      <p:bldP spid="28" grpId="1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Impact" pitchFamily="34" charset="0"/>
              </a:rPr>
              <a:t>Closed Loop Control of </a:t>
            </a:r>
            <a:r>
              <a:rPr lang="en-US" sz="1600" kern="0" dirty="0" err="1" smtClean="0">
                <a:solidFill>
                  <a:schemeClr val="bg1"/>
                </a:solidFill>
                <a:latin typeface="Impact" pitchFamily="34" charset="0"/>
              </a:rPr>
              <a:t>Halbach</a:t>
            </a:r>
            <a:r>
              <a:rPr lang="en-US" sz="1600" kern="0" dirty="0" smtClean="0">
                <a:solidFill>
                  <a:schemeClr val="bg1"/>
                </a:solidFill>
                <a:latin typeface="Impact" pitchFamily="34" charset="0"/>
              </a:rPr>
              <a:t> Array Magnetic Levitation System Height</a:t>
            </a:r>
          </a:p>
        </p:txBody>
      </p:sp>
      <p:sp>
        <p:nvSpPr>
          <p:cNvPr id="92163" name="Slide Number Placeholder 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1EDD1FB-FE60-484E-948C-FC292C2EA9A7}" type="slidenum">
              <a:rPr lang="en-US" sz="1400">
                <a:solidFill>
                  <a:schemeClr val="bg1"/>
                </a:solidFill>
                <a:latin typeface="Constantia" pitchFamily="18" charset="0"/>
              </a:rPr>
              <a:pPr algn="r"/>
              <a:t>43</a:t>
            </a:fld>
            <a:endParaRPr lang="en-US" sz="1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276600" y="1752600"/>
            <a:ext cx="2895600" cy="3514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685800" indent="-685800">
              <a:buFont typeface="Arial" charset="0"/>
              <a:buAutoNum type="romanU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Introduction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Background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CLCML Project</a:t>
            </a:r>
          </a:p>
          <a:p>
            <a:pPr marL="857250" lvl="1" indent="-400050">
              <a:buFont typeface="Arial" charset="0"/>
              <a:buAutoNum type="alphaLcPeriod"/>
            </a:pPr>
            <a:endParaRPr lang="en-US" sz="1600">
              <a:solidFill>
                <a:schemeClr val="bg2"/>
              </a:solidFill>
              <a:latin typeface="Constantia" pitchFamily="18" charset="0"/>
            </a:endParaRPr>
          </a:p>
          <a:p>
            <a:pPr marL="685800" indent="-685800">
              <a:buFont typeface="Arial" charset="0"/>
              <a:buAutoNum type="romanU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Development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Planning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Motor Model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Controller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2"/>
                </a:solidFill>
                <a:latin typeface="Constantia" pitchFamily="18" charset="0"/>
              </a:rPr>
              <a:t>Lookup Table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Microcontroller</a:t>
            </a:r>
          </a:p>
          <a:p>
            <a:pPr marL="857250" lvl="1" indent="-400050">
              <a:buFont typeface="Arial" charset="0"/>
              <a:buAutoNum type="alphaLcPeriod"/>
            </a:pPr>
            <a:endParaRPr lang="en-US" sz="1600">
              <a:solidFill>
                <a:schemeClr val="bg1"/>
              </a:solidFill>
              <a:latin typeface="Constantia" pitchFamily="18" charset="0"/>
            </a:endParaRPr>
          </a:p>
          <a:p>
            <a:pPr marL="685800" indent="-685800">
              <a:buFont typeface="Arial" charset="0"/>
              <a:buAutoNum type="romanU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Conclusion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Summarize Results</a:t>
            </a:r>
          </a:p>
          <a:p>
            <a:pPr marL="857250" lvl="1" indent="-400050">
              <a:buFont typeface="Arial" charset="0"/>
              <a:buAutoNum type="alphaLcPeriod"/>
            </a:pP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Questions</a:t>
            </a: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0" y="1571625"/>
            <a:ext cx="1143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Planning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Motor Model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Lookup Table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     </a:t>
            </a:r>
            <a:r>
              <a:rPr lang="el-GR" sz="1000">
                <a:solidFill>
                  <a:schemeClr val="bg1"/>
                </a:solidFill>
                <a:latin typeface="Impact" pitchFamily="34" charset="0"/>
              </a:rPr>
              <a:t>μ</a:t>
            </a:r>
            <a:r>
              <a:rPr lang="en-US" sz="1000">
                <a:solidFill>
                  <a:schemeClr val="bg1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71293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609600" y="6096000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Constantia" pitchFamily="18" charset="0"/>
              </a:rPr>
              <a:t>Motor – </a:t>
            </a:r>
            <a:r>
              <a:rPr lang="en-US" sz="1600" b="1" dirty="0" err="1">
                <a:solidFill>
                  <a:schemeClr val="bg1"/>
                </a:solidFill>
                <a:latin typeface="Constantia" pitchFamily="18" charset="0"/>
              </a:rPr>
              <a:t>μ</a:t>
            </a:r>
            <a:r>
              <a:rPr lang="en-US" sz="1600" b="1" dirty="0" err="1" smtClean="0">
                <a:solidFill>
                  <a:schemeClr val="bg1"/>
                </a:solidFill>
                <a:latin typeface="Constantia" pitchFamily="18" charset="0"/>
              </a:rPr>
              <a:t>Controller</a:t>
            </a:r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onstantia" pitchFamily="18" charset="0"/>
              </a:rPr>
              <a:t>Interface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800600" y="1066800"/>
            <a:ext cx="381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Constantia" pitchFamily="18" charset="0"/>
              </a:rPr>
              <a:t>Vs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86200" y="5318125"/>
            <a:ext cx="1524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Constantia" pitchFamily="18" charset="0"/>
              </a:rPr>
              <a:t>Displacement Sensor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886200" y="4860925"/>
            <a:ext cx="1600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Constantia" pitchFamily="18" charset="0"/>
              </a:rPr>
              <a:t>Optical Encoder</a:t>
            </a:r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1828800" y="3733800"/>
            <a:ext cx="914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Constantia" pitchFamily="18" charset="0"/>
              </a:rPr>
              <a:t>User Input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3886200" y="3733800"/>
            <a:ext cx="533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Constantia" pitchFamily="18" charset="0"/>
              </a:rPr>
              <a:t>PWM</a:t>
            </a:r>
          </a:p>
        </p:txBody>
      </p:sp>
      <p:sp>
        <p:nvSpPr>
          <p:cNvPr id="27658" name="Text Box 6"/>
          <p:cNvSpPr txBox="1">
            <a:spLocks noChangeArrowheads="1"/>
          </p:cNvSpPr>
          <p:nvPr/>
        </p:nvSpPr>
        <p:spPr bwMode="auto">
          <a:xfrm>
            <a:off x="2743200" y="3581400"/>
            <a:ext cx="10668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sz="1000">
              <a:latin typeface="Constantia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Constantia" pitchFamily="18" charset="0"/>
              </a:rPr>
              <a:t>uController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en-US" sz="1000">
              <a:solidFill>
                <a:schemeClr val="bg2"/>
              </a:solidFill>
              <a:latin typeface="Constantia" pitchFamily="18" charset="0"/>
            </a:endParaRPr>
          </a:p>
        </p:txBody>
      </p:sp>
      <p:sp>
        <p:nvSpPr>
          <p:cNvPr id="2765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3841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E68AD5-9994-432F-8960-C864AA8F4363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44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</a:t>
            </a:r>
            <a:r>
              <a:rPr lang="el-GR" sz="1000" dirty="0" smtClean="0">
                <a:solidFill>
                  <a:schemeClr val="bg1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45624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959350" y="3810000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1000" dirty="0" smtClean="0">
                <a:solidFill>
                  <a:schemeClr val="bg1"/>
                </a:solidFill>
                <a:latin typeface="Constantia" pitchFamily="18" charset="0"/>
              </a:rPr>
              <a:t>Power</a:t>
            </a:r>
          </a:p>
          <a:p>
            <a:pPr eaLnBrk="1" hangingPunct="1">
              <a:spcBef>
                <a:spcPts val="0"/>
              </a:spcBef>
            </a:pPr>
            <a:r>
              <a:rPr lang="en-US" sz="1000" dirty="0" smtClean="0">
                <a:solidFill>
                  <a:schemeClr val="bg1"/>
                </a:solidFill>
                <a:latin typeface="Constantia" pitchFamily="18" charset="0"/>
              </a:rPr>
              <a:t>MOSFET</a:t>
            </a:r>
            <a:endParaRPr lang="en-US" sz="10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70658" name="Text Box 6"/>
          <p:cNvSpPr txBox="1">
            <a:spLocks noChangeArrowheads="1"/>
          </p:cNvSpPr>
          <p:nvPr/>
        </p:nvSpPr>
        <p:spPr bwMode="auto">
          <a:xfrm>
            <a:off x="2362200" y="22542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lnSpc>
                <a:spcPct val="15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Constantia" pitchFamily="18" charset="0"/>
              </a:rPr>
              <a:t>To Motor</a:t>
            </a:r>
          </a:p>
        </p:txBody>
      </p:sp>
      <p:sp>
        <p:nvSpPr>
          <p:cNvPr id="706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1613C3-96EF-4E5F-B705-FF64074729A4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45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1592263"/>
            <a:ext cx="11430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Planning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Motor Model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Lookup Table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Impact" pitchFamily="34" charset="0"/>
              </a:rPr>
              <a:t>     </a:t>
            </a:r>
            <a:r>
              <a:rPr lang="el-GR" sz="1000">
                <a:solidFill>
                  <a:schemeClr val="bg1"/>
                </a:solidFill>
                <a:latin typeface="Impact" pitchFamily="34" charset="0"/>
              </a:rPr>
              <a:t>μ</a:t>
            </a:r>
            <a:r>
              <a:rPr lang="en-US" sz="1000">
                <a:solidFill>
                  <a:schemeClr val="bg1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39850"/>
            <a:ext cx="31337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4" name="Text Box 6"/>
          <p:cNvSpPr txBox="1">
            <a:spLocks noChangeArrowheads="1"/>
          </p:cNvSpPr>
          <p:nvPr/>
        </p:nvSpPr>
        <p:spPr bwMode="auto">
          <a:xfrm>
            <a:off x="2362200" y="303053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lnSpc>
                <a:spcPct val="15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Constantia" pitchFamily="18" charset="0"/>
              </a:rPr>
              <a:t>To Motor</a:t>
            </a:r>
          </a:p>
        </p:txBody>
      </p:sp>
      <p:sp>
        <p:nvSpPr>
          <p:cNvPr id="70665" name="Text Box 6"/>
          <p:cNvSpPr txBox="1">
            <a:spLocks noChangeArrowheads="1"/>
          </p:cNvSpPr>
          <p:nvPr/>
        </p:nvSpPr>
        <p:spPr bwMode="auto">
          <a:xfrm>
            <a:off x="2362200" y="17970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lnSpc>
                <a:spcPct val="15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Constantia" pitchFamily="18" charset="0"/>
              </a:rPr>
              <a:t>V</a:t>
            </a:r>
            <a:r>
              <a:rPr lang="en-US" sz="1200" b="1" baseline="-25000">
                <a:solidFill>
                  <a:schemeClr val="bg1"/>
                </a:solidFill>
                <a:latin typeface="Constantia" pitchFamily="18" charset="0"/>
              </a:rPr>
              <a:t>s</a:t>
            </a:r>
            <a:r>
              <a:rPr lang="en-US" sz="1200" b="1">
                <a:solidFill>
                  <a:schemeClr val="bg1"/>
                </a:solidFill>
                <a:latin typeface="Constantia" pitchFamily="18" charset="0"/>
              </a:rPr>
              <a:t> = 80 V</a:t>
            </a:r>
          </a:p>
        </p:txBody>
      </p:sp>
      <p:sp>
        <p:nvSpPr>
          <p:cNvPr id="70666" name="Text Box 6"/>
          <p:cNvSpPr txBox="1">
            <a:spLocks noChangeArrowheads="1"/>
          </p:cNvSpPr>
          <p:nvPr/>
        </p:nvSpPr>
        <p:spPr bwMode="auto">
          <a:xfrm>
            <a:off x="6400800" y="17970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Constantia" pitchFamily="18" charset="0"/>
              </a:rPr>
              <a:t>+5 V</a:t>
            </a:r>
          </a:p>
        </p:txBody>
      </p:sp>
      <p:sp>
        <p:nvSpPr>
          <p:cNvPr id="70667" name="Text Box 6"/>
          <p:cNvSpPr txBox="1">
            <a:spLocks noChangeArrowheads="1"/>
          </p:cNvSpPr>
          <p:nvPr/>
        </p:nvSpPr>
        <p:spPr bwMode="auto">
          <a:xfrm>
            <a:off x="4724400" y="522605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Constantia" pitchFamily="18" charset="0"/>
              </a:rPr>
              <a:t>PWM from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500816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graphicFrame>
        <p:nvGraphicFramePr>
          <p:cNvPr id="38917" name="Group 5"/>
          <p:cNvGraphicFramePr>
            <a:graphicFrameLocks noGrp="1"/>
          </p:cNvGraphicFramePr>
          <p:nvPr/>
        </p:nvGraphicFramePr>
        <p:xfrm>
          <a:off x="3124200" y="1066800"/>
          <a:ext cx="4648200" cy="3429000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68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404686"/>
              </p:ext>
            </p:extLst>
          </p:nvPr>
        </p:nvGraphicFramePr>
        <p:xfrm>
          <a:off x="1752600" y="1295400"/>
          <a:ext cx="6835775" cy="29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Visio" r:id="rId4" imgW="8111012" imgH="3471930" progId="Visio.Drawing.11">
                  <p:embed/>
                </p:oleObj>
              </mc:Choice>
              <mc:Fallback>
                <p:oleObj name="Visio" r:id="rId4" imgW="8111012" imgH="3471930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5400"/>
                        <a:ext cx="6835775" cy="295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Text Box 6"/>
          <p:cNvSpPr txBox="1">
            <a:spLocks noChangeArrowheads="1"/>
          </p:cNvSpPr>
          <p:nvPr/>
        </p:nvSpPr>
        <p:spPr bwMode="auto">
          <a:xfrm>
            <a:off x="3048000" y="685800"/>
            <a:ext cx="47244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uController</a:t>
            </a:r>
          </a:p>
        </p:txBody>
      </p:sp>
      <p:sp>
        <p:nvSpPr>
          <p:cNvPr id="286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67267F-5A44-4F47-8B17-DF1C6D3D8D64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46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</a:t>
            </a:r>
            <a:r>
              <a:rPr lang="el-GR" sz="1000" dirty="0" smtClean="0">
                <a:solidFill>
                  <a:schemeClr val="bg1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52600" y="4724400"/>
            <a:ext cx="65532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uController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Inputs:</a:t>
            </a:r>
          </a:p>
          <a:p>
            <a:pPr lvl="2"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User Input:  Desired Displacement</a:t>
            </a:r>
          </a:p>
          <a:p>
            <a:pPr lvl="2" eaLnBrk="1" hangingPunct="1">
              <a:lnSpc>
                <a:spcPct val="50000"/>
              </a:lnSpc>
              <a:spcBef>
                <a:spcPct val="50000"/>
              </a:spcBef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lvl="2"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Optical Encoder:  Current Speed</a:t>
            </a:r>
          </a:p>
          <a:p>
            <a:pPr lvl="2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endParaRPr lang="en-US" sz="1400" dirty="0">
              <a:solidFill>
                <a:schemeClr val="bg2"/>
              </a:solidFill>
              <a:latin typeface="Constantia" pitchFamily="18" charset="0"/>
            </a:endParaRPr>
          </a:p>
          <a:p>
            <a:pPr lvl="2" eaLnBrk="1" hangingPunct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Displacement Sensor:  Resulting Displacement</a:t>
            </a:r>
          </a:p>
          <a:p>
            <a:pPr lvl="2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  <a:latin typeface="Constantia" pitchFamily="18" charset="0"/>
              </a:rPr>
              <a:t>	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286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67267F-5A44-4F47-8B17-DF1C6D3D8D64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47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</a:t>
            </a:r>
            <a:r>
              <a:rPr lang="el-GR" sz="1000" dirty="0" smtClean="0">
                <a:solidFill>
                  <a:schemeClr val="bg1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735918"/>
              </p:ext>
            </p:extLst>
          </p:nvPr>
        </p:nvGraphicFramePr>
        <p:xfrm>
          <a:off x="1447800" y="1171843"/>
          <a:ext cx="1573213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Visio" r:id="rId4" imgW="1863377" imgH="5949720" progId="Visio.Drawing.11">
                  <p:embed/>
                </p:oleObj>
              </mc:Choice>
              <mc:Fallback>
                <p:oleObj name="Visio" r:id="rId4" imgW="1863377" imgH="59497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71843"/>
                        <a:ext cx="1573213" cy="503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581400" y="2286000"/>
            <a:ext cx="52578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Funtions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of the STR2NUM function: </a:t>
            </a:r>
          </a:p>
          <a:p>
            <a:pPr eaLnBrk="0" hangingPunct="0"/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742950" lvl="1" indent="-285750" eaLnBrk="0" hangingPunct="0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Stores user input as characters in array</a:t>
            </a:r>
          </a:p>
          <a:p>
            <a:pPr marL="742950" lvl="1" indent="-285750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742950" lvl="1" indent="-285750" eaLnBrk="0" hangingPunct="0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Converts char stored in array to </a:t>
            </a:r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data type</a:t>
            </a:r>
          </a:p>
          <a:p>
            <a:pPr marL="742950" lvl="1" indent="-285750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742950" lvl="1" indent="-285750" eaLnBrk="0" hangingPunct="0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Ones value input &gt; 6 is reverted to 6</a:t>
            </a:r>
          </a:p>
          <a:p>
            <a:pPr marL="742950" lvl="1" indent="-285750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742950" lvl="1" indent="-285750" eaLnBrk="0" hangingPunct="0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Decimal value input rounded down to 0 or 5.</a:t>
            </a:r>
          </a:p>
          <a:p>
            <a:pPr marL="742950" lvl="1" indent="-285750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742950" lvl="1" indent="-285750" eaLnBrk="0" hangingPunct="0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Stores final integer result in VALUE to be used in PWM.</a:t>
            </a:r>
          </a:p>
          <a:p>
            <a:pPr marL="742950" lvl="1" indent="-285750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286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67267F-5A44-4F47-8B17-DF1C6D3D8D64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48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</a:t>
            </a:r>
            <a:r>
              <a:rPr lang="el-GR" sz="1000" dirty="0" smtClean="0">
                <a:solidFill>
                  <a:schemeClr val="bg1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18274"/>
              </p:ext>
            </p:extLst>
          </p:nvPr>
        </p:nvGraphicFramePr>
        <p:xfrm>
          <a:off x="1524000" y="1219200"/>
          <a:ext cx="2716213" cy="44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Visio" r:id="rId4" imgW="3235112" imgH="5385420" progId="Visio.Drawing.11">
                  <p:embed/>
                </p:oleObj>
              </mc:Choice>
              <mc:Fallback>
                <p:oleObj name="Visio" r:id="rId4" imgW="3235112" imgH="53854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2716213" cy="441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0" y="4724400"/>
                <a:ext cx="4190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chemeClr val="bg1"/>
                    </a:solidFill>
                  </a:rPr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=1.46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− .46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 .54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.54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24400"/>
                <a:ext cx="4190999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164" t="-471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44961" y="1752600"/>
            <a:ext cx="4038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Functions of CONTROLLER:</a:t>
            </a:r>
          </a:p>
          <a:p>
            <a:pPr marL="742950" lvl="1" indent="-285750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742950" lvl="1" indent="-285750" eaLnBrk="0" hangingPunct="0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Calculate velocity error</a:t>
            </a:r>
          </a:p>
          <a:p>
            <a:pPr marL="742950" lvl="1" indent="-285750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742950" lvl="1" indent="-285750" eaLnBrk="0" hangingPunct="0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Output voltage calculated using difference equation (shown below)</a:t>
            </a:r>
          </a:p>
          <a:p>
            <a:pPr marL="742950" lvl="1" indent="-285750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742950" lvl="1" indent="-285750" eaLnBrk="0" hangingPunct="0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Store previous voltage and velocity error values for next iteration</a:t>
            </a:r>
          </a:p>
          <a:p>
            <a:pPr marL="742950" lvl="1" indent="-285750" eaLnBrk="0" hangingPunct="0"/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eaLnBrk="0" hangingPunct="0"/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44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286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967267F-5A44-4F47-8B17-DF1C6D3D8D64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49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59209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</a:t>
            </a:r>
            <a:r>
              <a:rPr lang="el-GR" sz="1000" dirty="0" smtClean="0">
                <a:solidFill>
                  <a:schemeClr val="bg1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Conclusion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17695"/>
              </p:ext>
            </p:extLst>
          </p:nvPr>
        </p:nvGraphicFramePr>
        <p:xfrm>
          <a:off x="1600200" y="1066800"/>
          <a:ext cx="1573213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Visio" r:id="rId4" imgW="1863377" imgH="5949720" progId="Visio.Drawing.11">
                  <p:embed/>
                </p:oleObj>
              </mc:Choice>
              <mc:Fallback>
                <p:oleObj name="Visio" r:id="rId4" imgW="1863377" imgH="59497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66800"/>
                        <a:ext cx="1573213" cy="503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962400" y="1676400"/>
            <a:ext cx="4038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Functions of PWM:</a:t>
            </a:r>
          </a:p>
          <a:p>
            <a:pPr lvl="1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Read duty cycle (DC) % from VALUE</a:t>
            </a:r>
          </a:p>
          <a:p>
            <a:pPr lvl="1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Set TH0 and TL0 based on DC %</a:t>
            </a:r>
          </a:p>
          <a:p>
            <a:pPr lvl="1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Set P4.4 output</a:t>
            </a:r>
          </a:p>
          <a:p>
            <a:pPr lvl="1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Reset on Timer 0 overflow</a:t>
            </a:r>
          </a:p>
          <a:p>
            <a:pPr lvl="1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lvl="1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lvl="1" eaLnBrk="0" hangingPunct="0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lvl="1" eaLnBrk="0" hangingPunct="0"/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0" lvl="1" eaLnBrk="0" hangingPunct="0"/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The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high and low portions of the PWM signal both follow this procedure to produce the proper output.</a:t>
            </a:r>
          </a:p>
          <a:p>
            <a:pPr lvl="1" eaLnBrk="0" hangingPunct="0"/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eaLnBrk="0" hangingPunct="0"/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44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478880" y="5846617"/>
            <a:ext cx="4672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Last year’s final </a:t>
            </a:r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system</a:t>
            </a: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57275"/>
            <a:ext cx="42957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A31226-00EE-4256-A167-FD20D2798A4E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5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57092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 Background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CLCML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839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6EF51F-3848-425E-9FDD-698A49201250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50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0" y="1592263"/>
            <a:ext cx="11430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Planning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Motor Model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Lookup Table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Impact" pitchFamily="34" charset="0"/>
              </a:rPr>
              <a:t>     </a:t>
            </a:r>
            <a:r>
              <a:rPr lang="el-GR" sz="1000">
                <a:solidFill>
                  <a:schemeClr val="bg1"/>
                </a:solidFill>
                <a:latin typeface="Impact" pitchFamily="34" charset="0"/>
              </a:rPr>
              <a:t>μ</a:t>
            </a:r>
            <a:r>
              <a:rPr lang="en-US" sz="1000">
                <a:solidFill>
                  <a:schemeClr val="bg1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1143000" y="4267200"/>
            <a:ext cx="800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PWM Outputs from microcontroller</a:t>
            </a: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143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143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6" name="TextBox 3"/>
          <p:cNvSpPr txBox="1">
            <a:spLocks noChangeArrowheads="1"/>
          </p:cNvSpPr>
          <p:nvPr/>
        </p:nvSpPr>
        <p:spPr bwMode="auto">
          <a:xfrm>
            <a:off x="1447800" y="5118100"/>
            <a:ext cx="6705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0000FF"/>
                </a:solidFill>
                <a:latin typeface="Constantia" pitchFamily="18" charset="0"/>
              </a:rPr>
              <a:t>	Ch 1</a:t>
            </a: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: PWM Output	                  </a:t>
            </a:r>
            <a:r>
              <a:rPr lang="en-US" sz="1600">
                <a:solidFill>
                  <a:srgbClr val="00FFFF"/>
                </a:solidFill>
                <a:latin typeface="Constantia" pitchFamily="18" charset="0"/>
              </a:rPr>
              <a:t>Ch 2</a:t>
            </a: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: V</a:t>
            </a:r>
            <a:r>
              <a:rPr lang="en-US" sz="1600" baseline="-25000">
                <a:solidFill>
                  <a:schemeClr val="bg1"/>
                </a:solidFill>
                <a:latin typeface="Constantia" pitchFamily="18" charset="0"/>
              </a:rPr>
              <a:t>s</a:t>
            </a:r>
          </a:p>
          <a:p>
            <a:pPr eaLnBrk="0" hangingPunct="0"/>
            <a:r>
              <a:rPr lang="en-US" sz="1600" baseline="-25000">
                <a:solidFill>
                  <a:schemeClr val="bg1"/>
                </a:solidFill>
                <a:latin typeface="Constantia" pitchFamily="18" charset="0"/>
              </a:rPr>
              <a:t>	</a:t>
            </a:r>
            <a:r>
              <a:rPr lang="en-US" sz="1600">
                <a:solidFill>
                  <a:srgbClr val="CC0099"/>
                </a:solidFill>
                <a:latin typeface="Constantia" pitchFamily="18" charset="0"/>
              </a:rPr>
              <a:t>Ch 3</a:t>
            </a: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: Drain Vtg                     	</a:t>
            </a:r>
            <a:r>
              <a:rPr lang="en-US" sz="1600">
                <a:solidFill>
                  <a:srgbClr val="00FF00"/>
                </a:solidFill>
                <a:latin typeface="Constantia" pitchFamily="18" charset="0"/>
              </a:rPr>
              <a:t>Ch 4</a:t>
            </a: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: Source Current</a:t>
            </a:r>
          </a:p>
          <a:p>
            <a:pPr algn="ctr" eaLnBrk="0" hangingPunct="0"/>
            <a:r>
              <a:rPr lang="en-US" sz="1600">
                <a:solidFill>
                  <a:srgbClr val="FF0000"/>
                </a:solidFill>
                <a:latin typeface="Constantia" pitchFamily="18" charset="0"/>
              </a:rPr>
              <a:t>MATH</a:t>
            </a: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: </a:t>
            </a:r>
            <a:r>
              <a:rPr lang="en-US" sz="1600">
                <a:solidFill>
                  <a:srgbClr val="00FFFF"/>
                </a:solidFill>
                <a:latin typeface="Constantia" pitchFamily="18" charset="0"/>
              </a:rPr>
              <a:t>Ch 2</a:t>
            </a: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 – </a:t>
            </a:r>
            <a:r>
              <a:rPr lang="en-US" sz="1600">
                <a:solidFill>
                  <a:srgbClr val="CC0099"/>
                </a:solidFill>
                <a:latin typeface="Constantia" pitchFamily="18" charset="0"/>
              </a:rPr>
              <a:t>Ch 3 </a:t>
            </a:r>
            <a:r>
              <a:rPr lang="en-US" sz="1600">
                <a:solidFill>
                  <a:schemeClr val="bg1"/>
                </a:solidFill>
                <a:latin typeface="Constantia" pitchFamily="18" charset="0"/>
              </a:rPr>
              <a:t>= Motor Vtg</a:t>
            </a:r>
            <a:endParaRPr lang="en-US" sz="1600">
              <a:solidFill>
                <a:srgbClr val="CC0099"/>
              </a:solidFill>
              <a:latin typeface="Constantia" pitchFamily="18" charset="0"/>
            </a:endParaRPr>
          </a:p>
        </p:txBody>
      </p:sp>
      <p:sp>
        <p:nvSpPr>
          <p:cNvPr id="83977" name="TextBox 3"/>
          <p:cNvSpPr txBox="1">
            <a:spLocks noChangeArrowheads="1"/>
          </p:cNvSpPr>
          <p:nvPr/>
        </p:nvSpPr>
        <p:spPr bwMode="auto">
          <a:xfrm>
            <a:off x="1676400" y="39624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~ 25% Duty Cycle				~ 50% Duty Cycle</a:t>
            </a:r>
          </a:p>
        </p:txBody>
      </p:sp>
    </p:spTree>
    <p:extLst>
      <p:ext uri="{BB962C8B-B14F-4D97-AF65-F5344CB8AC3E}">
        <p14:creationId xmlns:p14="http://schemas.microsoft.com/office/powerpoint/2010/main" val="3509545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88067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2E81B20-BD1C-4F1D-A6FB-369049F9ED43}" type="slidenum">
              <a:rPr lang="en-US" sz="1400">
                <a:solidFill>
                  <a:schemeClr val="bg1"/>
                </a:solidFill>
                <a:latin typeface="Constantia" pitchFamily="18" charset="0"/>
              </a:rPr>
              <a:pPr algn="r"/>
              <a:t>51</a:t>
            </a:fld>
            <a:endParaRPr lang="en-US" sz="1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0" y="1592263"/>
            <a:ext cx="1143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Planning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Motor Model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Lookup Table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l-GR" sz="100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     </a:t>
            </a:r>
            <a:r>
              <a:rPr lang="en-US" sz="1000">
                <a:solidFill>
                  <a:schemeClr val="bg1"/>
                </a:solidFill>
                <a:latin typeface="Impact" pitchFamily="34" charset="0"/>
              </a:rPr>
              <a:t>Conclusion</a:t>
            </a:r>
          </a:p>
        </p:txBody>
      </p:sp>
      <p:sp>
        <p:nvSpPr>
          <p:cNvPr id="88069" name="TextBox 3"/>
          <p:cNvSpPr txBox="1">
            <a:spLocks noChangeArrowheads="1"/>
          </p:cNvSpPr>
          <p:nvPr/>
        </p:nvSpPr>
        <p:spPr bwMode="auto">
          <a:xfrm>
            <a:off x="1371600" y="990600"/>
            <a:ext cx="3124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Improve the rotational stability of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 </a:t>
            </a:r>
          </a:p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the </a:t>
            </a:r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by balancing the </a:t>
            </a:r>
            <a:endParaRPr lang="en-US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wheel 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Construct an enclosure in order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to</a:t>
            </a:r>
          </a:p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safely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reach high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rotational</a:t>
            </a:r>
          </a:p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velocities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Model the DC motor and verify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its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 accuracy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to within +/- 5% of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steady</a:t>
            </a:r>
          </a:p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state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Designed a controller  to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achieve</a:t>
            </a:r>
          </a:p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closed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loop control of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displacement</a:t>
            </a:r>
          </a:p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height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0" lvl="2"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Use a microcontroller to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implement</a:t>
            </a:r>
          </a:p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the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controller</a:t>
            </a:r>
          </a:p>
        </p:txBody>
      </p:sp>
      <p:sp>
        <p:nvSpPr>
          <p:cNvPr id="88075" name="TextBox 3"/>
          <p:cNvSpPr txBox="1">
            <a:spLocks noChangeArrowheads="1"/>
          </p:cNvSpPr>
          <p:nvPr/>
        </p:nvSpPr>
        <p:spPr bwMode="auto">
          <a:xfrm>
            <a:off x="4572000" y="990600"/>
            <a:ext cx="4419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Wheel has been balanced to within 2g </a:t>
            </a:r>
          </a:p>
          <a:p>
            <a:pPr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Safety enclosure designed and built in </a:t>
            </a:r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Jobst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shop </a:t>
            </a:r>
          </a:p>
          <a:p>
            <a:pPr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Constantia" pitchFamily="18" charset="0"/>
              </a:rPr>
              <a:t>Modelled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DC motor within +/- 3% of steady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state</a:t>
            </a:r>
          </a:p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values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for rotational velocity up to 1000 RPM</a:t>
            </a:r>
          </a:p>
          <a:p>
            <a:pPr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Designed continuous time controller to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achieve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 closed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loop control of rotational velocity</a:t>
            </a:r>
          </a:p>
          <a:p>
            <a:pPr marL="0" lvl="2"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Converted controller to discrete time.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Formed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 difference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equation to be used in microcontroller</a:t>
            </a:r>
          </a:p>
          <a:p>
            <a:pPr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Programmed microcontroller to accept user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input</a:t>
            </a:r>
          </a:p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within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range of operation (0 to 6.0 mm)</a:t>
            </a:r>
          </a:p>
          <a:p>
            <a:pPr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Successfully provide accurate PWM output using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the</a:t>
            </a:r>
          </a:p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microcontroller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Collected displacement data and created lookup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table</a:t>
            </a:r>
          </a:p>
          <a:p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for starting displacement of 7.0 mm</a:t>
            </a:r>
          </a:p>
          <a:p>
            <a:pPr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Built and tested PWM circuit</a:t>
            </a:r>
          </a:p>
          <a:p>
            <a:pPr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indent="117475">
              <a:buFontTx/>
              <a:buChar char="•"/>
            </a:pP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61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295400" y="762000"/>
            <a:ext cx="3657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Richard F. Post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Magnetic Levitation System for Moving Objects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U.S. Patent 5,722,326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March 3, 1998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Richard F. Post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Inductrack Magnet Configuration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U.S. Patent 6,633,217 B2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October 14, 2003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Richard F. Post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Inductrack Configuration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U.S. Patent 629,503 B2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October 7, 2003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Richard F. Post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Laminated Track Design for Inductrack Maglev System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U.S. Patent Pending US 2003/0112105 A1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June 19, 2003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648200" y="762000"/>
            <a:ext cx="4038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Coffey; Howard T.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Propulsion and stabilization for magnetically levitated vehicles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U.S. Patent 5,222,436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June 29, 2003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Coffey; Howard T.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Magnetic Levitation configuration incorporating levitation,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guidance and linear synchronous motor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U.S. Patent 5,253,592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October 19, 1993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Levi;Enrico; Zabar;Zivan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Air cored, linear induction motor for magnetically levitated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systems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U.S. Patent 5,270,593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November 10, 1992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2971800" y="5181600"/>
            <a:ext cx="403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Lamb; Karl J. ; Merrill; Toby ; Gossage; Scott D. ; Sparks;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Michael T. ;Barrett; Michael S.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U.S. Patent 6,510,799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	January 28, 2003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27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0D6062-33D2-4014-B3AA-F7A39C4E0D23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52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592263"/>
            <a:ext cx="1143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Planning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Motor Model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Lookup Table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l-GR" sz="100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     </a:t>
            </a:r>
            <a:r>
              <a:rPr lang="en-US" sz="1000">
                <a:solidFill>
                  <a:schemeClr val="bg1"/>
                </a:solidFill>
                <a:latin typeface="Impact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600200" y="1247775"/>
            <a:ext cx="69342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[1] Dirk DeDecker, Jesse VanIseghem. Senior Project. “Development of a Halback Array Magnetic Levitation System”. Final Report, May 2012</a:t>
            </a:r>
          </a:p>
          <a:p>
            <a:pPr eaLnBrk="1" hangingPunct="1"/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[2] Glenn Zomchek. Senior Project. “Redesign of a Rotary Inductrack for Magnetic Levitation Train Demonstration.” Final Report, 2007. </a:t>
            </a:r>
          </a:p>
          <a:p>
            <a:pPr eaLnBrk="1" hangingPunct="1"/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[3] Paul Friend. Senior Project. Magnetic Levitation Technology 1. Final Report, 2004. </a:t>
            </a:r>
          </a:p>
          <a:p>
            <a:pPr eaLnBrk="1" hangingPunct="1"/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[4] Post, Richard F., Ryutov, Dmitri D., “The Inductrack Approach to Magnetic Levitation,” Lawrence Livermore National Laboratory. </a:t>
            </a:r>
          </a:p>
          <a:p>
            <a:pPr eaLnBrk="1" hangingPunct="1"/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[5] Post, Richard F., Ryutov, Dmitri D., “The Inductrack: A Simpler Approach to Magnetic Levitaiton,” Lawrence Livermore National Laboratory. </a:t>
            </a:r>
          </a:p>
          <a:p>
            <a:pPr eaLnBrk="1" hangingPunct="1"/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endParaRPr lang="en-US" sz="140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onstantia" pitchFamily="18" charset="0"/>
              </a:rPr>
              <a:t>[6] Post, Richard F., Sam Gurol, and Bob Baldi. "The General Atomics Low Speed Urban Maglev Technology Development Program." Lawrence Livermore National Laboratory and General Atomics.</a:t>
            </a:r>
          </a:p>
        </p:txBody>
      </p:sp>
      <p:sp>
        <p:nvSpPr>
          <p:cNvPr id="337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D3D133-94EB-4B88-8716-CC4A151998C2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53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592263"/>
            <a:ext cx="1143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Background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Planning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Motor Model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Lookup Table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l-GR" sz="100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1000">
                <a:solidFill>
                  <a:schemeClr val="bg2"/>
                </a:solidFill>
                <a:latin typeface="Impact" pitchFamily="34" charset="0"/>
              </a:rPr>
              <a:t>     </a:t>
            </a:r>
            <a:r>
              <a:rPr lang="en-US" sz="1000">
                <a:solidFill>
                  <a:schemeClr val="bg1"/>
                </a:solidFill>
                <a:latin typeface="Impact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Impact" pitchFamily="34" charset="0"/>
              </a:rPr>
              <a:t>Closed Loop Control of </a:t>
            </a:r>
            <a:r>
              <a:rPr lang="en-US" sz="1600" dirty="0" err="1" smtClean="0">
                <a:solidFill>
                  <a:schemeClr val="bg1"/>
                </a:solidFill>
                <a:latin typeface="Impact" pitchFamily="34" charset="0"/>
              </a:rPr>
              <a:t>Halbach</a:t>
            </a:r>
            <a:r>
              <a:rPr lang="en-US" sz="1600" dirty="0" smtClean="0">
                <a:solidFill>
                  <a:schemeClr val="bg1"/>
                </a:solidFill>
                <a:latin typeface="Impact" pitchFamily="34" charset="0"/>
              </a:rPr>
              <a:t> Array Magnetic Levitation System Height</a:t>
            </a:r>
          </a:p>
        </p:txBody>
      </p:sp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3528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08150"/>
            <a:ext cx="3048000" cy="1500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1295400" y="3308350"/>
            <a:ext cx="3429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Magnetic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Field Lines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5257800" y="3308350"/>
            <a:ext cx="3276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Sinusoidal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Magnetic Field Generated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183" name="Text Box 11"/>
          <p:cNvSpPr txBox="1">
            <a:spLocks noChangeArrowheads="1"/>
          </p:cNvSpPr>
          <p:nvPr/>
        </p:nvSpPr>
        <p:spPr bwMode="auto">
          <a:xfrm>
            <a:off x="1295400" y="5317466"/>
            <a:ext cx="7239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1400" i="1" baseline="-25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sz="1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Individual Magnet’s Strength	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	</a:t>
            </a:r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Thickness of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magnets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– wavelength 		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	</a:t>
            </a:r>
            <a:r>
              <a:rPr lang="en-US" sz="14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–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# of magnets per wavelength</a:t>
            </a:r>
          </a:p>
        </p:txBody>
      </p:sp>
      <p:sp>
        <p:nvSpPr>
          <p:cNvPr id="51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30EC0A-DEC3-4DEC-ACB4-4D212579EA4C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6</a:t>
            </a:fld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0" y="3972195"/>
                <a:ext cx="5223740" cy="11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sz="2400" b="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en-US" sz="2400" b="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l-GR" sz="2400" b="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b="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972195"/>
                <a:ext cx="5223740" cy="11720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19200" y="575846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chemeClr val="bg1"/>
                </a:solidFill>
                <a:latin typeface="Constantia" pitchFamily="18" charset="0"/>
              </a:rPr>
              <a:t>Halbach</a:t>
            </a:r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 Array Theory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57092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Background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Lookup Table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 smtClean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9740" y="432738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</a:rPr>
              <a:t>T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76200"/>
            <a:ext cx="6248400" cy="3810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46" y="3200400"/>
            <a:ext cx="3124200" cy="224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1319646" y="3863069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Velocity of </a:t>
            </a:r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Halbach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Array’s Magnetic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Field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6553200" y="3790153"/>
            <a:ext cx="152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 eaLnBrk="1" hangingPunct="1"/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tantia" pitchFamily="18" charset="0"/>
              </a:rPr>
              <a:t>Properties</a:t>
            </a:r>
          </a:p>
          <a:p>
            <a:pPr eaLnBrk="1" hangingPunct="1"/>
            <a:endParaRPr lang="en-US" sz="1400" dirty="0"/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6D094D-09F5-4442-9734-57C5EF569792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/>
              <a:t>7</a:t>
            </a:fld>
            <a:endParaRPr lang="en-US" smtClean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38862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5758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600" u="sng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Theory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742709" y="1828800"/>
            <a:ext cx="1981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Copper </a:t>
            </a:r>
            <a:r>
              <a:rPr lang="en-US" sz="1400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157092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Background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Lookup Table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 smtClean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7B1BE-6674-4C1F-B9CA-982621FD1065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0584" y="1969532"/>
                <a:ext cx="183421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𝑘𝑣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84" y="1969532"/>
                <a:ext cx="1834217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05001" y="1600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Excitation Frequency: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240041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 – velocity of </a:t>
            </a:r>
            <a:r>
              <a:rPr lang="en-US" dirty="0" err="1" smtClean="0">
                <a:solidFill>
                  <a:schemeClr val="bg1"/>
                </a:solidFill>
              </a:rPr>
              <a:t>Halbach</a:t>
            </a:r>
            <a:r>
              <a:rPr lang="en-US" dirty="0" smtClean="0">
                <a:solidFill>
                  <a:schemeClr val="bg1"/>
                </a:solidFill>
              </a:rPr>
              <a:t> Array	</a:t>
            </a:r>
          </a:p>
          <a:p>
            <a:r>
              <a:rPr lang="en-US" sz="2200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– wavenumber of </a:t>
            </a:r>
            <a:r>
              <a:rPr lang="en-US" dirty="0" err="1" smtClean="0">
                <a:solidFill>
                  <a:schemeClr val="bg1"/>
                </a:solidFill>
              </a:rPr>
              <a:t>Halbach</a:t>
            </a:r>
            <a:r>
              <a:rPr lang="en-US" dirty="0" smtClean="0">
                <a:solidFill>
                  <a:schemeClr val="bg1"/>
                </a:solidFill>
              </a:rPr>
              <a:t> Array’s magnetic field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1371600"/>
            <a:ext cx="7058891" cy="472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7092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Background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5758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600" u="sng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Theory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871787" y="6162186"/>
            <a:ext cx="46720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RL Bode Phase Response </a:t>
            </a:r>
            <a:endParaRPr lang="en-US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7B1BE-6674-4C1F-B9CA-982621FD1065}" type="slidenum">
              <a:rPr lang="en-US" smtClean="0">
                <a:solidFill>
                  <a:schemeClr val="bg1"/>
                </a:solidFill>
                <a:latin typeface="Constantia" pitchFamily="18" charset="0"/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76200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kern="0" smtClean="0">
                <a:solidFill>
                  <a:schemeClr val="bg1"/>
                </a:solidFill>
                <a:latin typeface="Impact" pitchFamily="34" charset="0"/>
              </a:rPr>
              <a:t>Closed Loop Control of Halbach Array Magnetic Levitation System Height</a:t>
            </a:r>
          </a:p>
        </p:txBody>
      </p:sp>
      <p:pic>
        <p:nvPicPr>
          <p:cNvPr id="10" name="Picture 5" descr="inductract_veloci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9976"/>
            <a:ext cx="6781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3392" y="4648200"/>
                <a:ext cx="4120216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schemeClr val="bg1"/>
                    </a:solidFill>
                    <a:latin typeface="Constantia" pitchFamily="18" charset="0"/>
                  </a:rPr>
                  <a:t>Excitation Frequency: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𝑘𝑣</m:t>
                      </m:r>
                    </m:oMath>
                  </m:oMathPara>
                </a14:m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i="1" dirty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v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 – velocity of </a:t>
                </a:r>
                <a:r>
                  <a:rPr lang="en-US" sz="1400" dirty="0" err="1">
                    <a:solidFill>
                      <a:schemeClr val="bg1"/>
                    </a:solidFill>
                    <a:latin typeface="Constantia" pitchFamily="18" charset="0"/>
                  </a:rPr>
                  <a:t>Halbach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 Array	</a:t>
                </a:r>
              </a:p>
              <a:p>
                <a:r>
                  <a:rPr lang="en-US" sz="1400" i="1" dirty="0">
                    <a:solidFill>
                      <a:schemeClr val="bg1"/>
                    </a:solidFill>
                    <a:latin typeface="Constantia" pitchFamily="18" charset="0"/>
                    <a:ea typeface="Cambria Math" pitchFamily="18" charset="0"/>
                  </a:rPr>
                  <a:t>k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 – wavenumber of </a:t>
                </a:r>
                <a:r>
                  <a:rPr lang="en-US" sz="1400" dirty="0" err="1">
                    <a:solidFill>
                      <a:schemeClr val="bg1"/>
                    </a:solidFill>
                    <a:latin typeface="Constantia" pitchFamily="18" charset="0"/>
                  </a:rPr>
                  <a:t>Halbach</a:t>
                </a:r>
                <a:r>
                  <a:rPr lang="en-US" sz="1400" dirty="0">
                    <a:solidFill>
                      <a:schemeClr val="bg1"/>
                    </a:solidFill>
                    <a:latin typeface="Constantia" pitchFamily="18" charset="0"/>
                  </a:rPr>
                  <a:t> Array’s magnetic field</a:t>
                </a:r>
              </a:p>
              <a:p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392" y="4648200"/>
                <a:ext cx="4120216" cy="1600438"/>
              </a:xfrm>
              <a:prstGeom prst="rect">
                <a:avLst/>
              </a:prstGeom>
              <a:blipFill rotWithShape="1">
                <a:blip r:embed="rId3"/>
                <a:stretch>
                  <a:fillRect l="-444" t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4038600" cy="27029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1570926"/>
            <a:ext cx="1143000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Impact" pitchFamily="34" charset="0"/>
              </a:rPr>
              <a:t>    Background</a:t>
            </a:r>
            <a:endParaRPr lang="en-US" sz="1000" dirty="0">
              <a:solidFill>
                <a:schemeClr val="bg1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CLCML Project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Planning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Motor 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Model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Controller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bg2"/>
                </a:solidFill>
                <a:latin typeface="Impact" pitchFamily="34" charset="0"/>
              </a:rPr>
              <a:t>Lookup Table</a:t>
            </a:r>
            <a:endParaRPr lang="en-US" sz="1000" dirty="0">
              <a:solidFill>
                <a:schemeClr val="bg2"/>
              </a:solidFill>
              <a:latin typeface="Impact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1000" dirty="0">
                <a:solidFill>
                  <a:schemeClr val="bg2"/>
                </a:solidFill>
                <a:latin typeface="Impact" pitchFamily="34" charset="0"/>
              </a:rPr>
              <a:t>μ</a:t>
            </a: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Controller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bg2"/>
                </a:solidFill>
                <a:latin typeface="Impact" pitchFamily="34" charset="0"/>
              </a:rPr>
              <a:t>Conclusion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5758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chemeClr val="bg1"/>
                </a:solidFill>
                <a:latin typeface="Constantia" pitchFamily="18" charset="0"/>
              </a:rPr>
              <a:t>Inductrack</a:t>
            </a:r>
            <a:r>
              <a:rPr lang="en-US" sz="1600" u="sng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600" u="sng" dirty="0" smtClean="0">
                <a:solidFill>
                  <a:schemeClr val="bg1"/>
                </a:solidFill>
                <a:latin typeface="Constantia" pitchFamily="18" charset="0"/>
              </a:rPr>
              <a:t>Theory</a:t>
            </a:r>
            <a:endParaRPr lang="en-US" sz="1600" u="sng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</TotalTime>
  <Words>4285</Words>
  <Application>Microsoft Office PowerPoint</Application>
  <PresentationFormat>On-screen Show (4:3)</PresentationFormat>
  <Paragraphs>1275</Paragraphs>
  <Slides>53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Visio</vt:lpstr>
      <vt:lpstr>PowerPoint Presentation</vt:lpstr>
      <vt:lpstr>PowerPoint Presentation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PowerPoint Presentation</vt:lpstr>
      <vt:lpstr>PowerPoint Presentation</vt:lpstr>
      <vt:lpstr>Closed Loop Control of Halbach Array Magnetic Levitation System Height</vt:lpstr>
      <vt:lpstr>PowerPoint Presentation</vt:lpstr>
      <vt:lpstr>PowerPoint Presentation</vt:lpstr>
      <vt:lpstr>Closed Loop Control of Halbach Array Magnetic Levitation System Height</vt:lpstr>
      <vt:lpstr>PowerPoint Presentation</vt:lpstr>
      <vt:lpstr>PowerPoint Presentation</vt:lpstr>
      <vt:lpstr>PowerPoint Presentation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PowerPoint Presentation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Closed Loop Control of Halbach Array Magnetic Levitation System Height</vt:lpstr>
      <vt:lpstr>Closed Loop Control of Halbach Array Magnetic Levitation System Height</vt:lpstr>
      <vt:lpstr>PowerPoint Presentation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  <vt:lpstr>Closed Loop Control of Halbach Array Magnetic Levitation System Height</vt:lpstr>
    </vt:vector>
  </TitlesOfParts>
  <Company>Bradley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 Lev Stuff</dc:title>
  <dc:creator>eeguest</dc:creator>
  <cp:lastModifiedBy>Admin</cp:lastModifiedBy>
  <cp:revision>193</cp:revision>
  <dcterms:created xsi:type="dcterms:W3CDTF">2012-11-07T16:18:11Z</dcterms:created>
  <dcterms:modified xsi:type="dcterms:W3CDTF">2013-05-16T21:43:17Z</dcterms:modified>
</cp:coreProperties>
</file>