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60" r:id="rId4"/>
    <p:sldId id="296" r:id="rId5"/>
    <p:sldId id="261" r:id="rId6"/>
    <p:sldId id="262" r:id="rId7"/>
    <p:sldId id="295" r:id="rId8"/>
    <p:sldId id="263" r:id="rId9"/>
    <p:sldId id="294" r:id="rId10"/>
    <p:sldId id="279" r:id="rId11"/>
    <p:sldId id="264" r:id="rId12"/>
    <p:sldId id="265" r:id="rId13"/>
    <p:sldId id="283" r:id="rId14"/>
    <p:sldId id="282" r:id="rId15"/>
    <p:sldId id="280" r:id="rId16"/>
    <p:sldId id="281" r:id="rId17"/>
    <p:sldId id="290" r:id="rId18"/>
    <p:sldId id="268" r:id="rId19"/>
    <p:sldId id="292" r:id="rId20"/>
    <p:sldId id="286" r:id="rId21"/>
    <p:sldId id="291" r:id="rId22"/>
    <p:sldId id="285" r:id="rId23"/>
    <p:sldId id="293" r:id="rId24"/>
    <p:sldId id="287" r:id="rId25"/>
    <p:sldId id="288" r:id="rId26"/>
    <p:sldId id="289" r:id="rId27"/>
    <p:sldId id="273" r:id="rId28"/>
    <p:sldId id="275" r:id="rId29"/>
    <p:sldId id="278" r:id="rId30"/>
    <p:sldId id="276" r:id="rId31"/>
    <p:sldId id="29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60"/>
  </p:normalViewPr>
  <p:slideViewPr>
    <p:cSldViewPr>
      <p:cViewPr varScale="1">
        <p:scale>
          <a:sx n="107" d="100"/>
          <a:sy n="107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C1C2-E98A-4810-B357-35AE9CDBF6DD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A95CC1-E3D4-44CD-BA42-17DAF53F2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650A-B5B0-4DB7-880A-7CB0108D748F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46641-93CC-4108-AD91-B6CD8C91A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0A4B-DDE6-46BD-BF49-3210C66E4FBD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264BD-6F71-4E43-9CB1-9F76AF910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6FBE8-C829-4B80-A8F4-88DDF54315D7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7143-1062-48F6-B087-447B5567A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CEF3-600F-4BF1-9A3E-5C629BAC73D4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B887-E82F-4D47-B971-924FEB032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F3BC-FA28-4D30-AB5F-C0F86A745924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3D16-3205-442B-97ED-C891B044C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19E3-B498-4650-8BCE-ACDD1AC251D1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37FA-9ACB-4E2C-811E-486E592D8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166337-2B91-4626-B62C-222ACD6ECE26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965D7F-C041-4721-8B2A-B887A3CFB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D161-E757-4EA0-9D8A-26CCEF42A123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69C5B-5BEB-4F3A-9992-48CCF66C2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8E61-3997-43D7-B6C2-A5AC1AD11489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D2AA-9C92-4D27-BE6F-189432234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8DAE-5FEE-44AB-9D69-04EAEF17E3FD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FE49-02CC-4B5F-8572-F67E5841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B761-A606-438F-8563-57355327FF41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A81D-551B-4E45-A194-636593989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4A29F47-0BD9-4306-A732-1F940E14B231}" type="datetimeFigureOut">
              <a:rPr lang="en-US"/>
              <a:pPr>
                <a:defRPr/>
              </a:pPr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9F7333B-B49E-413B-89F0-CD3BED01C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6" r:id="rId2"/>
    <p:sldLayoutId id="2147483677" r:id="rId3"/>
    <p:sldLayoutId id="2147483678" r:id="rId4"/>
    <p:sldLayoutId id="2147483686" r:id="rId5"/>
    <p:sldLayoutId id="214748368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81000" y="2401888"/>
            <a:ext cx="8534400" cy="1027112"/>
          </a:xfrm>
        </p:spPr>
        <p:txBody>
          <a:bodyPr/>
          <a:lstStyle/>
          <a:p>
            <a:pPr eaLnBrk="1" hangingPunct="1"/>
            <a:r>
              <a:rPr lang="en-US" sz="3500" smtClean="0"/>
              <a:t>Frequency Reconfigurable Patch Antenna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smtClean="0"/>
              <a:t>Design Review Presentation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514600" y="4953000"/>
            <a:ext cx="426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Presented by:  Mike Bly, Josh Rohman</a:t>
            </a:r>
            <a:br>
              <a:rPr lang="en-US">
                <a:latin typeface="Georgia" pitchFamily="18" charset="0"/>
              </a:rPr>
            </a:br>
            <a:r>
              <a:rPr lang="en-US">
                <a:latin typeface="Georgia" pitchFamily="18" charset="0"/>
              </a:rPr>
              <a:t/>
            </a:r>
            <a:br>
              <a:rPr lang="en-US">
                <a:latin typeface="Georgia" pitchFamily="18" charset="0"/>
              </a:rPr>
            </a:br>
            <a:r>
              <a:rPr lang="en-US">
                <a:latin typeface="Georgia" pitchFamily="18" charset="0"/>
              </a:rPr>
              <a:t>Advisor:            Dr. Prasad N. Shastry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Method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ph idx="1"/>
          </p:nvPr>
        </p:nvGraphicFramePr>
        <p:xfrm>
          <a:off x="847725" y="3200400"/>
          <a:ext cx="6915150" cy="946150"/>
        </p:xfrm>
        <a:graphic>
          <a:graphicData uri="http://schemas.openxmlformats.org/presentationml/2006/ole">
            <p:oleObj spid="_x0000_s43012" name="Visio" r:id="rId3" imgW="6938338" imgH="949038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MEMS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Via holes to ground plane</a:t>
            </a:r>
          </a:p>
          <a:p>
            <a:pPr eaLnBrk="1" hangingPunct="1"/>
            <a:r>
              <a:rPr lang="en-US" smtClean="0"/>
              <a:t>Four 25 mil (0.635mm) diameter via holes</a:t>
            </a:r>
          </a:p>
        </p:txBody>
      </p:sp>
      <p:pic>
        <p:nvPicPr>
          <p:cNvPr id="70659" name="Picture 5" descr="Via Ho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429000"/>
            <a:ext cx="33623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MEMS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Conductive epoxy over via hole</a:t>
            </a:r>
          </a:p>
          <a:p>
            <a:pPr eaLnBrk="1" hangingPunct="1"/>
            <a:r>
              <a:rPr lang="en-US" smtClean="0"/>
              <a:t>Wire bonding, gold plating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  <p:pic>
        <p:nvPicPr>
          <p:cNvPr id="71683" name="Picture 3" descr="MEM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352800"/>
            <a:ext cx="46482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MEMS</a:t>
            </a:r>
          </a:p>
        </p:txBody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RS = RD = 100k</a:t>
            </a:r>
            <a:r>
              <a:rPr lang="el-GR" smtClean="0"/>
              <a:t>Ω</a:t>
            </a:r>
            <a:endParaRPr lang="en-US" smtClean="0"/>
          </a:p>
          <a:p>
            <a:r>
              <a:rPr lang="en-US" smtClean="0"/>
              <a:t>Minimizes Hot-Switching</a:t>
            </a:r>
          </a:p>
          <a:p>
            <a:r>
              <a:rPr lang="en-US" smtClean="0"/>
              <a:t>Stability</a:t>
            </a:r>
            <a:endParaRPr lang="el-GR" smtClean="0"/>
          </a:p>
        </p:txBody>
      </p:sp>
      <p:pic>
        <p:nvPicPr>
          <p:cNvPr id="727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048000"/>
            <a:ext cx="36290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MEMS Evaluation Board</a:t>
            </a:r>
          </a:p>
        </p:txBody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VT-42 (FR-4) 30 mil Substrate</a:t>
            </a:r>
          </a:p>
          <a:p>
            <a:r>
              <a:rPr lang="en-US" smtClean="0"/>
              <a:t>1.5” by 1.5”</a:t>
            </a:r>
          </a:p>
          <a:p>
            <a:r>
              <a:rPr lang="en-US" smtClean="0"/>
              <a:t>Gold Plating Required</a:t>
            </a:r>
          </a:p>
          <a:p>
            <a:r>
              <a:rPr lang="en-US" smtClean="0"/>
              <a:t>2 Coax Connectors</a:t>
            </a:r>
          </a:p>
          <a:p>
            <a:r>
              <a:rPr lang="en-US" smtClean="0"/>
              <a:t>Purpose is to test DC-DC Converter; Isolation and Insertion Losses.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MEMS Evaluation Board</a:t>
            </a:r>
          </a:p>
        </p:txBody>
      </p:sp>
      <p:pic>
        <p:nvPicPr>
          <p:cNvPr id="74754" name="Picture 4" descr="Evalutation 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057400"/>
            <a:ext cx="4619625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Micro-Circuits, Inc.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Printed Circuit Board Manufacturer</a:t>
            </a:r>
          </a:p>
          <a:p>
            <a:r>
              <a:rPr lang="en-US" smtClean="0"/>
              <a:t>Contact:  Robert Modica</a:t>
            </a:r>
          </a:p>
          <a:p>
            <a:pPr marL="742950" lvl="1" indent="-285750"/>
            <a:r>
              <a:rPr lang="en-US" smtClean="0"/>
              <a:t>(630) 628-5764</a:t>
            </a:r>
          </a:p>
          <a:p>
            <a:pPr marL="742950" lvl="1" indent="-285750"/>
            <a:r>
              <a:rPr lang="en-US" smtClean="0"/>
              <a:t>microcir@aol.com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1.575 GHz Patch Antenna Design</a:t>
            </a:r>
          </a:p>
        </p:txBody>
      </p:sp>
      <p:pic>
        <p:nvPicPr>
          <p:cNvPr id="76802" name="Picture 4" descr="patch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198688"/>
            <a:ext cx="50292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Simulations: 1.575 GHz Patch Antenna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06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  <p:pic>
        <p:nvPicPr>
          <p:cNvPr id="77827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83439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Simulations: 1.575 GHz Patch Antenna</a:t>
            </a:r>
          </a:p>
        </p:txBody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 to 2 GHz Simulation</a:t>
            </a:r>
          </a:p>
        </p:txBody>
      </p:sp>
      <p:pic>
        <p:nvPicPr>
          <p:cNvPr id="78851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95600"/>
            <a:ext cx="86296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Outline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MEMS Switch</a:t>
            </a:r>
          </a:p>
          <a:p>
            <a:pPr marL="742950" lvl="1" indent="-285750"/>
            <a:r>
              <a:rPr lang="en-US" smtClean="0"/>
              <a:t>DC-DC Converter, Evaluation Board, Implementation</a:t>
            </a:r>
          </a:p>
          <a:p>
            <a:r>
              <a:rPr lang="en-US" smtClean="0"/>
              <a:t>Linear Patch Antenna Design</a:t>
            </a:r>
          </a:p>
          <a:p>
            <a:pPr marL="742950" lvl="1" indent="-285750"/>
            <a:r>
              <a:rPr lang="en-US" smtClean="0"/>
              <a:t>1.227 GHz, 1.575 GHz</a:t>
            </a:r>
          </a:p>
          <a:p>
            <a:r>
              <a:rPr lang="en-US" smtClean="0"/>
              <a:t>Preliminary Impedance Matching Network</a:t>
            </a:r>
          </a:p>
          <a:p>
            <a:r>
              <a:rPr lang="en-US" smtClean="0"/>
              <a:t>Remaining Task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smtClean="0"/>
              <a:t>1.575 GHz Results</a:t>
            </a:r>
          </a:p>
        </p:txBody>
      </p:sp>
      <p:pic>
        <p:nvPicPr>
          <p:cNvPr id="79874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5710238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1.227 GHz Patch Antenna Design</a:t>
            </a:r>
          </a:p>
        </p:txBody>
      </p:sp>
      <p:pic>
        <p:nvPicPr>
          <p:cNvPr id="80898" name="Picture 4" descr="patch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09800"/>
            <a:ext cx="4876800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Simulations: 1.227 GHz Patch Antenna</a:t>
            </a:r>
          </a:p>
        </p:txBody>
      </p:sp>
      <p:pic>
        <p:nvPicPr>
          <p:cNvPr id="81922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14600"/>
            <a:ext cx="86772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Simulations: 1.227 GHz Patch Antenna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 to 2 GHz Simulation</a:t>
            </a:r>
          </a:p>
        </p:txBody>
      </p:sp>
      <p:pic>
        <p:nvPicPr>
          <p:cNvPr id="82947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0"/>
            <a:ext cx="84582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smtClean="0"/>
              <a:t>1.227 GHz Results</a:t>
            </a:r>
          </a:p>
        </p:txBody>
      </p:sp>
      <p:pic>
        <p:nvPicPr>
          <p:cNvPr id="8397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1628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Double Stub Matching Network</a:t>
            </a:r>
          </a:p>
        </p:txBody>
      </p:sp>
      <p:pic>
        <p:nvPicPr>
          <p:cNvPr id="84994" name="Picture 745" descr="Double Stub Resul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3200"/>
            <a:ext cx="82296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Line 746"/>
          <p:cNvSpPr>
            <a:spLocks noChangeShapeType="1"/>
          </p:cNvSpPr>
          <p:nvPr/>
        </p:nvSpPr>
        <p:spPr bwMode="auto">
          <a:xfrm flipV="1">
            <a:off x="4572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Antenna and Matching Network</a:t>
            </a:r>
          </a:p>
        </p:txBody>
      </p:sp>
      <p:pic>
        <p:nvPicPr>
          <p:cNvPr id="86018" name="Picture 5" descr="patch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09800"/>
            <a:ext cx="31194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Schedule</a:t>
            </a:r>
          </a:p>
        </p:txBody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Simulations (in progress)</a:t>
            </a:r>
          </a:p>
          <a:p>
            <a:pPr lvl="1"/>
            <a:r>
              <a:rPr lang="en-US" smtClean="0"/>
              <a:t>Linear Patch Antenna w/ switches (on/off)</a:t>
            </a:r>
          </a:p>
          <a:p>
            <a:pPr lvl="2"/>
            <a:r>
              <a:rPr lang="en-US" smtClean="0"/>
              <a:t>1.227 GHz, 1.575 GHz</a:t>
            </a:r>
          </a:p>
          <a:p>
            <a:pPr lvl="1"/>
            <a:r>
              <a:rPr lang="en-US" smtClean="0"/>
              <a:t>Impedance Matching Network</a:t>
            </a:r>
          </a:p>
          <a:p>
            <a:r>
              <a:rPr lang="en-US" smtClean="0"/>
              <a:t>Board Fabrication</a:t>
            </a:r>
          </a:p>
          <a:p>
            <a:pPr lvl="1"/>
            <a:r>
              <a:rPr lang="en-US" smtClean="0"/>
              <a:t>MEMS Evaluation Board</a:t>
            </a:r>
          </a:p>
          <a:p>
            <a:pPr lvl="1"/>
            <a:r>
              <a:rPr lang="en-US" smtClean="0"/>
              <a:t>Microstrip Board</a:t>
            </a:r>
          </a:p>
          <a:p>
            <a:pPr lvl="1"/>
            <a:r>
              <a:rPr lang="en-US" smtClean="0"/>
              <a:t>Implement MEMS (epoxy/wire bonding)</a:t>
            </a:r>
          </a:p>
          <a:p>
            <a:pPr lvl="1"/>
            <a:r>
              <a:rPr lang="en-US" smtClean="0"/>
              <a:t>DC-DC Converter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Schedule (cont.)</a:t>
            </a:r>
          </a:p>
        </p:txBody>
      </p:sp>
      <p:sp>
        <p:nvSpPr>
          <p:cNvPr id="880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Analysis</a:t>
            </a:r>
          </a:p>
          <a:p>
            <a:pPr lvl="1"/>
            <a:r>
              <a:rPr lang="en-US" smtClean="0"/>
              <a:t>Resonant Frequencies</a:t>
            </a:r>
          </a:p>
          <a:p>
            <a:pPr lvl="1"/>
            <a:r>
              <a:rPr lang="en-US" smtClean="0"/>
              <a:t>Bandwidth</a:t>
            </a:r>
          </a:p>
          <a:p>
            <a:pPr lvl="1"/>
            <a:r>
              <a:rPr lang="en-US" smtClean="0"/>
              <a:t>Efficiency</a:t>
            </a:r>
          </a:p>
          <a:p>
            <a:pPr lvl="1"/>
            <a:r>
              <a:rPr lang="en-US" smtClean="0"/>
              <a:t>Comparison to Simulation Results</a:t>
            </a:r>
          </a:p>
          <a:p>
            <a:pPr>
              <a:buFont typeface="Georgia" pitchFamily="18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Tentative Remaining Schedule</a:t>
            </a:r>
          </a:p>
        </p:txBody>
      </p:sp>
      <p:sp>
        <p:nvSpPr>
          <p:cNvPr id="89090" name="Rectangle 3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4324350"/>
          </a:xfrm>
        </p:spPr>
        <p:txBody>
          <a:bodyPr/>
          <a:lstStyle/>
          <a:p>
            <a:r>
              <a:rPr lang="en-US" smtClean="0"/>
              <a:t>Simulations with Impedance Matching</a:t>
            </a:r>
          </a:p>
          <a:p>
            <a:pPr lvl="1"/>
            <a:r>
              <a:rPr lang="en-US" smtClean="0"/>
              <a:t>Weeks 7-9</a:t>
            </a:r>
          </a:p>
          <a:p>
            <a:r>
              <a:rPr lang="en-US" smtClean="0"/>
              <a:t>Fabrication of Evaluation Board</a:t>
            </a:r>
          </a:p>
          <a:p>
            <a:pPr lvl="1"/>
            <a:r>
              <a:rPr lang="en-US" smtClean="0"/>
              <a:t>Weeks 7-10</a:t>
            </a:r>
          </a:p>
          <a:p>
            <a:r>
              <a:rPr lang="en-US" smtClean="0"/>
              <a:t>Fabrication of Antenna Network</a:t>
            </a:r>
          </a:p>
          <a:p>
            <a:pPr lvl="1"/>
            <a:r>
              <a:rPr lang="en-US" smtClean="0"/>
              <a:t>Weeks 8-11</a:t>
            </a:r>
          </a:p>
          <a:p>
            <a:r>
              <a:rPr lang="en-US" smtClean="0"/>
              <a:t>Analysis</a:t>
            </a:r>
          </a:p>
          <a:p>
            <a:pPr lvl="1"/>
            <a:r>
              <a:rPr lang="en-US" smtClean="0"/>
              <a:t>Weeks 10-End of Semester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Criteria Overview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Patch antenna on microstrip board</a:t>
            </a:r>
          </a:p>
          <a:p>
            <a:pPr eaLnBrk="1" hangingPunct="1"/>
            <a:r>
              <a:rPr lang="en-US" smtClean="0"/>
              <a:t>2 GPS application frequencies</a:t>
            </a:r>
          </a:p>
          <a:p>
            <a:pPr lvl="1" eaLnBrk="1" hangingPunct="1"/>
            <a:r>
              <a:rPr lang="en-US" smtClean="0"/>
              <a:t>24 MHz Bandwidth</a:t>
            </a:r>
          </a:p>
          <a:p>
            <a:pPr lvl="1" eaLnBrk="1" hangingPunct="1"/>
            <a:r>
              <a:rPr lang="en-US" smtClean="0"/>
              <a:t>1.575 GHz Center Frequency (Patch 1)</a:t>
            </a:r>
          </a:p>
          <a:p>
            <a:pPr lvl="1" eaLnBrk="1" hangingPunct="1"/>
            <a:r>
              <a:rPr lang="en-US" smtClean="0"/>
              <a:t>1.227 GHz Center Frequency (Patch 2)</a:t>
            </a:r>
          </a:p>
          <a:p>
            <a:pPr eaLnBrk="1" hangingPunct="1"/>
            <a:r>
              <a:rPr lang="en-US" smtClean="0"/>
              <a:t>Double stub impedance matching network</a:t>
            </a:r>
          </a:p>
          <a:p>
            <a:pPr lvl="1" eaLnBrk="1" hangingPunct="1"/>
            <a:r>
              <a:rPr lang="en-US" smtClean="0"/>
              <a:t>Matched to 50</a:t>
            </a:r>
            <a:r>
              <a:rPr lang="el-GR" smtClean="0"/>
              <a:t>Ω</a:t>
            </a:r>
            <a:endParaRPr lang="en-US" smtClean="0"/>
          </a:p>
          <a:p>
            <a:pPr eaLnBrk="1" hangingPunct="1"/>
            <a:r>
              <a:rPr lang="en-US" smtClean="0"/>
              <a:t>MEMS used for switching method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901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Sources: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smtClean="0"/>
              <a:t>Balanis, Constantine A. Antenna Theory: Analysis and Design. 3rd ed. Hoboken, NJ: John Wiley, 2005. Print.</a:t>
            </a:r>
          </a:p>
          <a:p>
            <a:r>
              <a:rPr lang="en-US" sz="1200" smtClean="0"/>
              <a:t>DeSignor, Jessica A., and Jayanti Venkataraman. "Reconfigurable Dual Frequency Microstrip Patch Antenna 	Using RF MEMS Switches." </a:t>
            </a:r>
            <a:r>
              <a:rPr lang="en-US" sz="1200" i="1" smtClean="0"/>
              <a:t>IEEE Xplore</a:t>
            </a:r>
            <a:r>
              <a:rPr lang="en-US" sz="1200" smtClean="0"/>
              <a:t>. May 2007. Web. 20 Sept. 2011.</a:t>
            </a:r>
          </a:p>
          <a:p>
            <a:r>
              <a:rPr lang="en-US" sz="1200" smtClean="0"/>
              <a:t>RadantMEMS. </a:t>
            </a:r>
            <a:r>
              <a:rPr lang="en-US" sz="1200" i="1" smtClean="0"/>
              <a:t>APPLICATION NOTE FOR TEST &amp; HANDLING OF SPST RF-MEMS SWITCHES</a:t>
            </a:r>
            <a:r>
              <a:rPr lang="en-US" sz="1200" smtClean="0"/>
              <a:t>. RadantMEMS, 	2011. Web. 03 Nov. 2011. 	&lt;http://www.radantmems.com/radantmems.data/Library/App_notes_1.6.pdf&gt;. </a:t>
            </a:r>
          </a:p>
          <a:p>
            <a:r>
              <a:rPr lang="en-US" sz="1200" smtClean="0"/>
              <a:t>Rebeiz, Gabriel M., and Jeremy B. Muldavin. "RF MEMS Switches and Switch Circuits." </a:t>
            </a:r>
            <a:r>
              <a:rPr lang="en-US" sz="1200" i="1" smtClean="0"/>
              <a:t>IEEE Xplore</a:t>
            </a:r>
            <a:r>
              <a:rPr lang="en-US" sz="1200" smtClean="0"/>
              <a:t>. Dec. 2001.	Web. 20 Sept. 2011.</a:t>
            </a:r>
          </a:p>
          <a:p>
            <a:r>
              <a:rPr lang="en-US" sz="1200" smtClean="0"/>
              <a:t>Yang, Songnan, Chunna Zhang, Helen K. Pan, Aly E. Fathy, and Vijay K. Nair. "Frequency Reconfigurable 	Antennas for Multiradio Wireless Platforms." </a:t>
            </a:r>
            <a:r>
              <a:rPr lang="en-US" sz="1200" i="1" smtClean="0"/>
              <a:t>IEEE Microwave Magazine</a:t>
            </a:r>
            <a:r>
              <a:rPr lang="en-US" sz="1200" smtClean="0"/>
              <a:t> (2009): 67-84. Print.</a:t>
            </a:r>
          </a:p>
          <a:p>
            <a:endParaRPr lang="en-US" sz="1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Block Diagram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971800" y="2133600"/>
          <a:ext cx="3124200" cy="4254500"/>
        </p:xfrm>
        <a:graphic>
          <a:graphicData uri="http://schemas.openxmlformats.org/presentationml/2006/ole">
            <p:oleObj spid="_x0000_s63490" name="Visio" r:id="rId3" imgW="3356912" imgH="4820062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Changes Since Proposal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Rogers Corporation RO3010 Microstrip Board</a:t>
            </a:r>
          </a:p>
          <a:p>
            <a:pPr lvl="1" eaLnBrk="1" hangingPunct="1"/>
            <a:r>
              <a:rPr lang="el-GR" smtClean="0"/>
              <a:t>ε</a:t>
            </a:r>
            <a:r>
              <a:rPr lang="en-US" baseline="-25000" smtClean="0"/>
              <a:t>r</a:t>
            </a:r>
            <a:r>
              <a:rPr lang="en-US" smtClean="0"/>
              <a:t> = 10.2, h = 25 mils</a:t>
            </a:r>
          </a:p>
          <a:p>
            <a:pPr eaLnBrk="1" hangingPunct="1"/>
            <a:r>
              <a:rPr lang="en-US" smtClean="0"/>
              <a:t>Linear Polarization</a:t>
            </a:r>
          </a:p>
          <a:p>
            <a:pPr eaLnBrk="1" hangingPunct="1"/>
            <a:endParaRPr lang="en-US" smtClean="0"/>
          </a:p>
        </p:txBody>
      </p:sp>
      <p:pic>
        <p:nvPicPr>
          <p:cNvPr id="64515" name="Picture 5" descr="Linear Pat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276600"/>
            <a:ext cx="33623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Switching Method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MEMS Switch</a:t>
            </a:r>
          </a:p>
          <a:p>
            <a:pPr lvl="1" eaLnBrk="1" hangingPunct="1"/>
            <a:r>
              <a:rPr lang="en-US" smtClean="0"/>
              <a:t>RMSW201, RADANT MEMS</a:t>
            </a:r>
          </a:p>
          <a:p>
            <a:pPr lvl="1" eaLnBrk="1" hangingPunct="1"/>
            <a:r>
              <a:rPr lang="en-US" smtClean="0"/>
              <a:t>SPST</a:t>
            </a:r>
          </a:p>
          <a:p>
            <a:pPr lvl="1" eaLnBrk="1" hangingPunct="1"/>
            <a:r>
              <a:rPr lang="en-US" smtClean="0"/>
              <a:t>DC to 20 GHz</a:t>
            </a:r>
          </a:p>
          <a:p>
            <a:pPr lvl="1" eaLnBrk="1" hangingPunct="1"/>
            <a:r>
              <a:rPr lang="en-US" smtClean="0"/>
              <a:t>0.3dB Insertion Loss @ 2GHz</a:t>
            </a:r>
          </a:p>
          <a:p>
            <a:pPr lvl="1" eaLnBrk="1" hangingPunct="1"/>
            <a:r>
              <a:rPr lang="en-US" smtClean="0"/>
              <a:t>35dB Isolation Loss @ 2GHz</a:t>
            </a:r>
          </a:p>
          <a:p>
            <a:pPr lvl="1" eaLnBrk="1" hangingPunct="1"/>
            <a:r>
              <a:rPr lang="en-US" smtClean="0"/>
              <a:t>1.9mm x 1.85mm package size</a:t>
            </a:r>
          </a:p>
          <a:p>
            <a:pPr lvl="1" eaLnBrk="1" hangingPunct="1"/>
            <a:r>
              <a:rPr lang="en-US" smtClean="0"/>
              <a:t>+/- 90V Gate-Source Voltage</a:t>
            </a:r>
          </a:p>
          <a:p>
            <a:pPr lvl="1" eaLnBrk="1" hangingPunct="1"/>
            <a:r>
              <a:rPr lang="en-US" smtClean="0"/>
              <a:t>Wire bonding to board</a:t>
            </a:r>
          </a:p>
        </p:txBody>
      </p:sp>
      <p:pic>
        <p:nvPicPr>
          <p:cNvPr id="65539" name="Picture 3" descr="RMSW2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90800"/>
            <a:ext cx="2673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RMSW201 MEMS Operation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+/- 90 V</a:t>
            </a:r>
            <a:r>
              <a:rPr lang="en-US" baseline="-25000" smtClean="0"/>
              <a:t>GS </a:t>
            </a:r>
            <a:r>
              <a:rPr lang="en-US" smtClean="0"/>
              <a:t>Actuation Voltage</a:t>
            </a:r>
            <a:endParaRPr lang="en-US" baseline="-25000" smtClean="0"/>
          </a:p>
        </p:txBody>
      </p:sp>
      <p:pic>
        <p:nvPicPr>
          <p:cNvPr id="66563" name="Picture 4" descr="MEMS_Vie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895600"/>
            <a:ext cx="42672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Switching Method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DC-DC Converter:  +5V to -90V</a:t>
            </a:r>
          </a:p>
        </p:txBody>
      </p:sp>
      <p:pic>
        <p:nvPicPr>
          <p:cNvPr id="67587" name="Picture 3" descr="DC-DC Convert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819400"/>
            <a:ext cx="5719763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DC-DC Converter Timing</a:t>
            </a:r>
          </a:p>
        </p:txBody>
      </p:sp>
      <p:pic>
        <p:nvPicPr>
          <p:cNvPr id="68610" name="Picture 4" descr="Converter_Tim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09800"/>
            <a:ext cx="4572000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401</TotalTime>
  <Words>461</Words>
  <Application>Microsoft Office PowerPoint</Application>
  <PresentationFormat>On-screen Show (4:3)</PresentationFormat>
  <Paragraphs>106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Trebuchet MS</vt:lpstr>
      <vt:lpstr>Georgia</vt:lpstr>
      <vt:lpstr>Wingdings 2</vt:lpstr>
      <vt:lpstr>Calibri</vt:lpstr>
      <vt:lpstr>Urban</vt:lpstr>
      <vt:lpstr>Urban</vt:lpstr>
      <vt:lpstr>Urban</vt:lpstr>
      <vt:lpstr>Urban</vt:lpstr>
      <vt:lpstr>Visio</vt:lpstr>
      <vt:lpstr>Frequency Reconfigurable Patch Antenna</vt:lpstr>
      <vt:lpstr>Presentation Outline</vt:lpstr>
      <vt:lpstr>Design Criteria Overview</vt:lpstr>
      <vt:lpstr>System Block Diagram</vt:lpstr>
      <vt:lpstr>Design Changes Since Proposal</vt:lpstr>
      <vt:lpstr>Switching Method</vt:lpstr>
      <vt:lpstr>RMSW201 MEMS Operation</vt:lpstr>
      <vt:lpstr>Switching Method</vt:lpstr>
      <vt:lpstr>DC-DC Converter Timing</vt:lpstr>
      <vt:lpstr>Switching Method</vt:lpstr>
      <vt:lpstr>Implementing MEMS</vt:lpstr>
      <vt:lpstr>Implementing MEMS</vt:lpstr>
      <vt:lpstr>Implementing MEMS</vt:lpstr>
      <vt:lpstr>MEMS Evaluation Board</vt:lpstr>
      <vt:lpstr>MEMS Evaluation Board</vt:lpstr>
      <vt:lpstr>Micro-Circuits, Inc.</vt:lpstr>
      <vt:lpstr>1.575 GHz Patch Antenna Design</vt:lpstr>
      <vt:lpstr>Simulations: 1.575 GHz Patch Antenna</vt:lpstr>
      <vt:lpstr>Simulations: 1.575 GHz Patch Antenna</vt:lpstr>
      <vt:lpstr>1.575 GHz Results</vt:lpstr>
      <vt:lpstr>1.227 GHz Patch Antenna Design</vt:lpstr>
      <vt:lpstr>Simulations: 1.227 GHz Patch Antenna</vt:lpstr>
      <vt:lpstr>Simulations: 1.227 GHz Patch Antenna</vt:lpstr>
      <vt:lpstr>1.227 GHz Results</vt:lpstr>
      <vt:lpstr>Double Stub Matching Network</vt:lpstr>
      <vt:lpstr>Antenna and Matching Network</vt:lpstr>
      <vt:lpstr>Task Schedule</vt:lpstr>
      <vt:lpstr>Task Schedule (cont.)</vt:lpstr>
      <vt:lpstr>Tentative Remaining Schedule</vt:lpstr>
      <vt:lpstr>Questions?</vt:lpstr>
      <vt:lpstr>Sources: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Reconfigurable Patch Antenna</dc:title>
  <dc:creator>JON</dc:creator>
  <cp:lastModifiedBy>eeguest</cp:lastModifiedBy>
  <cp:revision>55</cp:revision>
  <dcterms:created xsi:type="dcterms:W3CDTF">2011-11-13T21:47:29Z</dcterms:created>
  <dcterms:modified xsi:type="dcterms:W3CDTF">2012-02-28T15:07:21Z</dcterms:modified>
</cp:coreProperties>
</file>