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43"/>
  </p:notesMasterIdLst>
  <p:handoutMasterIdLst>
    <p:handoutMasterId r:id="rId44"/>
  </p:handoutMasterIdLst>
  <p:sldIdLst>
    <p:sldId id="256" r:id="rId2"/>
    <p:sldId id="257" r:id="rId3"/>
    <p:sldId id="265" r:id="rId4"/>
    <p:sldId id="258" r:id="rId5"/>
    <p:sldId id="292" r:id="rId6"/>
    <p:sldId id="259" r:id="rId7"/>
    <p:sldId id="267" r:id="rId8"/>
    <p:sldId id="260" r:id="rId9"/>
    <p:sldId id="261" r:id="rId10"/>
    <p:sldId id="262" r:id="rId11"/>
    <p:sldId id="263" r:id="rId12"/>
    <p:sldId id="264" r:id="rId13"/>
    <p:sldId id="266" r:id="rId14"/>
    <p:sldId id="268" r:id="rId15"/>
    <p:sldId id="269" r:id="rId16"/>
    <p:sldId id="270" r:id="rId17"/>
    <p:sldId id="282" r:id="rId18"/>
    <p:sldId id="271" r:id="rId19"/>
    <p:sldId id="279" r:id="rId20"/>
    <p:sldId id="272" r:id="rId21"/>
    <p:sldId id="283" r:id="rId22"/>
    <p:sldId id="289" r:id="rId23"/>
    <p:sldId id="273" r:id="rId24"/>
    <p:sldId id="280" r:id="rId25"/>
    <p:sldId id="274" r:id="rId26"/>
    <p:sldId id="284" r:id="rId27"/>
    <p:sldId id="275" r:id="rId28"/>
    <p:sldId id="285" r:id="rId29"/>
    <p:sldId id="276" r:id="rId30"/>
    <p:sldId id="287" r:id="rId31"/>
    <p:sldId id="277" r:id="rId32"/>
    <p:sldId id="286" r:id="rId33"/>
    <p:sldId id="278" r:id="rId34"/>
    <p:sldId id="288" r:id="rId35"/>
    <p:sldId id="290" r:id="rId36"/>
    <p:sldId id="294" r:id="rId37"/>
    <p:sldId id="293" r:id="rId38"/>
    <p:sldId id="297" r:id="rId39"/>
    <p:sldId id="291" r:id="rId40"/>
    <p:sldId id="296" r:id="rId41"/>
    <p:sldId id="295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629" autoAdjust="0"/>
  </p:normalViewPr>
  <p:slideViewPr>
    <p:cSldViewPr>
      <p:cViewPr>
        <p:scale>
          <a:sx n="100" d="100"/>
          <a:sy n="100" d="100"/>
        </p:scale>
        <p:origin x="-1932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6E0DB-3A19-4045-955A-45D26ABDF3AE}" type="datetimeFigureOut">
              <a:rPr lang="en-US" smtClean="0"/>
              <a:t>11/8/2011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F4295-3767-4DD8-9373-1DF8749DA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2489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5997C2-8FAC-4669-BE3E-E7B9D4943C76}" type="datetimeFigureOut">
              <a:rPr lang="en-US" smtClean="0"/>
              <a:t>11/8/2011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342220-15FC-4F2A-BB65-B576B43B5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689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42220-15FC-4F2A-BB65-B576B43B5F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55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42220-15FC-4F2A-BB65-B576B43B5F0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140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ADAADF7-521F-4BF9-A070-E72AE5E85B57}" type="datetime1">
              <a:rPr lang="en-US" smtClean="0"/>
              <a:t>11/8/2011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8E8842-F597-435E-A6BE-DA89ED8FD46A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6FF52-65D6-4772-8C53-54037378BA13}" type="datetime1">
              <a:rPr lang="en-US" smtClean="0"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8842-F597-435E-A6BE-DA89ED8FD4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FF8A0-0814-4168-8A6D-BCEE116C9C61}" type="datetime1">
              <a:rPr lang="en-US" smtClean="0"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8842-F597-435E-A6BE-DA89ED8FD4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3C2D7-FD1A-4107-A303-0A6A68EF4DF3}" type="datetime1">
              <a:rPr lang="en-US" smtClean="0"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8842-F597-435E-A6BE-DA89ED8FD4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E4657-A4BD-4643-B014-9511310B3C29}" type="datetime1">
              <a:rPr lang="en-US" smtClean="0"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8842-F597-435E-A6BE-DA89ED8FD4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4607-A0FD-4B0D-AED8-F0CD2D6E9D63}" type="datetime1">
              <a:rPr lang="en-US" smtClean="0"/>
              <a:t>11/8/2011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8842-F597-435E-A6BE-DA89ED8FD46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5EAB-02DE-4383-85EF-8149F382261A}" type="datetime1">
              <a:rPr lang="en-US" smtClean="0"/>
              <a:t>11/8/2011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8842-F597-435E-A6BE-DA89ED8FD4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E1C0-DE08-485B-A9FC-BC399A0A561D}" type="datetime1">
              <a:rPr lang="en-US" smtClean="0"/>
              <a:t>11/8/2011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8842-F597-435E-A6BE-DA89ED8FD4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273E-CACD-4405-9BA5-04546B1B6422}" type="datetime1">
              <a:rPr lang="en-US" smtClean="0"/>
              <a:t>11/8/2011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8842-F597-435E-A6BE-DA89ED8FD4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ED7F-9657-4F6E-B7E4-ADB5865CE963}" type="datetime1">
              <a:rPr lang="en-US" smtClean="0"/>
              <a:t>11/8/2011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8842-F597-435E-A6BE-DA89ED8FD46A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8475D-9E22-4C2F-9848-AFF112085DB3}" type="datetime1">
              <a:rPr lang="en-US" smtClean="0"/>
              <a:t>11/8/2011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8842-F597-435E-A6BE-DA89ED8FD4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A21E539-A618-48E0-B123-DCAFA29451DF}" type="datetime1">
              <a:rPr lang="en-US" smtClean="0"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8E8842-F597-435E-A6BE-DA89ED8FD46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1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2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3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6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7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Autonomous Quadrocopter Proposal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Brad Bergerhouse, Nelson Gaske, Austin Wenzel</a:t>
            </a:r>
          </a:p>
          <a:p>
            <a:r>
              <a:rPr lang="en-US" dirty="0" smtClean="0"/>
              <a:t>Dr. Malinowski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92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Obstacle Avoidance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range sensors and single camera to avoid obstacles</a:t>
            </a:r>
          </a:p>
          <a:p>
            <a:r>
              <a:rPr lang="en-US" dirty="0" smtClean="0"/>
              <a:t>Range sensors will be (initially) positioned in all 6 Euclidian directions</a:t>
            </a:r>
          </a:p>
          <a:p>
            <a:r>
              <a:rPr lang="en-US" dirty="0" smtClean="0"/>
              <a:t>Camera will be aimed forward and DSP will be used for object detection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8842-F597-435E-A6BE-DA89ED8FD46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0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Autonomous Navigation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Navigate narrow passages in a fully autonomous nature</a:t>
            </a:r>
          </a:p>
          <a:p>
            <a:r>
              <a:rPr lang="en-US" dirty="0" smtClean="0"/>
              <a:t>Create ‘obstacles’ using symbols to indicate directional constraints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8842-F597-435E-A6BE-DA89ED8FD46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87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Platform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Fully document design process and component interfacing</a:t>
            </a:r>
          </a:p>
          <a:p>
            <a:r>
              <a:rPr lang="en-US" dirty="0" smtClean="0"/>
              <a:t>Expandable processing and I/O components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8842-F597-435E-A6BE-DA89ED8FD46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59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Goals</a:t>
            </a:r>
          </a:p>
          <a:p>
            <a:r>
              <a:rPr lang="en-US" b="1" dirty="0" smtClean="0"/>
              <a:t>Project </a:t>
            </a:r>
            <a:r>
              <a:rPr lang="en-US" b="1" dirty="0" smtClean="0"/>
              <a:t>Description</a:t>
            </a:r>
          </a:p>
          <a:p>
            <a:r>
              <a:rPr lang="en-US" dirty="0" smtClean="0"/>
              <a:t>Tests</a:t>
            </a:r>
            <a:endParaRPr lang="en-US" dirty="0" smtClean="0"/>
          </a:p>
          <a:p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8842-F597-435E-A6BE-DA89ED8FD46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5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Interface BeagleBoard</a:t>
            </a:r>
            <a:r>
              <a:rPr lang="en-US" dirty="0"/>
              <a:t> </a:t>
            </a:r>
            <a:r>
              <a:rPr lang="en-US" dirty="0" smtClean="0"/>
              <a:t>with </a:t>
            </a:r>
            <a:r>
              <a:rPr lang="en-US" dirty="0" err="1" smtClean="0"/>
              <a:t>XAircraft</a:t>
            </a:r>
            <a:r>
              <a:rPr lang="en-US" dirty="0" smtClean="0"/>
              <a:t> X650 Quadrocopter platform</a:t>
            </a:r>
          </a:p>
          <a:p>
            <a:r>
              <a:rPr lang="en-US" dirty="0" smtClean="0"/>
              <a:t>Use BeagleBoard I/O to interface with sensors and remote controls</a:t>
            </a:r>
          </a:p>
          <a:p>
            <a:r>
              <a:rPr lang="en-US" dirty="0" smtClean="0"/>
              <a:t>Develop passage following algorithm using minimal sensor input</a:t>
            </a:r>
          </a:p>
          <a:p>
            <a:r>
              <a:rPr lang="en-US" dirty="0" smtClean="0"/>
              <a:t>Utilize image processing techniques to detect obstacles or goal criteria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8842-F597-435E-A6BE-DA89ED8FD46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06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4597627"/>
              </p:ext>
            </p:extLst>
          </p:nvPr>
        </p:nvGraphicFramePr>
        <p:xfrm>
          <a:off x="533400" y="2209800"/>
          <a:ext cx="8028455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Visio" r:id="rId3" imgW="7085857" imgH="3082050" progId="Visio.Drawing.11">
                  <p:embed/>
                </p:oleObj>
              </mc:Choice>
              <mc:Fallback>
                <p:oleObj name="Visio" r:id="rId3" imgW="7085857" imgH="3082050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209800"/>
                        <a:ext cx="8028455" cy="3505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8842-F597-435E-A6BE-DA89ED8FD46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11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0945576"/>
              </p:ext>
            </p:extLst>
          </p:nvPr>
        </p:nvGraphicFramePr>
        <p:xfrm>
          <a:off x="533400" y="2209800"/>
          <a:ext cx="8028455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Visio" r:id="rId3" imgW="7085857" imgH="3082050" progId="Visio.Drawing.11">
                  <p:embed/>
                </p:oleObj>
              </mc:Choice>
              <mc:Fallback>
                <p:oleObj name="Visio" r:id="rId3" imgW="7085857" imgH="308205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209800"/>
                        <a:ext cx="8028455" cy="3505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8842-F597-435E-A6BE-DA89ED8FD46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8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990" b="25051"/>
          <a:stretch/>
        </p:blipFill>
        <p:spPr bwMode="auto">
          <a:xfrm>
            <a:off x="4648200" y="685799"/>
            <a:ext cx="3657600" cy="1827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XAircraft</a:t>
            </a:r>
            <a:r>
              <a:rPr lang="en-US" dirty="0" smtClean="0"/>
              <a:t> X650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Platform includes controllers, motors, and infrastructure required for operation</a:t>
            </a:r>
          </a:p>
          <a:p>
            <a:r>
              <a:rPr lang="en-US" dirty="0" smtClean="0"/>
              <a:t> Accepts industry standard R/C PWM inputs for flight controller</a:t>
            </a:r>
          </a:p>
          <a:p>
            <a:r>
              <a:rPr lang="en-US" dirty="0" smtClean="0"/>
              <a:t>Handles stability and individual motor control for arbitrary PWM inputs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8842-F597-435E-A6BE-DA89ED8FD46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67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5246945"/>
              </p:ext>
            </p:extLst>
          </p:nvPr>
        </p:nvGraphicFramePr>
        <p:xfrm>
          <a:off x="533400" y="2209800"/>
          <a:ext cx="8028455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name="Visio" r:id="rId3" imgW="7085857" imgH="3082050" progId="Visio.Drawing.11">
                  <p:embed/>
                </p:oleObj>
              </mc:Choice>
              <mc:Fallback>
                <p:oleObj name="Visio" r:id="rId3" imgW="7085857" imgH="308205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209800"/>
                        <a:ext cx="8028455" cy="3505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8842-F597-435E-A6BE-DA89ED8FD46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79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BeagleBoard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Includes TI OMAP processor, USB interfaces and camera header</a:t>
            </a:r>
          </a:p>
          <a:p>
            <a:r>
              <a:rPr lang="en-US" dirty="0" smtClean="0"/>
              <a:t>Performs processing required for navigation</a:t>
            </a:r>
          </a:p>
          <a:p>
            <a:r>
              <a:rPr lang="en-US" dirty="0" smtClean="0"/>
              <a:t>Outputs industry standard PWM directly into flight controller </a:t>
            </a:r>
          </a:p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0"/>
          <a:stretch/>
        </p:blipFill>
        <p:spPr bwMode="auto">
          <a:xfrm>
            <a:off x="5334000" y="719271"/>
            <a:ext cx="2209800" cy="1617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8842-F597-435E-A6BE-DA89ED8FD46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0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Goals</a:t>
            </a:r>
          </a:p>
          <a:p>
            <a:r>
              <a:rPr lang="en-US" dirty="0" smtClean="0"/>
              <a:t>Project </a:t>
            </a:r>
            <a:r>
              <a:rPr lang="en-US" dirty="0" smtClean="0"/>
              <a:t>Description</a:t>
            </a:r>
          </a:p>
          <a:p>
            <a:r>
              <a:rPr lang="en-US" dirty="0" smtClean="0"/>
              <a:t>Tests</a:t>
            </a:r>
            <a:endParaRPr lang="en-US" dirty="0" smtClean="0"/>
          </a:p>
          <a:p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8842-F597-435E-A6BE-DA89ED8FD46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22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06451"/>
              </p:ext>
            </p:extLst>
          </p:nvPr>
        </p:nvGraphicFramePr>
        <p:xfrm>
          <a:off x="533400" y="2209800"/>
          <a:ext cx="8028455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" name="Visio" r:id="rId3" imgW="7085857" imgH="3082050" progId="Visio.Drawing.11">
                  <p:embed/>
                </p:oleObj>
              </mc:Choice>
              <mc:Fallback>
                <p:oleObj name="Visio" r:id="rId3" imgW="7085857" imgH="308205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209800"/>
                        <a:ext cx="8028455" cy="3505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8842-F597-435E-A6BE-DA89ED8FD46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76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1" t="31747" r="40546" b="43692"/>
          <a:stretch/>
        </p:blipFill>
        <p:spPr bwMode="auto">
          <a:xfrm>
            <a:off x="5943600" y="685801"/>
            <a:ext cx="2146039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 Distance 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Output analog voltage based upon distance to an obstacle</a:t>
            </a:r>
          </a:p>
          <a:p>
            <a:r>
              <a:rPr lang="en-US" dirty="0" smtClean="0"/>
              <a:t>Linear response between 10cm and 150cm</a:t>
            </a:r>
          </a:p>
          <a:p>
            <a:r>
              <a:rPr lang="en-US" dirty="0" smtClean="0"/>
              <a:t>ADC necessary to interface with Beagleboard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8842-F597-435E-A6BE-DA89ED8FD46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76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 ADC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12-bit Octal ADC with I</a:t>
            </a:r>
            <a:r>
              <a:rPr lang="en-US" baseline="30000" dirty="0" smtClean="0"/>
              <a:t>2</a:t>
            </a:r>
            <a:r>
              <a:rPr lang="en-US" dirty="0" smtClean="0"/>
              <a:t>C interface </a:t>
            </a:r>
          </a:p>
          <a:p>
            <a:r>
              <a:rPr lang="en-US" dirty="0" smtClean="0"/>
              <a:t>Bridges logic between sensors and Beagleboard</a:t>
            </a:r>
          </a:p>
          <a:p>
            <a:r>
              <a:rPr lang="en-US" dirty="0" smtClean="0"/>
              <a:t>50K samples per second</a:t>
            </a:r>
          </a:p>
          <a:p>
            <a:endParaRPr lang="en-US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65" b="28867"/>
          <a:stretch/>
        </p:blipFill>
        <p:spPr bwMode="auto">
          <a:xfrm>
            <a:off x="5257800" y="704850"/>
            <a:ext cx="3048000" cy="1559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8842-F597-435E-A6BE-DA89ED8FD46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81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5460328"/>
              </p:ext>
            </p:extLst>
          </p:nvPr>
        </p:nvGraphicFramePr>
        <p:xfrm>
          <a:off x="533400" y="2209800"/>
          <a:ext cx="8028455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" name="Visio" r:id="rId3" imgW="7085857" imgH="3082050" progId="Visio.Drawing.11">
                  <p:embed/>
                </p:oleObj>
              </mc:Choice>
              <mc:Fallback>
                <p:oleObj name="Visio" r:id="rId3" imgW="7085857" imgH="308205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209800"/>
                        <a:ext cx="8028455" cy="3505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8842-F597-435E-A6BE-DA89ED8FD46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1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Accelerometer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Possibly used for orientation input to BeagleBoard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8842-F597-435E-A6BE-DA89ED8FD46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44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1702077"/>
              </p:ext>
            </p:extLst>
          </p:nvPr>
        </p:nvGraphicFramePr>
        <p:xfrm>
          <a:off x="533400" y="2209800"/>
          <a:ext cx="8028455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0" name="Visio" r:id="rId3" imgW="7085857" imgH="3082050" progId="Visio.Drawing.11">
                  <p:embed/>
                </p:oleObj>
              </mc:Choice>
              <mc:Fallback>
                <p:oleObj name="Visio" r:id="rId3" imgW="7085857" imgH="308205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209800"/>
                        <a:ext cx="8028455" cy="3505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8842-F597-435E-A6BE-DA89ED8FD46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7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en-US" baseline="30000" dirty="0" smtClean="0"/>
              <a:t>2</a:t>
            </a:r>
            <a:r>
              <a:rPr lang="en-US" dirty="0" smtClean="0"/>
              <a:t>C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Inter-Integrated Circuit</a:t>
            </a:r>
          </a:p>
          <a:p>
            <a:r>
              <a:rPr lang="en-US" dirty="0" smtClean="0"/>
              <a:t>Master-slave 2-wire bus interface</a:t>
            </a:r>
          </a:p>
          <a:p>
            <a:r>
              <a:rPr lang="en-US" dirty="0" smtClean="0"/>
              <a:t>Used to communicate between ADC, Accelerometer, and BeagleBoard</a:t>
            </a:r>
          </a:p>
          <a:p>
            <a:r>
              <a:rPr lang="en-US" dirty="0" smtClean="0"/>
              <a:t>Additional logic level converter </a:t>
            </a:r>
            <a:r>
              <a:rPr lang="en-US" dirty="0"/>
              <a:t>required to </a:t>
            </a:r>
            <a:r>
              <a:rPr lang="en-US" dirty="0" smtClean="0"/>
              <a:t>interface </a:t>
            </a:r>
            <a:r>
              <a:rPr lang="en-US" dirty="0"/>
              <a:t>between BeagleBoard (1.8V) and ADC (5V)</a:t>
            </a:r>
            <a:endParaRPr lang="en-US" baseline="30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8842-F597-435E-A6BE-DA89ED8FD46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27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3550202"/>
              </p:ext>
            </p:extLst>
          </p:nvPr>
        </p:nvGraphicFramePr>
        <p:xfrm>
          <a:off x="533400" y="2209800"/>
          <a:ext cx="8028455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4" name="Visio" r:id="rId3" imgW="7085857" imgH="3082050" progId="Visio.Drawing.11">
                  <p:embed/>
                </p:oleObj>
              </mc:Choice>
              <mc:Fallback>
                <p:oleObj name="Visio" r:id="rId3" imgW="7085857" imgH="308205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209800"/>
                        <a:ext cx="8028455" cy="3505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8842-F597-435E-A6BE-DA89ED8FD46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4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Captures images, send to BeagleBoard over serial communication</a:t>
            </a:r>
          </a:p>
          <a:p>
            <a:r>
              <a:rPr lang="en-US" dirty="0" smtClean="0"/>
              <a:t>5-Megapixel image output with downsizing for processing speed</a:t>
            </a:r>
          </a:p>
          <a:p>
            <a:endParaRPr lang="en-US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027257" y="245581"/>
            <a:ext cx="1566237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8842-F597-435E-A6BE-DA89ED8FD46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96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9937521"/>
              </p:ext>
            </p:extLst>
          </p:nvPr>
        </p:nvGraphicFramePr>
        <p:xfrm>
          <a:off x="533400" y="2209800"/>
          <a:ext cx="8028455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8" name="Visio" r:id="rId3" imgW="7085857" imgH="3082050" progId="Visio.Drawing.11">
                  <p:embed/>
                </p:oleObj>
              </mc:Choice>
              <mc:Fallback>
                <p:oleObj name="Visio" r:id="rId3" imgW="7085857" imgH="308205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209800"/>
                        <a:ext cx="8028455" cy="3505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8842-F597-435E-A6BE-DA89ED8FD46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4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Introduction</a:t>
            </a:r>
          </a:p>
          <a:p>
            <a:r>
              <a:rPr lang="en-US" dirty="0" smtClean="0"/>
              <a:t>Goals</a:t>
            </a:r>
          </a:p>
          <a:p>
            <a:r>
              <a:rPr lang="en-US" dirty="0" smtClean="0"/>
              <a:t>Project </a:t>
            </a:r>
            <a:r>
              <a:rPr lang="en-US" dirty="0" smtClean="0"/>
              <a:t>Description</a:t>
            </a:r>
          </a:p>
          <a:p>
            <a:r>
              <a:rPr lang="en-US" dirty="0" smtClean="0"/>
              <a:t>Tests</a:t>
            </a:r>
            <a:endParaRPr lang="en-US" dirty="0" smtClean="0"/>
          </a:p>
          <a:p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8842-F597-435E-A6BE-DA89ED8FD46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79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Laptop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Communicates via 802.11 wireless protocol to BeagleBoard</a:t>
            </a:r>
          </a:p>
          <a:p>
            <a:r>
              <a:rPr lang="en-US" dirty="0" smtClean="0"/>
              <a:t>Transmits manual override controls to Beagleboard</a:t>
            </a:r>
          </a:p>
          <a:p>
            <a:r>
              <a:rPr lang="en-US" dirty="0" smtClean="0"/>
              <a:t>Provides goal conditions for navigation</a:t>
            </a:r>
          </a:p>
          <a:p>
            <a:r>
              <a:rPr lang="en-US" dirty="0" smtClean="0"/>
              <a:t>Can act as a data store for retrieved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8842-F597-435E-A6BE-DA89ED8FD46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46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4869739"/>
              </p:ext>
            </p:extLst>
          </p:nvPr>
        </p:nvGraphicFramePr>
        <p:xfrm>
          <a:off x="533400" y="2209800"/>
          <a:ext cx="8028455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2" name="Visio" r:id="rId3" imgW="7085857" imgH="3082050" progId="Visio.Drawing.11">
                  <p:embed/>
                </p:oleObj>
              </mc:Choice>
              <mc:Fallback>
                <p:oleObj name="Visio" r:id="rId3" imgW="7085857" imgH="308205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209800"/>
                        <a:ext cx="8028455" cy="3505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8842-F597-435E-A6BE-DA89ED8FD46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55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Images </a:t>
            </a:r>
            <a:r>
              <a:rPr lang="en-US" dirty="0"/>
              <a:t>processed using Canny edge detection </a:t>
            </a:r>
            <a:r>
              <a:rPr lang="en-US" dirty="0" smtClean="0"/>
              <a:t>algorithm</a:t>
            </a:r>
          </a:p>
          <a:p>
            <a:r>
              <a:rPr lang="en-US" dirty="0"/>
              <a:t>Symbol detection using predefined symbols for navigation control</a:t>
            </a:r>
          </a:p>
          <a:p>
            <a:r>
              <a:rPr lang="en-US" dirty="0" smtClean="0"/>
              <a:t>Communicates with processor using shared memory regions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8842-F597-435E-A6BE-DA89ED8FD46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93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8278254"/>
              </p:ext>
            </p:extLst>
          </p:nvPr>
        </p:nvGraphicFramePr>
        <p:xfrm>
          <a:off x="533400" y="2209800"/>
          <a:ext cx="8028455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6" name="Visio" r:id="rId3" imgW="7085857" imgH="3082050" progId="Visio.Drawing.11">
                  <p:embed/>
                </p:oleObj>
              </mc:Choice>
              <mc:Fallback>
                <p:oleObj name="Visio" r:id="rId3" imgW="7085857" imgH="308205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209800"/>
                        <a:ext cx="8028455" cy="3505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8842-F597-435E-A6BE-DA89ED8FD46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74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OMAP ARM core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Interprets sensor information</a:t>
            </a:r>
          </a:p>
          <a:p>
            <a:r>
              <a:rPr lang="en-US" dirty="0" smtClean="0"/>
              <a:t>Provides control outputs to platform</a:t>
            </a:r>
          </a:p>
          <a:p>
            <a:r>
              <a:rPr lang="en-US" dirty="0" smtClean="0"/>
              <a:t>Monitors sensor inputs for proper goal conditions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8842-F597-435E-A6BE-DA89ED8FD46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10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Goals</a:t>
            </a:r>
          </a:p>
          <a:p>
            <a:r>
              <a:rPr lang="en-US" dirty="0" smtClean="0"/>
              <a:t>Project </a:t>
            </a:r>
            <a:r>
              <a:rPr lang="en-US" dirty="0" smtClean="0"/>
              <a:t>Description</a:t>
            </a:r>
          </a:p>
          <a:p>
            <a:r>
              <a:rPr lang="en-US" b="1" dirty="0" smtClean="0"/>
              <a:t>Tests</a:t>
            </a:r>
            <a:endParaRPr lang="en-US" b="1" dirty="0" smtClean="0"/>
          </a:p>
          <a:p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8842-F597-435E-A6BE-DA89ED8FD46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8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Tests to be performed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7262308" cy="3508977"/>
          </a:xfrm>
        </p:spPr>
        <p:txBody>
          <a:bodyPr/>
          <a:lstStyle/>
          <a:p>
            <a:r>
              <a:rPr lang="en-US" dirty="0" smtClean="0"/>
              <a:t>Tethered Testing</a:t>
            </a:r>
          </a:p>
          <a:p>
            <a:pPr lvl="1"/>
            <a:r>
              <a:rPr lang="en-US" dirty="0" smtClean="0"/>
              <a:t>Takeoff and Landing</a:t>
            </a:r>
          </a:p>
          <a:p>
            <a:pPr lvl="1"/>
            <a:r>
              <a:rPr lang="en-US" dirty="0" smtClean="0"/>
              <a:t>Move at constant altitude to a landmark</a:t>
            </a:r>
          </a:p>
          <a:p>
            <a:pPr lvl="1"/>
            <a:r>
              <a:rPr lang="en-US" dirty="0" smtClean="0"/>
              <a:t>Change altitude during flight, continue to landmark</a:t>
            </a:r>
          </a:p>
          <a:p>
            <a:pPr lvl="1"/>
            <a:r>
              <a:rPr lang="en-US" dirty="0" smtClean="0"/>
              <a:t>Move in straight line through narrow passageway </a:t>
            </a:r>
          </a:p>
          <a:p>
            <a:r>
              <a:rPr lang="en-US" dirty="0" smtClean="0"/>
              <a:t>Un-Tethered Testing</a:t>
            </a:r>
          </a:p>
          <a:p>
            <a:pPr lvl="1"/>
            <a:r>
              <a:rPr lang="en-US" dirty="0" smtClean="0"/>
              <a:t>Fly  straight and return to starting position</a:t>
            </a:r>
          </a:p>
          <a:p>
            <a:pPr lvl="1"/>
            <a:r>
              <a:rPr lang="en-US" dirty="0" smtClean="0"/>
              <a:t>Fly through narrow passageway and turn corner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8842-F597-435E-A6BE-DA89ED8FD46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62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Goals</a:t>
            </a:r>
          </a:p>
          <a:p>
            <a:r>
              <a:rPr lang="en-US" dirty="0" smtClean="0"/>
              <a:t>Project </a:t>
            </a:r>
            <a:r>
              <a:rPr lang="en-US" dirty="0" smtClean="0"/>
              <a:t>Description</a:t>
            </a:r>
          </a:p>
          <a:p>
            <a:r>
              <a:rPr lang="en-US" dirty="0" smtClean="0"/>
              <a:t>Tests</a:t>
            </a:r>
            <a:endParaRPr lang="en-US" dirty="0" smtClean="0"/>
          </a:p>
          <a:p>
            <a:r>
              <a:rPr lang="en-US" b="1" dirty="0" smtClean="0"/>
              <a:t>Schedule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8842-F597-435E-A6BE-DA89ED8FD46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9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Division of labor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Austin</a:t>
            </a:r>
          </a:p>
          <a:p>
            <a:pPr lvl="1"/>
            <a:r>
              <a:rPr lang="en-US" dirty="0" smtClean="0"/>
              <a:t>DSP </a:t>
            </a:r>
            <a:r>
              <a:rPr lang="en-US" dirty="0"/>
              <a:t>and object </a:t>
            </a:r>
            <a:r>
              <a:rPr lang="en-US" dirty="0" smtClean="0"/>
              <a:t>recognition</a:t>
            </a:r>
          </a:p>
          <a:p>
            <a:r>
              <a:rPr lang="en-US" dirty="0" smtClean="0"/>
              <a:t>Brad</a:t>
            </a:r>
          </a:p>
          <a:p>
            <a:pPr lvl="1"/>
            <a:r>
              <a:rPr lang="en-US" dirty="0" smtClean="0"/>
              <a:t>Communication and networking</a:t>
            </a:r>
          </a:p>
          <a:p>
            <a:r>
              <a:rPr lang="en-US" dirty="0" smtClean="0"/>
              <a:t>Nelson</a:t>
            </a:r>
          </a:p>
          <a:p>
            <a:pPr lvl="1"/>
            <a:r>
              <a:rPr lang="en-US" dirty="0" smtClean="0"/>
              <a:t>Hardware interfacing and power management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8842-F597-435E-A6BE-DA89ED8FD46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2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4077148"/>
          </a:xfrm>
        </p:spPr>
        <p:txBody>
          <a:bodyPr>
            <a:normAutofit/>
          </a:bodyPr>
          <a:lstStyle/>
          <a:p>
            <a:r>
              <a:rPr lang="en-US" dirty="0" smtClean="0"/>
              <a:t>11/17-Camera and Joystick Interfacing</a:t>
            </a:r>
          </a:p>
          <a:p>
            <a:r>
              <a:rPr lang="en-US" dirty="0" smtClean="0"/>
              <a:t>12/1-Wireless and I</a:t>
            </a:r>
            <a:r>
              <a:rPr lang="en-US" baseline="30000" dirty="0" smtClean="0"/>
              <a:t>2</a:t>
            </a:r>
            <a:r>
              <a:rPr lang="en-US" dirty="0" smtClean="0"/>
              <a:t>C interfacing</a:t>
            </a:r>
          </a:p>
          <a:p>
            <a:r>
              <a:rPr lang="en-US" dirty="0" smtClean="0"/>
              <a:t>1/19-PWM output design</a:t>
            </a:r>
          </a:p>
          <a:p>
            <a:r>
              <a:rPr lang="en-US" dirty="0" smtClean="0"/>
              <a:t>1/26-PWM output testing</a:t>
            </a:r>
          </a:p>
          <a:p>
            <a:r>
              <a:rPr lang="en-US" dirty="0" smtClean="0"/>
              <a:t>2/2-IR sensor interfacing</a:t>
            </a:r>
          </a:p>
          <a:p>
            <a:r>
              <a:rPr lang="en-US" dirty="0" smtClean="0"/>
              <a:t>2/9-Platform Assembly</a:t>
            </a:r>
          </a:p>
          <a:p>
            <a:r>
              <a:rPr lang="en-US" dirty="0" smtClean="0"/>
              <a:t>2/16-Platform Power Testing</a:t>
            </a:r>
          </a:p>
          <a:p>
            <a:r>
              <a:rPr lang="en-US" dirty="0" smtClean="0"/>
              <a:t>2/23-Initial Navigation Design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8842-F597-435E-A6BE-DA89ED8FD46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65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Quadrocopter?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quadrocopter </a:t>
            </a:r>
            <a:r>
              <a:rPr lang="en-US" dirty="0"/>
              <a:t>is an aircraft that is lifted and propelled by </a:t>
            </a:r>
            <a:r>
              <a:rPr lang="en-US" dirty="0" smtClean="0"/>
              <a:t>four</a:t>
            </a:r>
            <a:r>
              <a:rPr lang="en-US" dirty="0"/>
              <a:t> rotors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90" b="25051"/>
          <a:stretch/>
        </p:blipFill>
        <p:spPr bwMode="auto">
          <a:xfrm>
            <a:off x="1371600" y="3352800"/>
            <a:ext cx="6253609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8842-F597-435E-A6BE-DA89ED8FD46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7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</a:t>
            </a:r>
            <a:r>
              <a:rPr lang="en-US" dirty="0" err="1" smtClean="0"/>
              <a:t>contd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619948"/>
          </a:xfrm>
        </p:spPr>
        <p:txBody>
          <a:bodyPr>
            <a:normAutofit/>
          </a:bodyPr>
          <a:lstStyle/>
          <a:p>
            <a:r>
              <a:rPr lang="en-US" dirty="0" smtClean="0"/>
              <a:t>3/1-</a:t>
            </a:r>
            <a:r>
              <a:rPr lang="en-US" dirty="0"/>
              <a:t>Navigation </a:t>
            </a:r>
            <a:r>
              <a:rPr lang="en-US" dirty="0" smtClean="0"/>
              <a:t>Design</a:t>
            </a:r>
          </a:p>
          <a:p>
            <a:r>
              <a:rPr lang="en-US" dirty="0" smtClean="0"/>
              <a:t>3/8-</a:t>
            </a:r>
            <a:r>
              <a:rPr lang="en-US" dirty="0"/>
              <a:t>Navigation Design</a:t>
            </a:r>
          </a:p>
          <a:p>
            <a:r>
              <a:rPr lang="en-US" dirty="0" smtClean="0"/>
              <a:t>3/22-Navigation Design</a:t>
            </a:r>
          </a:p>
          <a:p>
            <a:r>
              <a:rPr lang="en-US" dirty="0" smtClean="0"/>
              <a:t>3/29-Test Design</a:t>
            </a:r>
          </a:p>
          <a:p>
            <a:r>
              <a:rPr lang="en-US" dirty="0" smtClean="0"/>
              <a:t>4/5-Testing and debugging</a:t>
            </a:r>
          </a:p>
          <a:p>
            <a:r>
              <a:rPr lang="en-US" dirty="0" smtClean="0"/>
              <a:t>4/12-</a:t>
            </a:r>
            <a:r>
              <a:rPr lang="en-US" dirty="0"/>
              <a:t>Testing and </a:t>
            </a:r>
            <a:r>
              <a:rPr lang="en-US" dirty="0" smtClean="0"/>
              <a:t>debugging</a:t>
            </a:r>
          </a:p>
          <a:p>
            <a:r>
              <a:rPr lang="en-US" dirty="0" smtClean="0"/>
              <a:t>4/19-</a:t>
            </a:r>
            <a:r>
              <a:rPr lang="en-US" dirty="0"/>
              <a:t>Testing and </a:t>
            </a:r>
            <a:r>
              <a:rPr lang="en-US" dirty="0" smtClean="0"/>
              <a:t>debugging</a:t>
            </a:r>
          </a:p>
          <a:p>
            <a:r>
              <a:rPr lang="en-US" dirty="0" smtClean="0"/>
              <a:t>4/26-Presentation preparation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8842-F597-435E-A6BE-DA89ED8FD46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85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8842-F597-435E-A6BE-DA89ED8FD46A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92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is this technology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Quadrocopters are inherently stable platforms which share advantages with helicopters and airplanes, without the disadvantages</a:t>
            </a:r>
          </a:p>
          <a:p>
            <a:r>
              <a:rPr lang="en-US" dirty="0" smtClean="0"/>
              <a:t>Microprocessor and DSP chip integration provides an powerful core while maintaining the low power usage of single chip processors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8842-F597-435E-A6BE-DA89ED8FD46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17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 smtClean="0"/>
              <a:t>this </a:t>
            </a:r>
            <a:r>
              <a:rPr lang="en-US" dirty="0" smtClean="0"/>
              <a:t>project?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develop an autonomous vehicle with 6-DOF</a:t>
            </a:r>
          </a:p>
          <a:p>
            <a:r>
              <a:rPr lang="en-US" dirty="0" smtClean="0"/>
              <a:t>Tackle challenges presented during 3 dimensional navigation with minimal sensors</a:t>
            </a:r>
          </a:p>
          <a:p>
            <a:r>
              <a:rPr lang="en-US" dirty="0" smtClean="0"/>
              <a:t>Provides a unique opportunity to implement an aerial platform for use in future department projects and courses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8842-F597-435E-A6BE-DA89ED8FD46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47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b="1" dirty="0" smtClean="0"/>
              <a:t>Goals</a:t>
            </a:r>
          </a:p>
          <a:p>
            <a:r>
              <a:rPr lang="en-US" dirty="0" smtClean="0"/>
              <a:t>Project </a:t>
            </a:r>
            <a:r>
              <a:rPr lang="en-US" dirty="0" smtClean="0"/>
              <a:t>Description</a:t>
            </a:r>
          </a:p>
          <a:p>
            <a:r>
              <a:rPr lang="en-US" dirty="0" smtClean="0"/>
              <a:t>Tests</a:t>
            </a:r>
            <a:endParaRPr lang="en-US" dirty="0" smtClean="0"/>
          </a:p>
          <a:p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8842-F597-435E-A6BE-DA89ED8FD46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68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Implement backup fly-by-wire controls for safety and testing</a:t>
            </a:r>
          </a:p>
          <a:p>
            <a:pPr lvl="0"/>
            <a:r>
              <a:rPr lang="en-US" dirty="0" smtClean="0"/>
              <a:t>Avoid </a:t>
            </a:r>
            <a:r>
              <a:rPr lang="en-US" dirty="0"/>
              <a:t>obstacles using video and sensor feedback</a:t>
            </a:r>
          </a:p>
          <a:p>
            <a:r>
              <a:rPr lang="en-US" dirty="0" smtClean="0"/>
              <a:t>Autonomously </a:t>
            </a:r>
            <a:r>
              <a:rPr lang="en-US" dirty="0"/>
              <a:t>navigate through narrow passages using onboard sensors</a:t>
            </a:r>
          </a:p>
          <a:p>
            <a:pPr lvl="0"/>
            <a:r>
              <a:rPr lang="en-US" dirty="0"/>
              <a:t>D</a:t>
            </a:r>
            <a:r>
              <a:rPr lang="en-US" dirty="0" smtClean="0"/>
              <a:t>evelop </a:t>
            </a:r>
            <a:r>
              <a:rPr lang="en-US" dirty="0"/>
              <a:t>a quadrocopter platform for future senior projects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8842-F597-435E-A6BE-DA89ED8FD46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28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Fly-by-wire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Remotely control quadrocopter with computer joystick or R/C transmitter for safety</a:t>
            </a:r>
          </a:p>
          <a:p>
            <a:r>
              <a:rPr lang="en-US" dirty="0" smtClean="0"/>
              <a:t>Implemented to prevent loss of control during development and testing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8842-F597-435E-A6BE-DA89ED8FD46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10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191</TotalTime>
  <Words>711</Words>
  <Application>Microsoft Office PowerPoint</Application>
  <PresentationFormat>On-screen Show (4:3)</PresentationFormat>
  <Paragraphs>197</Paragraphs>
  <Slides>41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Austin</vt:lpstr>
      <vt:lpstr>Microsoft Visio Drawing</vt:lpstr>
      <vt:lpstr>Autonomous Quadrocopter Proposal</vt:lpstr>
      <vt:lpstr>Outline</vt:lpstr>
      <vt:lpstr>Outline</vt:lpstr>
      <vt:lpstr>What is a Quadrocopter?</vt:lpstr>
      <vt:lpstr>Why is this technology important?</vt:lpstr>
      <vt:lpstr>Why this project?</vt:lpstr>
      <vt:lpstr>Outline</vt:lpstr>
      <vt:lpstr>Goals</vt:lpstr>
      <vt:lpstr>Fly-by-wire</vt:lpstr>
      <vt:lpstr>Obstacle Avoidance</vt:lpstr>
      <vt:lpstr>Autonomous Navigation</vt:lpstr>
      <vt:lpstr>Future Platform</vt:lpstr>
      <vt:lpstr>Outline</vt:lpstr>
      <vt:lpstr>Project Description</vt:lpstr>
      <vt:lpstr>System Diagram</vt:lpstr>
      <vt:lpstr>System Diagram</vt:lpstr>
      <vt:lpstr>XAircraft X650</vt:lpstr>
      <vt:lpstr>System Diagram</vt:lpstr>
      <vt:lpstr>BeagleBoard</vt:lpstr>
      <vt:lpstr>System Diagram</vt:lpstr>
      <vt:lpstr>IR Distance Sensors</vt:lpstr>
      <vt:lpstr>TI ADC</vt:lpstr>
      <vt:lpstr>System Diagram</vt:lpstr>
      <vt:lpstr>Accelerometer</vt:lpstr>
      <vt:lpstr>System Diagram</vt:lpstr>
      <vt:lpstr>I2C Interface</vt:lpstr>
      <vt:lpstr>System Diagram</vt:lpstr>
      <vt:lpstr>Camera</vt:lpstr>
      <vt:lpstr>System Diagram</vt:lpstr>
      <vt:lpstr>Laptop </vt:lpstr>
      <vt:lpstr>System Diagram</vt:lpstr>
      <vt:lpstr>DSP</vt:lpstr>
      <vt:lpstr>System Diagram</vt:lpstr>
      <vt:lpstr>OMAP ARM core</vt:lpstr>
      <vt:lpstr>Outline</vt:lpstr>
      <vt:lpstr>Tests to be performed</vt:lpstr>
      <vt:lpstr>Outline</vt:lpstr>
      <vt:lpstr>Division of labor</vt:lpstr>
      <vt:lpstr>Schedule</vt:lpstr>
      <vt:lpstr>Schedule contd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Nelson</dc:creator>
  <cp:lastModifiedBy>Nelson</cp:lastModifiedBy>
  <cp:revision>43</cp:revision>
  <dcterms:created xsi:type="dcterms:W3CDTF">2011-11-08T01:15:41Z</dcterms:created>
  <dcterms:modified xsi:type="dcterms:W3CDTF">2011-11-09T03:20:19Z</dcterms:modified>
</cp:coreProperties>
</file>