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1" r:id="rId5"/>
    <p:sldId id="271" r:id="rId6"/>
    <p:sldId id="274" r:id="rId7"/>
    <p:sldId id="272" r:id="rId8"/>
    <p:sldId id="275" r:id="rId9"/>
    <p:sldId id="276" r:id="rId10"/>
    <p:sldId id="277" r:id="rId11"/>
    <p:sldId id="280" r:id="rId12"/>
    <p:sldId id="279" r:id="rId13"/>
    <p:sldId id="278" r:id="rId14"/>
    <p:sldId id="273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4576" autoAdjust="0"/>
  </p:normalViewPr>
  <p:slideViewPr>
    <p:cSldViewPr>
      <p:cViewPr varScale="1">
        <p:scale>
          <a:sx n="68" d="100"/>
          <a:sy n="68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2A9AB7-5BA1-47D7-B276-3616F64033EF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F945DEF-972B-48DB-9366-8D5F535A283C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8111BC-4C31-42E5-8F9E-7A2231C2841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43A4DA"/>
            </a:gs>
            <a:gs pos="100000">
              <a:srgbClr val="459BCA"/>
            </a:gs>
          </a:gsLst>
          <a:path path="circle">
            <a:fillToRect l="10000" t="110000" r="90000" b="-1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 noGrp="1"/>
          </p:cNvSpPr>
          <p:nvPr>
            <p:ph type="ctrTitle"/>
          </p:nvPr>
        </p:nvSpPr>
        <p:spPr>
          <a:xfrm>
            <a:off x="533396" y="1371600"/>
            <a:ext cx="7851651" cy="1828800"/>
          </a:xfrm>
        </p:spPr>
        <p:txBody>
          <a:bodyPr tIns="0" rIns="18288"/>
          <a:lstStyle>
            <a:lvl1pPr algn="r">
              <a:defRPr sz="5600" b="1">
                <a:solidFill>
                  <a:srgbClr val="4DE1EA"/>
                </a:solidFill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16"/>
          <p:cNvSpPr txBox="1">
            <a:spLocks noGrp="1"/>
          </p:cNvSpPr>
          <p:nvPr>
            <p:ph type="subTitle" idx="1"/>
          </p:nvPr>
        </p:nvSpPr>
        <p:spPr>
          <a:xfrm>
            <a:off x="533396" y="3228536"/>
            <a:ext cx="7854696" cy="175260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lvl="0"/>
            <a:fld id="{9B2E44FC-A5C3-470B-906E-C81F11E3494D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5" name="Footer Placeholder 1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2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lvl="0"/>
            <a:fld id="{FC0DACFA-277B-40BE-BF43-B82C211B4CD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946C9F-E49F-498B-85A5-21973269B35F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66F0C-25C1-4234-B461-E7B9835D21C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914400"/>
            <a:ext cx="6019796" cy="52117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05ACC-9540-409F-AA83-3CA7AB9F9B8E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0066A-E1B1-4F72-B655-F1179C43532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634B98-BAD5-4E7E-BDE6-537CD60609C8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52196-7CAD-4EE1-9B49-D6A6F41D2C7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43A4DA"/>
            </a:gs>
            <a:gs pos="100000">
              <a:srgbClr val="459BCA"/>
            </a:gs>
          </a:gsLst>
          <a:path path="circle">
            <a:fillToRect l="10000" t="110000" r="90000" b="-1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</p:spPr>
        <p:txBody>
          <a:bodyPr tIns="0"/>
          <a:lstStyle>
            <a:lvl1pPr>
              <a:defRPr sz="5600" b="1">
                <a:solidFill>
                  <a:srgbClr val="4CE4AD"/>
                </a:solidFill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0"/>
          </a:xfrm>
        </p:spPr>
        <p:txBody>
          <a:bodyPr lIns="45720" rIns="45720"/>
          <a:lstStyle>
            <a:lvl1pPr marL="0" indent="0">
              <a:spcBef>
                <a:spcPts val="500"/>
              </a:spcBef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lvl="0"/>
            <a:fld id="{8048C939-6E29-49A7-BDA6-F97C1882C096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lvl="0"/>
            <a:fld id="{7582E5B5-7DA1-4FE6-97C7-5EBEC72A218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20084"/>
            <a:ext cx="4038603" cy="4434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920084"/>
            <a:ext cx="4038603" cy="4434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CC0F2-FD17-44EF-9101-2235546930CE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A52DCB-4918-4832-BE51-B7140EBFF4E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855244"/>
            <a:ext cx="4040184" cy="659355"/>
          </a:xfrm>
        </p:spPr>
        <p:txBody>
          <a:bodyPr lIns="45720" tIns="0" rIns="45720" bIns="0" anchor="ctr"/>
          <a:lstStyle>
            <a:lvl1pPr marL="0" indent="0">
              <a:buNone/>
              <a:defRPr sz="2400" b="1">
                <a:solidFill>
                  <a:srgbClr val="04617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3"/>
          </p:nvPr>
        </p:nvSpPr>
        <p:spPr>
          <a:xfrm>
            <a:off x="4645023" y="1859752"/>
            <a:ext cx="4041776" cy="654847"/>
          </a:xfrm>
        </p:spPr>
        <p:txBody>
          <a:bodyPr lIns="45720" tIns="0" rIns="45720" bIns="0" anchor="ctr"/>
          <a:lstStyle>
            <a:lvl1pPr marL="0" indent="0">
              <a:buNone/>
              <a:defRPr sz="2400" b="1">
                <a:solidFill>
                  <a:srgbClr val="04617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2"/>
          </p:nvPr>
        </p:nvSpPr>
        <p:spPr>
          <a:xfrm>
            <a:off x="457200" y="2514600"/>
            <a:ext cx="4040184" cy="3845719"/>
          </a:xfrm>
        </p:spPr>
        <p:txBody>
          <a:bodyPr tIns="0"/>
          <a:lstStyle>
            <a:lvl1pPr>
              <a:spcBef>
                <a:spcPts val="500"/>
              </a:spcBef>
              <a:defRPr sz="22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514600"/>
            <a:ext cx="4041776" cy="3845719"/>
          </a:xfrm>
        </p:spPr>
        <p:txBody>
          <a:bodyPr tIns="0"/>
          <a:lstStyle>
            <a:lvl1pPr>
              <a:spcBef>
                <a:spcPts val="500"/>
              </a:spcBef>
              <a:defRPr sz="22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F9D0B-18F1-43C8-84CA-904C58A30D79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E48FF-5189-4D2F-80E0-231B5E57394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796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EFFEF9-0394-4EB5-A7EA-F8C4BED40555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9989DD-C125-49E3-9435-7C37AD44CF2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6A04D0-57D7-451A-A8AD-F78DD59D12D1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39475A-A442-4DAC-BB3C-AC4DAA84D8A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2743200" cy="116204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685800" y="1676396"/>
            <a:ext cx="2743200" cy="4572000"/>
          </a:xfrm>
        </p:spPr>
        <p:txBody>
          <a:bodyPr lIns="18288" rIns="18288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575047" y="1676396"/>
            <a:ext cx="5111752" cy="4572000"/>
          </a:xfrm>
        </p:spPr>
        <p:txBody>
          <a:bodyPr tIns="0"/>
          <a:lstStyle>
            <a:lvl1pPr>
              <a:spcBef>
                <a:spcPts val="700"/>
              </a:spcBef>
              <a:defRPr sz="2800"/>
            </a:lvl1pPr>
            <a:lvl2pPr>
              <a:defRPr sz="2600"/>
            </a:lvl2pPr>
            <a:lvl3pPr>
              <a:spcBef>
                <a:spcPts val="600"/>
              </a:spcBef>
              <a:defRPr sz="2400"/>
            </a:lvl3pPr>
            <a:lvl4pPr>
              <a:defRPr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7495F8-7A69-42EE-84D9-467640A11B32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D3BE1-363B-438C-8B26-989FBFB9984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8"/>
          <p:cNvSpPr/>
          <p:nvPr/>
        </p:nvSpPr>
        <p:spPr>
          <a:xfrm rot="420008" flipV="1">
            <a:off x="3165754" y="1108079"/>
            <a:ext cx="5257800" cy="4114800"/>
          </a:xfrm>
          <a:custGeom>
            <a:avLst>
              <a:gd name="f8" fmla="val 0"/>
              <a:gd name="f9" fmla="val 3646"/>
            </a:avLst>
            <a:gdLst>
              <a:gd name="f2" fmla="val 10800000"/>
              <a:gd name="f3" fmla="val 5400000"/>
              <a:gd name="f4" fmla="val w"/>
              <a:gd name="f5" fmla="val h"/>
              <a:gd name="f6" fmla="val ss"/>
              <a:gd name="f7" fmla="val 0"/>
              <a:gd name="f8" fmla="val 0"/>
              <a:gd name="f9" fmla="val 3646"/>
              <a:gd name="f10" fmla="abs f4"/>
              <a:gd name="f11" fmla="abs f5"/>
              <a:gd name="f12" fmla="abs f6"/>
              <a:gd name="f13" fmla="val f7"/>
              <a:gd name="f14" fmla="val f8"/>
              <a:gd name="f15" fmla="val f9"/>
              <a:gd name="f16" fmla="?: f10 f4 1"/>
              <a:gd name="f17" fmla="?: f11 f5 1"/>
              <a:gd name="f18" fmla="?: f12 f6 1"/>
              <a:gd name="f19" fmla="*/ f16 1 21600"/>
              <a:gd name="f20" fmla="*/ f17 1 21600"/>
              <a:gd name="f21" fmla="*/ 21600 f16 1"/>
              <a:gd name="f22" fmla="*/ 21600 f17 1"/>
              <a:gd name="f23" fmla="min f20 f19"/>
              <a:gd name="f24" fmla="*/ f21 1 f18"/>
              <a:gd name="f25" fmla="*/ f22 1 f18"/>
              <a:gd name="f26" fmla="val f24"/>
              <a:gd name="f27" fmla="val f25"/>
              <a:gd name="f28" fmla="*/ f13 f23 1"/>
              <a:gd name="f29" fmla="+- f27 0 f13"/>
              <a:gd name="f30" fmla="+- f26 0 f13"/>
              <a:gd name="f31" fmla="*/ f27 f23 1"/>
              <a:gd name="f32" fmla="*/ f26 f23 1"/>
              <a:gd name="f33" fmla="min f30 f29"/>
              <a:gd name="f34" fmla="*/ f33 f14 1"/>
              <a:gd name="f35" fmla="*/ f33 f15 1"/>
              <a:gd name="f36" fmla="*/ f34 1 100000"/>
              <a:gd name="f37" fmla="*/ f35 1 100000"/>
              <a:gd name="f38" fmla="+- f26 0 f37"/>
              <a:gd name="f39" fmla="*/ f36 29289 1"/>
              <a:gd name="f40" fmla="*/ f36 f23 1"/>
              <a:gd name="f41" fmla="*/ f37 f23 1"/>
              <a:gd name="f42" fmla="*/ f39 1 100000"/>
              <a:gd name="f43" fmla="+- f38 f26 0"/>
              <a:gd name="f44" fmla="*/ f38 f23 1"/>
              <a:gd name="f45" fmla="*/ f43 1 2"/>
              <a:gd name="f46" fmla="*/ f42 f23 1"/>
              <a:gd name="f47" fmla="*/ f4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6" t="f46" r="f47" b="f31"/>
            <a:pathLst>
              <a:path>
                <a:moveTo>
                  <a:pt x="f40" y="f28"/>
                </a:moveTo>
                <a:lnTo>
                  <a:pt x="f44" y="f28"/>
                </a:lnTo>
                <a:lnTo>
                  <a:pt x="f32" y="f41"/>
                </a:lnTo>
                <a:lnTo>
                  <a:pt x="f32" y="f31"/>
                </a:lnTo>
                <a:lnTo>
                  <a:pt x="f28" y="f31"/>
                </a:lnTo>
                <a:lnTo>
                  <a:pt x="f28" y="f40"/>
                </a:lnTo>
                <a:arcTo wR="f40" hR="f40" stAng="f2" swAng="f3"/>
                <a:close/>
              </a:path>
            </a:pathLst>
          </a:custGeom>
          <a:solidFill>
            <a:srgbClr val="FFFFFF"/>
          </a:solidFill>
          <a:ln w="3172">
            <a:solidFill>
              <a:srgbClr val="C0C0C0"/>
            </a:solidFill>
            <a:prstDash val="solid"/>
          </a:ln>
          <a:effectLst>
            <a:outerShdw dist="38499" dir="7499967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Right Triangle 11"/>
          <p:cNvSpPr/>
          <p:nvPr/>
        </p:nvSpPr>
        <p:spPr>
          <a:xfrm rot="420008" flipV="1">
            <a:off x="8004136" y="5359764"/>
            <a:ext cx="155448" cy="155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FFFFFF"/>
            </a:solidFill>
            <a:prstDash val="solid"/>
            <a:bevel/>
          </a:ln>
          <a:effectLst>
            <a:outerShdw dist="6348" dir="12898457" algn="tl">
              <a:srgbClr val="000000">
                <a:alpha val="47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09603" y="1176997"/>
            <a:ext cx="2212848" cy="1582625"/>
          </a:xfrm>
        </p:spPr>
        <p:txBody>
          <a:bodyPr lIns="45720" rIns="45720" bIns="45720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2828787"/>
            <a:ext cx="2209803" cy="2179316"/>
          </a:xfrm>
        </p:spPr>
        <p:txBody>
          <a:bodyPr lIns="64008" rIns="45720"/>
          <a:lstStyle>
            <a:lvl1pPr marL="0" indent="0">
              <a:spcBef>
                <a:spcPts val="250"/>
              </a:spcBef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1674B-F900-4423-96D0-14FCB0FF7C8D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8077196" y="6356351"/>
            <a:ext cx="609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3F20476-4DFC-4809-88B9-655A5E3399F6}" type="slidenum">
              <a:rPr/>
              <a:pPr lvl="0"/>
              <a:t>‹#›</a:t>
            </a:fld>
            <a:endParaRPr lang="en-US"/>
          </a:p>
        </p:txBody>
      </p:sp>
      <p:sp>
        <p:nvSpPr>
          <p:cNvPr id="9" name="Picture Placeholder 2"/>
          <p:cNvSpPr txBox="1">
            <a:spLocks noGrp="1"/>
          </p:cNvSpPr>
          <p:nvPr>
            <p:ph type="pic" idx="1"/>
          </p:nvPr>
        </p:nvSpPr>
        <p:spPr>
          <a:xfrm rot="419990">
            <a:off x="3485793" y="1199519"/>
            <a:ext cx="4617720" cy="3931920"/>
          </a:xfrm>
          <a:solidFill>
            <a:srgbClr val="DBF5F9"/>
          </a:solidFill>
          <a:ln w="2999">
            <a:solidFill>
              <a:srgbClr val="C0C0C0"/>
            </a:solidFill>
            <a:prstDash val="solid"/>
            <a:round/>
          </a:ln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/>
        </p:nvSpPr>
        <p:spPr>
          <a:xfrm flipV="1">
            <a:off x="-9528" y="5816598"/>
            <a:ext cx="9163046" cy="1041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-90"/>
              <a:gd name="f39" fmla="*/ f3 1 5772"/>
              <a:gd name="f40" fmla="*/ f4 1 656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5772"/>
              <a:gd name="f49" fmla="*/ f45 1 656"/>
              <a:gd name="f50" fmla="+- f47 0 f1"/>
              <a:gd name="f51" fmla="*/ 6 1 f48"/>
              <a:gd name="f52" fmla="*/ 2 1 f49"/>
              <a:gd name="f53" fmla="*/ 2542 1 f48"/>
              <a:gd name="f54" fmla="*/ 0 1 f49"/>
              <a:gd name="f55" fmla="*/ 4374 1 f48"/>
              <a:gd name="f56" fmla="*/ 367 1 f49"/>
              <a:gd name="f57" fmla="*/ 5766 1 f48"/>
              <a:gd name="f58" fmla="*/ 55 1 f49"/>
              <a:gd name="f59" fmla="*/ 5772 1 f48"/>
              <a:gd name="f60" fmla="*/ 213 1 f49"/>
              <a:gd name="f61" fmla="*/ 4302 1 f48"/>
              <a:gd name="f62" fmla="*/ 439 1 f49"/>
              <a:gd name="f63" fmla="*/ 1488 1 f48"/>
              <a:gd name="f64" fmla="*/ 201 1 f49"/>
              <a:gd name="f65" fmla="*/ 0 1 f48"/>
              <a:gd name="f66" fmla="*/ 656 1 f49"/>
              <a:gd name="f67" fmla="*/ f65 f39 1"/>
              <a:gd name="f68" fmla="*/ f59 f39 1"/>
              <a:gd name="f69" fmla="*/ f66 f40 1"/>
              <a:gd name="f70" fmla="*/ f54 f40 1"/>
              <a:gd name="f71" fmla="*/ f51 f39 1"/>
              <a:gd name="f72" fmla="*/ f52 f40 1"/>
              <a:gd name="f73" fmla="*/ f53 f39 1"/>
              <a:gd name="f74" fmla="*/ f55 f39 1"/>
              <a:gd name="f75" fmla="*/ f56 f40 1"/>
              <a:gd name="f76" fmla="*/ f57 f39 1"/>
              <a:gd name="f77" fmla="*/ f58 f40 1"/>
              <a:gd name="f78" fmla="*/ f60 f40 1"/>
              <a:gd name="f79" fmla="*/ f61 f39 1"/>
              <a:gd name="f80" fmla="*/ f62 f40 1"/>
              <a:gd name="f81" fmla="*/ f63 f39 1"/>
              <a:gd name="f82" fmla="*/ f64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1" y="f72"/>
              </a:cxn>
              <a:cxn ang="f50">
                <a:pos x="f73" y="f70"/>
              </a:cxn>
              <a:cxn ang="f50">
                <a:pos x="f74" y="f75"/>
              </a:cxn>
              <a:cxn ang="f50">
                <a:pos x="f76" y="f77"/>
              </a:cxn>
              <a:cxn ang="f50">
                <a:pos x="f68" y="f78"/>
              </a:cxn>
              <a:cxn ang="f50">
                <a:pos x="f79" y="f80"/>
              </a:cxn>
              <a:cxn ang="f50">
                <a:pos x="f81" y="f82"/>
              </a:cxn>
              <a:cxn ang="f50">
                <a:pos x="f67" y="f69"/>
              </a:cxn>
              <a:cxn ang="f50">
                <a:pos x="f71" y="f72"/>
              </a:cxn>
            </a:cxnLst>
            <a:rect l="f67" t="f70" r="f68" b="f69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500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4381503" y="6219821"/>
            <a:ext cx="4762496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-90"/>
              <a:gd name="f20" fmla="*/ f3 1 3000"/>
              <a:gd name="f21" fmla="*/ f4 1 595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3000"/>
              <a:gd name="f30" fmla="*/ f26 1 595"/>
              <a:gd name="f31" fmla="+- f28 0 f1"/>
              <a:gd name="f32" fmla="*/ 0 1 f29"/>
              <a:gd name="f33" fmla="*/ 0 1 f30"/>
              <a:gd name="f34" fmla="*/ 1668 1 f29"/>
              <a:gd name="f35" fmla="*/ 564 1 f30"/>
              <a:gd name="f36" fmla="*/ 3000 1 f29"/>
              <a:gd name="f37" fmla="*/ 186 1 f30"/>
              <a:gd name="f38" fmla="*/ 6 1 f30"/>
              <a:gd name="f39" fmla="*/ 595 1 f30"/>
              <a:gd name="f40" fmla="*/ f32 f20 1"/>
              <a:gd name="f41" fmla="*/ f36 f20 1"/>
              <a:gd name="f42" fmla="*/ f39 f21 1"/>
              <a:gd name="f43" fmla="*/ f33 f21 1"/>
              <a:gd name="f44" fmla="*/ f34 f20 1"/>
              <a:gd name="f45" fmla="*/ f35 f21 1"/>
              <a:gd name="f46" fmla="*/ f37 f21 1"/>
              <a:gd name="f47" fmla="*/ f3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0" y="f43"/>
              </a:cxn>
              <a:cxn ang="f31">
                <a:pos x="f44" y="f45"/>
              </a:cxn>
              <a:cxn ang="f31">
                <a:pos x="f41" y="f46"/>
              </a:cxn>
              <a:cxn ang="f31">
                <a:pos x="f41" y="f47"/>
              </a:cxn>
              <a:cxn ang="f31">
                <a:pos x="f40" y="f43"/>
              </a:cxn>
            </a:cxnLst>
            <a:rect l="f40" t="f43" r="f41" b="f42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>
                  <a:alpha val="30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9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tile sx="64987" sy="64987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528" y="-7141"/>
            <a:ext cx="9163046" cy="1041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-90"/>
              <a:gd name="f39" fmla="*/ f3 1 5772"/>
              <a:gd name="f40" fmla="*/ f4 1 656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5772"/>
              <a:gd name="f49" fmla="*/ f45 1 656"/>
              <a:gd name="f50" fmla="+- f47 0 f1"/>
              <a:gd name="f51" fmla="*/ 6 1 f48"/>
              <a:gd name="f52" fmla="*/ 2 1 f49"/>
              <a:gd name="f53" fmla="*/ 2542 1 f48"/>
              <a:gd name="f54" fmla="*/ 0 1 f49"/>
              <a:gd name="f55" fmla="*/ 4374 1 f48"/>
              <a:gd name="f56" fmla="*/ 367 1 f49"/>
              <a:gd name="f57" fmla="*/ 5766 1 f48"/>
              <a:gd name="f58" fmla="*/ 55 1 f49"/>
              <a:gd name="f59" fmla="*/ 5772 1 f48"/>
              <a:gd name="f60" fmla="*/ 213 1 f49"/>
              <a:gd name="f61" fmla="*/ 4302 1 f48"/>
              <a:gd name="f62" fmla="*/ 439 1 f49"/>
              <a:gd name="f63" fmla="*/ 1488 1 f48"/>
              <a:gd name="f64" fmla="*/ 201 1 f49"/>
              <a:gd name="f65" fmla="*/ 0 1 f48"/>
              <a:gd name="f66" fmla="*/ 656 1 f49"/>
              <a:gd name="f67" fmla="*/ f65 f39 1"/>
              <a:gd name="f68" fmla="*/ f59 f39 1"/>
              <a:gd name="f69" fmla="*/ f66 f40 1"/>
              <a:gd name="f70" fmla="*/ f54 f40 1"/>
              <a:gd name="f71" fmla="*/ f51 f39 1"/>
              <a:gd name="f72" fmla="*/ f52 f40 1"/>
              <a:gd name="f73" fmla="*/ f53 f39 1"/>
              <a:gd name="f74" fmla="*/ f55 f39 1"/>
              <a:gd name="f75" fmla="*/ f56 f40 1"/>
              <a:gd name="f76" fmla="*/ f57 f39 1"/>
              <a:gd name="f77" fmla="*/ f58 f40 1"/>
              <a:gd name="f78" fmla="*/ f60 f40 1"/>
              <a:gd name="f79" fmla="*/ f61 f39 1"/>
              <a:gd name="f80" fmla="*/ f62 f40 1"/>
              <a:gd name="f81" fmla="*/ f63 f39 1"/>
              <a:gd name="f82" fmla="*/ f64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1" y="f72"/>
              </a:cxn>
              <a:cxn ang="f50">
                <a:pos x="f73" y="f70"/>
              </a:cxn>
              <a:cxn ang="f50">
                <a:pos x="f74" y="f75"/>
              </a:cxn>
              <a:cxn ang="f50">
                <a:pos x="f76" y="f77"/>
              </a:cxn>
              <a:cxn ang="f50">
                <a:pos x="f68" y="f78"/>
              </a:cxn>
              <a:cxn ang="f50">
                <a:pos x="f79" y="f80"/>
              </a:cxn>
              <a:cxn ang="f50">
                <a:pos x="f81" y="f82"/>
              </a:cxn>
              <a:cxn ang="f50">
                <a:pos x="f67" y="f69"/>
              </a:cxn>
              <a:cxn ang="f50">
                <a:pos x="f71" y="f72"/>
              </a:cxn>
            </a:cxnLst>
            <a:rect l="f67" t="f70" r="f68" b="f69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500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3" name="Freeform 7"/>
          <p:cNvSpPr/>
          <p:nvPr/>
        </p:nvSpPr>
        <p:spPr>
          <a:xfrm>
            <a:off x="4381503" y="-7141"/>
            <a:ext cx="4762496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-90"/>
              <a:gd name="f20" fmla="*/ f3 1 3000"/>
              <a:gd name="f21" fmla="*/ f4 1 595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3000"/>
              <a:gd name="f30" fmla="*/ f26 1 595"/>
              <a:gd name="f31" fmla="+- f28 0 f1"/>
              <a:gd name="f32" fmla="*/ 0 1 f29"/>
              <a:gd name="f33" fmla="*/ 0 1 f30"/>
              <a:gd name="f34" fmla="*/ 1668 1 f29"/>
              <a:gd name="f35" fmla="*/ 564 1 f30"/>
              <a:gd name="f36" fmla="*/ 3000 1 f29"/>
              <a:gd name="f37" fmla="*/ 186 1 f30"/>
              <a:gd name="f38" fmla="*/ 6 1 f30"/>
              <a:gd name="f39" fmla="*/ 595 1 f30"/>
              <a:gd name="f40" fmla="*/ f32 f20 1"/>
              <a:gd name="f41" fmla="*/ f36 f20 1"/>
              <a:gd name="f42" fmla="*/ f39 f21 1"/>
              <a:gd name="f43" fmla="*/ f33 f21 1"/>
              <a:gd name="f44" fmla="*/ f34 f20 1"/>
              <a:gd name="f45" fmla="*/ f35 f21 1"/>
              <a:gd name="f46" fmla="*/ f37 f21 1"/>
              <a:gd name="f47" fmla="*/ f3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0" y="f43"/>
              </a:cxn>
              <a:cxn ang="f31">
                <a:pos x="f44" y="f45"/>
              </a:cxn>
              <a:cxn ang="f31">
                <a:pos x="f41" y="f46"/>
              </a:cxn>
              <a:cxn ang="f31">
                <a:pos x="f41" y="f47"/>
              </a:cxn>
              <a:cxn ang="f31">
                <a:pos x="f40" y="f43"/>
              </a:cxn>
            </a:cxnLst>
            <a:rect l="f40" t="f43" r="f41" b="f42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ADB6">
                  <a:alpha val="30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4" name="Title Placeholder 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9"/>
          <p:cNvSpPr txBox="1">
            <a:spLocks noGrp="1"/>
          </p:cNvSpPr>
          <p:nvPr>
            <p:ph type="body" idx="1"/>
          </p:nvPr>
        </p:nvSpPr>
        <p:spPr>
          <a:xfrm>
            <a:off x="457200" y="1935483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45C75"/>
                </a:solidFill>
                <a:uFillTx/>
                <a:latin typeface="Constantia"/>
              </a:defRPr>
            </a:lvl1pPr>
          </a:lstStyle>
          <a:p>
            <a:pPr lvl="0"/>
            <a:fld id="{4CBE2BAC-78C3-4A74-AEBD-E700E6EE4614}" type="datetime1">
              <a:rPr lang="en-US"/>
              <a:pPr lvl="0"/>
              <a:t>2/22/2012</a:t>
            </a:fld>
            <a:endParaRPr lang="en-US"/>
          </a:p>
        </p:txBody>
      </p:sp>
      <p:sp>
        <p:nvSpPr>
          <p:cNvPr id="7" name="Footer Placeholder 21"/>
          <p:cNvSpPr txBox="1">
            <a:spLocks noGrp="1"/>
          </p:cNvSpPr>
          <p:nvPr>
            <p:ph type="ftr" sz="quarter" idx="3"/>
          </p:nvPr>
        </p:nvSpPr>
        <p:spPr>
          <a:xfrm>
            <a:off x="2667003" y="6356351"/>
            <a:ext cx="33528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45C75"/>
                </a:solidFill>
                <a:uFillTx/>
                <a:latin typeface="Constantia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17"/>
          <p:cNvSpPr txBox="1">
            <a:spLocks noGrp="1"/>
          </p:cNvSpPr>
          <p:nvPr>
            <p:ph type="sldNum" sz="quarter" idx="4"/>
          </p:nvPr>
        </p:nvSpPr>
        <p:spPr>
          <a:xfrm>
            <a:off x="7924803" y="6356351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45C75"/>
                </a:solidFill>
                <a:uFillTx/>
                <a:latin typeface="Constantia"/>
              </a:defRPr>
            </a:lvl1pPr>
          </a:lstStyle>
          <a:p>
            <a:pPr lvl="0"/>
            <a:fld id="{8B53F25F-3805-44B1-9A0A-A72E82E0BD90}" type="slidenum">
              <a:rPr/>
              <a:pPr lvl="0"/>
              <a:t>‹#›</a:t>
            </a:fld>
            <a:endParaRPr lang="en-US"/>
          </a:p>
        </p:txBody>
      </p:sp>
      <p:grpSp>
        <p:nvGrpSpPr>
          <p:cNvPr id="9" name="Group 1"/>
          <p:cNvGrpSpPr/>
          <p:nvPr/>
        </p:nvGrpSpPr>
        <p:grpSpPr>
          <a:xfrm>
            <a:off x="-19020" y="202412"/>
            <a:ext cx="9180548" cy="649224"/>
            <a:chOff x="-19020" y="202412"/>
            <a:chExt cx="9180548" cy="649224"/>
          </a:xfrm>
        </p:grpSpPr>
        <p:sp>
          <p:nvSpPr>
            <p:cNvPr id="10" name="Freeform 11"/>
            <p:cNvSpPr/>
            <p:nvPr/>
          </p:nvSpPr>
          <p:spPr>
            <a:xfrm rot="21435692">
              <a:off x="-19020" y="202412"/>
              <a:ext cx="9163046" cy="6492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72"/>
                <a:gd name="f7" fmla="val 1055"/>
                <a:gd name="f8" fmla="val 966"/>
                <a:gd name="f9" fmla="val 282"/>
                <a:gd name="f10" fmla="val 738"/>
                <a:gd name="f11" fmla="val 923"/>
                <a:gd name="f12" fmla="val 275"/>
                <a:gd name="f13" fmla="val 1608"/>
                <a:gd name="f14" fmla="val 2293"/>
                <a:gd name="f15" fmla="val 289"/>
                <a:gd name="f16" fmla="val 3416"/>
                <a:gd name="f17" fmla="val 4110"/>
                <a:gd name="f18" fmla="val 1008"/>
                <a:gd name="f19" fmla="val 4804"/>
                <a:gd name="f20" fmla="val 961"/>
                <a:gd name="f21" fmla="val 5426"/>
                <a:gd name="f22" fmla="val 210"/>
                <a:gd name="f23" fmla="+- 0 0 -90"/>
                <a:gd name="f24" fmla="*/ f3 1 5772"/>
                <a:gd name="f25" fmla="*/ f4 1 105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72"/>
                <a:gd name="f34" fmla="*/ f30 1 1055"/>
                <a:gd name="f35" fmla="+- f32 0 f1"/>
                <a:gd name="f36" fmla="*/ 0 1 f33"/>
                <a:gd name="f37" fmla="*/ 966 1 f34"/>
                <a:gd name="f38" fmla="*/ 1608 1 f33"/>
                <a:gd name="f39" fmla="*/ 282 1 f34"/>
                <a:gd name="f40" fmla="*/ 4110 1 f33"/>
                <a:gd name="f41" fmla="*/ 1008 1 f34"/>
                <a:gd name="f42" fmla="*/ 5772 1 f33"/>
                <a:gd name="f43" fmla="*/ 0 1 f34"/>
                <a:gd name="f44" fmla="*/ 1055 1 f34"/>
                <a:gd name="f45" fmla="*/ f36 f24 1"/>
                <a:gd name="f46" fmla="*/ f42 f24 1"/>
                <a:gd name="f47" fmla="*/ f44 f25 1"/>
                <a:gd name="f48" fmla="*/ f43 f25 1"/>
                <a:gd name="f49" fmla="*/ f37 f25 1"/>
                <a:gd name="f50" fmla="*/ f38 f24 1"/>
                <a:gd name="f51" fmla="*/ f39 f25 1"/>
                <a:gd name="f52" fmla="*/ f40 f24 1"/>
                <a:gd name="f53" fmla="*/ f4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9"/>
                </a:cxn>
                <a:cxn ang="f35">
                  <a:pos x="f50" y="f51"/>
                </a:cxn>
                <a:cxn ang="f35">
                  <a:pos x="f52" y="f53"/>
                </a:cxn>
                <a:cxn ang="f35">
                  <a:pos x="f46" y="f48"/>
                </a:cxn>
              </a:cxnLst>
              <a:rect l="f45" t="f48" r="f46" b="f47"/>
              <a:pathLst>
                <a:path w="5772" h="1055">
                  <a:moveTo>
                    <a:pt x="f5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6" y="f5"/>
                  </a:cubicBezTo>
                </a:path>
              </a:pathLst>
            </a:custGeom>
            <a:noFill/>
            <a:ln w="10799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endParaRPr>
            </a:p>
          </p:txBody>
        </p:sp>
        <p:sp>
          <p:nvSpPr>
            <p:cNvPr id="11" name="Freeform 12"/>
            <p:cNvSpPr/>
            <p:nvPr/>
          </p:nvSpPr>
          <p:spPr>
            <a:xfrm rot="21435692">
              <a:off x="-14283" y="275866"/>
              <a:ext cx="9175811" cy="5303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6"/>
                <a:gd name="f7" fmla="val 854"/>
                <a:gd name="f8" fmla="val 732"/>
                <a:gd name="f9" fmla="val 273"/>
                <a:gd name="f10" fmla="val 647"/>
                <a:gd name="f11" fmla="val 951"/>
                <a:gd name="f12" fmla="val 214"/>
                <a:gd name="f13" fmla="val 1638"/>
                <a:gd name="f14" fmla="val 228"/>
                <a:gd name="f15" fmla="val 2325"/>
                <a:gd name="f16" fmla="val 242"/>
                <a:gd name="f17" fmla="val 3434"/>
                <a:gd name="f18" fmla="val 4122"/>
                <a:gd name="f19" fmla="val 816"/>
                <a:gd name="f20" fmla="val 4810"/>
                <a:gd name="f21" fmla="val 778"/>
                <a:gd name="f22" fmla="val 5424"/>
                <a:gd name="f23" fmla="val 170"/>
                <a:gd name="f24" fmla="+- 0 0 -90"/>
                <a:gd name="f25" fmla="*/ f3 1 5766"/>
                <a:gd name="f26" fmla="*/ f4 1 854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766"/>
                <a:gd name="f35" fmla="*/ f31 1 854"/>
                <a:gd name="f36" fmla="+- f33 0 f1"/>
                <a:gd name="f37" fmla="*/ 0 1 f34"/>
                <a:gd name="f38" fmla="*/ 732 1 f35"/>
                <a:gd name="f39" fmla="*/ 1638 1 f34"/>
                <a:gd name="f40" fmla="*/ 228 1 f35"/>
                <a:gd name="f41" fmla="*/ 4122 1 f34"/>
                <a:gd name="f42" fmla="*/ 816 1 f35"/>
                <a:gd name="f43" fmla="*/ 5766 1 f34"/>
                <a:gd name="f44" fmla="*/ 0 1 f35"/>
                <a:gd name="f45" fmla="*/ 854 1 f35"/>
                <a:gd name="f46" fmla="*/ f37 f25 1"/>
                <a:gd name="f47" fmla="*/ f43 f25 1"/>
                <a:gd name="f48" fmla="*/ f45 f26 1"/>
                <a:gd name="f49" fmla="*/ f44 f26 1"/>
                <a:gd name="f50" fmla="*/ f38 f26 1"/>
                <a:gd name="f51" fmla="*/ f39 f25 1"/>
                <a:gd name="f52" fmla="*/ f40 f26 1"/>
                <a:gd name="f53" fmla="*/ f41 f25 1"/>
                <a:gd name="f54" fmla="*/ f4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50"/>
                </a:cxn>
                <a:cxn ang="f36">
                  <a:pos x="f51" y="f52"/>
                </a:cxn>
                <a:cxn ang="f36">
                  <a:pos x="f53" y="f54"/>
                </a:cxn>
                <a:cxn ang="f36">
                  <a:pos x="f47" y="f49"/>
                </a:cxn>
              </a:cxnLst>
              <a:rect l="f46" t="f49" r="f47" b="f48"/>
              <a:pathLst>
                <a:path w="5766" h="85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6" y="f5"/>
                  </a:cubicBezTo>
                </a:path>
              </a:pathLst>
            </a:custGeom>
            <a:noFill/>
            <a:ln w="9528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000" b="0" i="0" u="none" strike="noStrike" kern="1200" cap="none" spc="0" baseline="0">
          <a:solidFill>
            <a:srgbClr val="04617B"/>
          </a:solidFill>
          <a:uFillTx/>
          <a:latin typeface="Calibri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Pct val="95000"/>
        <a:buFont typeface="Wingdings 2"/>
        <a:buChar char="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Constantia"/>
        </a:defRPr>
      </a:lvl1pPr>
      <a:lvl2pPr marL="640080" marR="0" lvl="1" indent="-246888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F6FC6"/>
        </a:buClr>
        <a:buSzPct val="85000"/>
        <a:buFont typeface="Wingdings 2"/>
        <a:buChar char="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nstantia"/>
        </a:defRPr>
      </a:lvl2pPr>
      <a:lvl3pPr marL="914400" marR="0" lvl="2" indent="-246888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9DD9"/>
        </a:buClr>
        <a:buSzPct val="70000"/>
        <a:buFont typeface="Wingdings 2"/>
        <a:buChar char=""/>
        <a:tabLst/>
        <a:defRPr lang="en-US" sz="2100" b="0" i="0" u="none" strike="noStrike" kern="1200" cap="none" spc="0" baseline="0">
          <a:solidFill>
            <a:srgbClr val="000000"/>
          </a:solidFill>
          <a:uFillTx/>
          <a:latin typeface="Constantia"/>
        </a:defRPr>
      </a:lvl3pPr>
      <a:lvl4pPr marL="1188720" marR="0" lvl="3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BD0D9"/>
        </a:buClr>
        <a:buSzPct val="65000"/>
        <a:buFont typeface="Wingdings 2"/>
        <a:buChar char="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onstantia"/>
        </a:defRPr>
      </a:lvl4pPr>
      <a:lvl5pPr marL="1463040" marR="0" lvl="4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10CF9B"/>
        </a:buClr>
        <a:buSzPct val="65000"/>
        <a:buFont typeface="Wingdings 2"/>
        <a:buChar char="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onstanti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219196" y="381003"/>
            <a:ext cx="6705596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rPr>
              <a:t>Automated Industrial Wind Tunnel </a:t>
            </a: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onstantia"/>
              </a:rPr>
              <a:t>Controller</a:t>
            </a:r>
            <a:endParaRPr lang="en-US" sz="4000" b="0" i="0" u="none" strike="noStrike" kern="1200" cap="none" spc="0" baseline="0" dirty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219196" y="5333996"/>
            <a:ext cx="66294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By Daniel Monahan and Nick DeTrempe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rPr>
              <a:t>Advised by Dr. Aleksander Malinowski</a:t>
            </a:r>
          </a:p>
        </p:txBody>
      </p:sp>
      <p:pic>
        <p:nvPicPr>
          <p:cNvPr id="4" name="Picture 5" descr="img_0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3" y="1752603"/>
            <a:ext cx="4724403" cy="35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LabView</a:t>
            </a:r>
            <a:r>
              <a:rPr lang="en-US" dirty="0" smtClean="0"/>
              <a:t>/Server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LabView</a:t>
            </a:r>
            <a:r>
              <a:rPr lang="en-US" dirty="0" smtClean="0"/>
              <a:t> client program has been developed to allow for testing and configuring the wind tunnel control</a:t>
            </a:r>
            <a:endParaRPr lang="en-US" dirty="0"/>
          </a:p>
        </p:txBody>
      </p:sp>
      <p:pic>
        <p:nvPicPr>
          <p:cNvPr id="1026" name="Picture 2" descr="C:\Users\Daniel\Downloads\Tes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1"/>
            <a:ext cx="4495800" cy="3189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172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</a:t>
            </a:r>
            <a:r>
              <a:rPr lang="en-US" dirty="0" err="1" smtClean="0"/>
              <a:t>LabView</a:t>
            </a:r>
            <a:r>
              <a:rPr lang="en-US" dirty="0" smtClean="0"/>
              <a:t> Test Client Front Panel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LabView</a:t>
            </a:r>
            <a:r>
              <a:rPr lang="en-US" dirty="0" smtClean="0"/>
              <a:t>/Server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client both displays data from and sends commands to the server, which relays the signals to microcontroller. </a:t>
            </a:r>
          </a:p>
          <a:p>
            <a:r>
              <a:rPr lang="en-US" dirty="0" smtClean="0"/>
              <a:t>The front panel can be easily reconfigured to accept alternate methods of input or to display data differently</a:t>
            </a:r>
          </a:p>
          <a:p>
            <a:r>
              <a:rPr lang="en-US" dirty="0" smtClean="0"/>
              <a:t>The client is easily deployed as a packaged executable requiring only the </a:t>
            </a:r>
            <a:r>
              <a:rPr lang="en-US" dirty="0" err="1" smtClean="0"/>
              <a:t>LabView</a:t>
            </a:r>
            <a:r>
              <a:rPr lang="en-US" dirty="0" smtClean="0"/>
              <a:t> engine to run.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LabView</a:t>
            </a:r>
            <a:r>
              <a:rPr lang="en-US" dirty="0" smtClean="0"/>
              <a:t>/Server Work</a:t>
            </a:r>
            <a:endParaRPr lang="en-US" dirty="0"/>
          </a:p>
        </p:txBody>
      </p:sp>
      <p:pic>
        <p:nvPicPr>
          <p:cNvPr id="2050" name="Picture 2" descr="C:\Users\Daniel\Downloads\Test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42" t="50344" r="55318" b="28824"/>
          <a:stretch>
            <a:fillRect/>
          </a:stretch>
        </p:blipFill>
        <p:spPr bwMode="auto">
          <a:xfrm>
            <a:off x="609600" y="1981200"/>
            <a:ext cx="77724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4: Segment of </a:t>
            </a:r>
            <a:r>
              <a:rPr lang="en-US" dirty="0" err="1" smtClean="0"/>
              <a:t>LabView</a:t>
            </a:r>
            <a:r>
              <a:rPr lang="en-US" dirty="0" smtClean="0"/>
              <a:t> code – Wind Speed control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Remaining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LabView</a:t>
            </a:r>
            <a:r>
              <a:rPr lang="en-US" dirty="0" smtClean="0"/>
              <a:t> Client for Wind Tunnel Setup</a:t>
            </a:r>
          </a:p>
          <a:p>
            <a:r>
              <a:rPr lang="en-US" dirty="0" smtClean="0"/>
              <a:t>Add security feature for the client/server connection</a:t>
            </a:r>
          </a:p>
          <a:p>
            <a:r>
              <a:rPr lang="en-US" dirty="0" smtClean="0"/>
              <a:t>Setup web server and integrate security, webcams, and application download into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Finish connecting relays to wind tunnel and microcontroller.</a:t>
            </a:r>
          </a:p>
          <a:p>
            <a:r>
              <a:rPr lang="en-US" dirty="0" smtClean="0"/>
              <a:t>Integrate new sensors into microcontroller and </a:t>
            </a:r>
            <a:r>
              <a:rPr lang="en-US" dirty="0" err="1" smtClean="0"/>
              <a:t>LabView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Test and debug all software and hardware on system.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ambient air pressure and ambient temperature sensor will be needed to be added to the setup.</a:t>
            </a:r>
          </a:p>
          <a:p>
            <a:r>
              <a:rPr lang="en-US" dirty="0" smtClean="0"/>
              <a:t>A wiring harness will be needed to easily disconnect the microcontroller from the wind tunnel and connect another controlling system.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39759"/>
          </a:xfrm>
        </p:spPr>
        <p:txBody>
          <a:bodyPr/>
          <a:lstStyle/>
          <a:p>
            <a:pPr lvl="0"/>
            <a:r>
              <a:rPr lang="en-US" sz="4000" dirty="0" smtClean="0"/>
              <a:t>Revised Schedule </a:t>
            </a:r>
            <a:r>
              <a:rPr lang="en-US" sz="4000" dirty="0"/>
              <a:t>of Upcoming Work</a:t>
            </a:r>
          </a:p>
        </p:txBody>
      </p:sp>
      <p:pic>
        <p:nvPicPr>
          <p:cNvPr id="5" name="Picture 4" descr="schedul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0" y="1371600"/>
            <a:ext cx="9121400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Questions?</a:t>
            </a:r>
          </a:p>
        </p:txBody>
      </p:sp>
      <p:pic>
        <p:nvPicPr>
          <p:cNvPr id="3" name="Picture 8" descr="C:\Users\Nick\AppData\Local\Microsoft\Windows\Temporary Internet Files\Content.IE5\4SM34RIS\MC900441428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43428" y="2286000"/>
            <a:ext cx="3657142" cy="365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Presentation Agenda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Project </a:t>
            </a:r>
            <a:r>
              <a:rPr lang="en-US" dirty="0" smtClean="0"/>
              <a:t>Scope</a:t>
            </a:r>
          </a:p>
          <a:p>
            <a:pPr lvl="0"/>
            <a:r>
              <a:rPr lang="en-US" dirty="0" smtClean="0"/>
              <a:t>System Block Diagram</a:t>
            </a:r>
            <a:endParaRPr lang="en-US" dirty="0"/>
          </a:p>
          <a:p>
            <a:pPr lvl="0"/>
            <a:r>
              <a:rPr lang="en-US" dirty="0" smtClean="0"/>
              <a:t>Microcontroller Work Completed</a:t>
            </a:r>
            <a:endParaRPr lang="en-US" dirty="0"/>
          </a:p>
          <a:p>
            <a:pPr lvl="0"/>
            <a:r>
              <a:rPr lang="en-US" dirty="0" smtClean="0"/>
              <a:t>Wind Tunnel Hardware Work Completed</a:t>
            </a:r>
          </a:p>
          <a:p>
            <a:pPr lvl="0"/>
            <a:r>
              <a:rPr lang="en-US" dirty="0" err="1" smtClean="0"/>
              <a:t>Labview</a:t>
            </a:r>
            <a:r>
              <a:rPr lang="en-US" dirty="0" smtClean="0"/>
              <a:t>/Server Work Completed</a:t>
            </a:r>
          </a:p>
          <a:p>
            <a:pPr lvl="0"/>
            <a:r>
              <a:rPr lang="en-US" dirty="0" smtClean="0"/>
              <a:t>Milestones Remaining</a:t>
            </a:r>
          </a:p>
          <a:p>
            <a:pPr lvl="0"/>
            <a:r>
              <a:rPr lang="en-US" dirty="0" smtClean="0"/>
              <a:t>Revised Schedule</a:t>
            </a:r>
            <a:endParaRPr lang="en-US" dirty="0"/>
          </a:p>
          <a:p>
            <a:pPr lvl="0"/>
            <a:r>
              <a:rPr lang="en-US" dirty="0" smtClean="0"/>
              <a:t>Questions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Project </a:t>
            </a: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overall objective is to create an automated controller for an existing wind tunnel located in the Mechanical Engineering department of Bradley University.</a:t>
            </a:r>
          </a:p>
          <a:p>
            <a:pPr lvl="0"/>
            <a:r>
              <a:rPr lang="en-US" dirty="0"/>
              <a:t>This controller will allow a user to position objects inside the tunnel with linear actuators, turn on the wind tunnel and adjust speed.</a:t>
            </a:r>
          </a:p>
          <a:p>
            <a:pPr lvl="0"/>
            <a:r>
              <a:rPr lang="en-US" dirty="0"/>
              <a:t>A user will be able to control the tunnel through existing manual controls, on a local PC or remotely through the internet.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lvl="0"/>
            <a:r>
              <a:rPr lang="en-US" dirty="0"/>
              <a:t>System Block Diagram</a:t>
            </a:r>
          </a:p>
        </p:txBody>
      </p:sp>
      <p:pic>
        <p:nvPicPr>
          <p:cNvPr id="3" name="Content Placeholder 4" descr="Enlarged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0794" y="1935163"/>
            <a:ext cx="5682401" cy="43894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sz="4400" dirty="0" smtClean="0"/>
              <a:t>Microcontroller Work Completed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Microcontroller has been configured so that all inputs and outputs can easily be connected.</a:t>
            </a:r>
          </a:p>
          <a:p>
            <a:r>
              <a:rPr lang="en-US" dirty="0" smtClean="0"/>
              <a:t>The microcontroller software has been configured to periodically output all data from sensors while waiting for commands to be received from a user.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Interface</a:t>
            </a:r>
            <a:endParaRPr lang="en-US" dirty="0"/>
          </a:p>
        </p:txBody>
      </p:sp>
      <p:pic>
        <p:nvPicPr>
          <p:cNvPr id="4" name="Content Placeholder 3" descr="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616" y="1935163"/>
            <a:ext cx="5876767" cy="4389437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Tunnel Hardware 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3"/>
            <a:ext cx="8229600" cy="4389117"/>
          </a:xfrm>
        </p:spPr>
        <p:txBody>
          <a:bodyPr/>
          <a:lstStyle/>
          <a:p>
            <a:r>
              <a:rPr lang="en-US" dirty="0" smtClean="0"/>
              <a:t>Two three-way AC switches (light switches) have been added to the setup to switch between electronic and manual control.</a:t>
            </a:r>
          </a:p>
          <a:p>
            <a:r>
              <a:rPr lang="en-US" dirty="0" smtClean="0"/>
              <a:t>The blower relay has already been connected temporarily in parallel with the existing manual relay to verify operation.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between controllers</a:t>
            </a:r>
            <a:endParaRPr lang="en-US" dirty="0"/>
          </a:p>
        </p:txBody>
      </p:sp>
      <p:pic>
        <p:nvPicPr>
          <p:cNvPr id="4" name="Content Placeholder 3" descr="switc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616" y="1935163"/>
            <a:ext cx="5876767" cy="4389437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switches in system</a:t>
            </a:r>
            <a:endParaRPr lang="en-US" dirty="0"/>
          </a:p>
        </p:txBody>
      </p:sp>
      <p:pic>
        <p:nvPicPr>
          <p:cNvPr id="4" name="Content Placeholder 3" descr="switche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616" y="1935163"/>
            <a:ext cx="5876767" cy="4389437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421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Presentation Agenda</vt:lpstr>
      <vt:lpstr>Project Scope</vt:lpstr>
      <vt:lpstr>System Block Diagram</vt:lpstr>
      <vt:lpstr>Microcontroller Work Completed</vt:lpstr>
      <vt:lpstr>Microcontroller Interface</vt:lpstr>
      <vt:lpstr>Wind Tunnel Hardware Work Completed</vt:lpstr>
      <vt:lpstr>Switches between controllers</vt:lpstr>
      <vt:lpstr>Location of switches in system</vt:lpstr>
      <vt:lpstr>LabView/Server Work</vt:lpstr>
      <vt:lpstr>LabView/Server Work</vt:lpstr>
      <vt:lpstr>LabView/Server Work</vt:lpstr>
      <vt:lpstr>Milestones Remaining</vt:lpstr>
      <vt:lpstr>Changes To Project</vt:lpstr>
      <vt:lpstr>Revised Schedule of Upcoming Work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68</cp:revision>
  <dcterms:created xsi:type="dcterms:W3CDTF">2011-11-08T20:15:30Z</dcterms:created>
  <dcterms:modified xsi:type="dcterms:W3CDTF">2012-02-23T02:34:20Z</dcterms:modified>
</cp:coreProperties>
</file>