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5"/>
  </p:notesMasterIdLst>
  <p:sldIdLst>
    <p:sldId id="256" r:id="rId2"/>
    <p:sldId id="290" r:id="rId3"/>
    <p:sldId id="291" r:id="rId4"/>
    <p:sldId id="420" r:id="rId5"/>
    <p:sldId id="421" r:id="rId6"/>
    <p:sldId id="422" r:id="rId7"/>
    <p:sldId id="294" r:id="rId8"/>
    <p:sldId id="295" r:id="rId9"/>
    <p:sldId id="423" r:id="rId10"/>
    <p:sldId id="424" r:id="rId11"/>
    <p:sldId id="426" r:id="rId12"/>
    <p:sldId id="297" r:id="rId13"/>
    <p:sldId id="427" r:id="rId14"/>
    <p:sldId id="299" r:id="rId15"/>
    <p:sldId id="425" r:id="rId16"/>
    <p:sldId id="264" r:id="rId17"/>
    <p:sldId id="338" r:id="rId18"/>
    <p:sldId id="359" r:id="rId19"/>
    <p:sldId id="360" r:id="rId20"/>
    <p:sldId id="361" r:id="rId21"/>
    <p:sldId id="362" r:id="rId22"/>
    <p:sldId id="397" r:id="rId23"/>
    <p:sldId id="363" r:id="rId24"/>
    <p:sldId id="398" r:id="rId25"/>
    <p:sldId id="399" r:id="rId26"/>
    <p:sldId id="400" r:id="rId27"/>
    <p:sldId id="401" r:id="rId28"/>
    <p:sldId id="405" r:id="rId29"/>
    <p:sldId id="402" r:id="rId30"/>
    <p:sldId id="404" r:id="rId31"/>
    <p:sldId id="403" r:id="rId32"/>
    <p:sldId id="265" r:id="rId33"/>
    <p:sldId id="371" r:id="rId34"/>
    <p:sldId id="372" r:id="rId35"/>
    <p:sldId id="373" r:id="rId36"/>
    <p:sldId id="374" r:id="rId37"/>
    <p:sldId id="396" r:id="rId38"/>
    <p:sldId id="375" r:id="rId39"/>
    <p:sldId id="376" r:id="rId40"/>
    <p:sldId id="377" r:id="rId41"/>
    <p:sldId id="378" r:id="rId42"/>
    <p:sldId id="416" r:id="rId43"/>
    <p:sldId id="379" r:id="rId44"/>
    <p:sldId id="380" r:id="rId45"/>
    <p:sldId id="381" r:id="rId46"/>
    <p:sldId id="384" r:id="rId47"/>
    <p:sldId id="383" r:id="rId48"/>
    <p:sldId id="385" r:id="rId49"/>
    <p:sldId id="386" r:id="rId50"/>
    <p:sldId id="418" r:id="rId51"/>
    <p:sldId id="388" r:id="rId52"/>
    <p:sldId id="389" r:id="rId53"/>
    <p:sldId id="390" r:id="rId54"/>
    <p:sldId id="391" r:id="rId55"/>
    <p:sldId id="419" r:id="rId56"/>
    <p:sldId id="393" r:id="rId57"/>
    <p:sldId id="394" r:id="rId58"/>
    <p:sldId id="395" r:id="rId59"/>
    <p:sldId id="271" r:id="rId60"/>
    <p:sldId id="340" r:id="rId61"/>
    <p:sldId id="278" r:id="rId62"/>
    <p:sldId id="341" r:id="rId63"/>
    <p:sldId id="275" r:id="rId64"/>
    <p:sldId id="342" r:id="rId65"/>
    <p:sldId id="276" r:id="rId66"/>
    <p:sldId id="279" r:id="rId67"/>
    <p:sldId id="351" r:id="rId68"/>
    <p:sldId id="409" r:id="rId69"/>
    <p:sldId id="412" r:id="rId70"/>
    <p:sldId id="413" r:id="rId71"/>
    <p:sldId id="343" r:id="rId72"/>
    <p:sldId id="280" r:id="rId73"/>
    <p:sldId id="286" r:id="rId74"/>
    <p:sldId id="285" r:id="rId75"/>
    <p:sldId id="339" r:id="rId76"/>
    <p:sldId id="353" r:id="rId77"/>
    <p:sldId id="287" r:id="rId78"/>
    <p:sldId id="267" r:id="rId79"/>
    <p:sldId id="288" r:id="rId80"/>
    <p:sldId id="354" r:id="rId81"/>
    <p:sldId id="355" r:id="rId82"/>
    <p:sldId id="417" r:id="rId83"/>
    <p:sldId id="268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7" d="100"/>
          <a:sy n="10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7287D5-FC23-4F5F-AD02-A1375A74A986}" type="datetimeFigureOut">
              <a:rPr lang="en-US"/>
              <a:pPr>
                <a:defRPr/>
              </a:pPr>
              <a:t>4/27/2011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2EE5EA-C41D-4EF5-A25E-6404B2ED1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2EE5EA-C41D-4EF5-A25E-6404B2ED1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0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CB51-118A-4DD6-BF46-9C8D4F0F7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4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7758-25DF-4C18-8947-006DA985D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E6C3-C29E-45D7-A5C2-5171C6582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762000"/>
          </a:xfrm>
        </p:spPr>
        <p:txBody>
          <a:bodyPr/>
          <a:lstStyle>
            <a:lvl1pPr marL="0" indent="0" algn="ctr">
              <a:buNone/>
              <a:defRPr sz="440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8153400" cy="5029200"/>
          </a:xfrm>
        </p:spPr>
        <p:txBody>
          <a:bodyPr/>
          <a:lstStyle>
            <a:lvl1pPr marL="228600" indent="-18288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9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itchFamily="34" charset="0"/>
                <a:cs typeface="Lucida Sans Unicode" pitchFamily="34" charset="0"/>
              </a:defRPr>
            </a:lvl1pPr>
            <a:lvl2pPr marL="548640" indent="-18288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" pitchFamily="2" charset="2"/>
              <a:buChar char="§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itchFamily="34" charset="0"/>
                <a:cs typeface="Lucida Sans Unicode" pitchFamily="34" charset="0"/>
              </a:defRPr>
            </a:lvl2pPr>
            <a:lvl3pPr marL="822960" indent="-18288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itchFamily="34" charset="0"/>
                <a:cs typeface="Lucida Sans Unicode" pitchFamily="34" charset="0"/>
              </a:defRPr>
            </a:lvl3pPr>
            <a:lvl4pPr marL="1097280" indent="-18288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itchFamily="34" charset="0"/>
                <a:cs typeface="Lucida Sans Unicode" pitchFamily="34" charset="0"/>
              </a:defRPr>
            </a:lvl4pPr>
            <a:lvl5pPr marL="1389888" indent="-18288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57200" y="624840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21158" y="6248400"/>
            <a:ext cx="1828800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56F9BA1F-6DEA-4408-B713-768877350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B86D-DA09-4564-BCE3-D9C4A809C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0722-BC5D-474E-9CFD-E575854BC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7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AC6C-53F4-4DE0-8DE5-BBFB9D9AB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8C1F-133E-4564-936C-8450956A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0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C44F-4523-44AA-992D-04573D232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8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81AD-BB55-481D-B345-1ED13BB57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9D2E-CAAA-48F0-A098-E59B1A24F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8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F529EA-673F-45CD-81D3-09A2FB336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5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6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8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0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4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473200" y="4419600"/>
            <a:ext cx="5637213" cy="1828800"/>
          </a:xfrm>
        </p:spPr>
        <p:txBody>
          <a:bodyPr/>
          <a:lstStyle/>
          <a:p>
            <a:r>
              <a:rPr lang="en-US" sz="2000" dirty="0" smtClean="0">
                <a:solidFill>
                  <a:srgbClr val="40404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Emma Muir, Sam Muir, Jacob Sandlund, &amp; David Smith</a:t>
            </a:r>
          </a:p>
          <a:p>
            <a:endParaRPr lang="en-US" sz="2000" dirty="0" smtClean="0">
              <a:solidFill>
                <a:srgbClr val="40404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r>
              <a:rPr lang="en-US" sz="1600" dirty="0">
                <a:solidFill>
                  <a:srgbClr val="40404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Advisor: Dr. José Sánchez</a:t>
            </a:r>
          </a:p>
          <a:p>
            <a:r>
              <a:rPr lang="en-US" sz="1600" dirty="0" smtClean="0">
                <a:solidFill>
                  <a:srgbClr val="40404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Co-Advisor: Dr. James Irwin</a:t>
            </a:r>
          </a:p>
          <a:p>
            <a:endParaRPr lang="en-US" sz="1600" dirty="0" smtClean="0">
              <a:solidFill>
                <a:srgbClr val="404040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315200" cy="4343400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8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Ultrasound Research Platform for Transmission of Coded Excitation Signals</a:t>
            </a:r>
            <a:endParaRPr lang="en-US" sz="48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Medical </a:t>
            </a:r>
            <a:r>
              <a:rPr lang="en-US" dirty="0"/>
              <a:t>Applications</a:t>
            </a:r>
          </a:p>
          <a:p>
            <a:pPr lvl="1"/>
            <a:r>
              <a:rPr lang="en-US" sz="2000" dirty="0"/>
              <a:t>Detect and Diagnose Tumors</a:t>
            </a:r>
          </a:p>
          <a:p>
            <a:pPr lvl="1"/>
            <a:r>
              <a:rPr lang="en-US" sz="2000" dirty="0" smtClean="0"/>
              <a:t>Noninvasive</a:t>
            </a:r>
          </a:p>
          <a:p>
            <a:pPr lvl="1"/>
            <a:r>
              <a:rPr lang="en-US" sz="2000" dirty="0" smtClean="0"/>
              <a:t>Faster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Comparison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Previous Designs: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050" dirty="0" smtClean="0"/>
          </a:p>
          <a:p>
            <a:r>
              <a:rPr lang="en-US" dirty="0" smtClean="0"/>
              <a:t>Our Design: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581092"/>
            <a:ext cx="1774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Device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1012" y="2097810"/>
            <a:ext cx="1219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Amplifier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021610"/>
            <a:ext cx="8001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13612" y="1657290"/>
            <a:ext cx="1430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Transducer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2438400" y="2516910"/>
            <a:ext cx="10668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  <a:endCxn id="12" idx="1"/>
          </p:cNvCxnSpPr>
          <p:nvPr/>
        </p:nvCxnSpPr>
        <p:spPr>
          <a:xfrm>
            <a:off x="4572000" y="2516910"/>
            <a:ext cx="489012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3" idx="1"/>
          </p:cNvCxnSpPr>
          <p:nvPr/>
        </p:nvCxnSpPr>
        <p:spPr>
          <a:xfrm>
            <a:off x="6280212" y="2516910"/>
            <a:ext cx="844488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40" y="4495800"/>
            <a:ext cx="1499423" cy="1071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" name="TextBox 25"/>
          <p:cNvSpPr txBox="1"/>
          <p:nvPr/>
        </p:nvSpPr>
        <p:spPr>
          <a:xfrm>
            <a:off x="838940" y="4095690"/>
            <a:ext cx="1774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Device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36208"/>
            <a:ext cx="8001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Arrow Connector 29"/>
          <p:cNvCxnSpPr>
            <a:stCxn id="25" idx="3"/>
            <a:endCxn id="28" idx="1"/>
          </p:cNvCxnSpPr>
          <p:nvPr/>
        </p:nvCxnSpPr>
        <p:spPr>
          <a:xfrm>
            <a:off x="2490763" y="5031508"/>
            <a:ext cx="154783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3"/>
            <a:endCxn id="29" idx="1"/>
          </p:cNvCxnSpPr>
          <p:nvPr/>
        </p:nvCxnSpPr>
        <p:spPr>
          <a:xfrm>
            <a:off x="5257800" y="5031508"/>
            <a:ext cx="1905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22490" y="4171890"/>
            <a:ext cx="1430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Transducer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51" y="1907274"/>
            <a:ext cx="428309" cy="22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6378" y="1524000"/>
            <a:ext cx="518254" cy="91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7942805" y="2516910"/>
            <a:ext cx="82019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3395" y="1631056"/>
            <a:ext cx="518254" cy="78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Straight Arrow Connector 44"/>
          <p:cNvCxnSpPr>
            <a:stCxn id="29" idx="3"/>
          </p:cNvCxnSpPr>
          <p:nvPr/>
        </p:nvCxnSpPr>
        <p:spPr>
          <a:xfrm>
            <a:off x="7962900" y="5031508"/>
            <a:ext cx="841899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572" name="Picture 4" descr="C:\Users\jtsandlund\Documents\Current\ULTRA\rand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09" y="4368136"/>
            <a:ext cx="1073300" cy="40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4736" y="3779342"/>
            <a:ext cx="518254" cy="91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73" name="Picture 5" descr="C:\Users\jtsandlund\Documents\Current\ULTRA\random_amplifi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6" y="3700432"/>
            <a:ext cx="1530046" cy="1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4" name="Picture 6" descr="L:\ULTRA\random_shor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64" y="2071041"/>
            <a:ext cx="1014436" cy="3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1982984"/>
            <a:ext cx="175260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4038600" y="4612408"/>
            <a:ext cx="1219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Switching Amplifier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2097810"/>
            <a:ext cx="10668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D/A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C:\Users\jtsandlund\Documents\Current\ULTRA\our_digital_encoding_meth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51177"/>
            <a:ext cx="4188092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4" name="Picture 2" descr="C:\Users\jtsandlund\Documents\Current\ULTRA\analog_waveform_ex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2954533"/>
            <a:ext cx="3149601" cy="236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Oversample</a:t>
            </a:r>
          </a:p>
          <a:p>
            <a:pPr lvl="1"/>
            <a:r>
              <a:rPr lang="en-US" dirty="0" smtClean="0"/>
              <a:t>1-bit</a:t>
            </a:r>
          </a:p>
          <a:p>
            <a:pPr lvl="1"/>
            <a:r>
              <a:rPr lang="en-US" dirty="0" smtClean="0"/>
              <a:t>Densities represent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voltages</a:t>
            </a:r>
          </a:p>
        </p:txBody>
      </p:sp>
      <p:cxnSp>
        <p:nvCxnSpPr>
          <p:cNvPr id="6" name="Straight Arrow Connector 5"/>
          <p:cNvCxnSpPr>
            <a:stCxn id="110594" idx="3"/>
            <a:endCxn id="109571" idx="1"/>
          </p:cNvCxnSpPr>
          <p:nvPr/>
        </p:nvCxnSpPr>
        <p:spPr>
          <a:xfrm>
            <a:off x="3657600" y="4135633"/>
            <a:ext cx="685800" cy="113474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0594" idx="3"/>
            <a:endCxn id="109570" idx="1"/>
          </p:cNvCxnSpPr>
          <p:nvPr/>
        </p:nvCxnSpPr>
        <p:spPr>
          <a:xfrm flipV="1">
            <a:off x="3657600" y="2682081"/>
            <a:ext cx="1047565" cy="145355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2" name="Group 37891"/>
          <p:cNvGrpSpPr/>
          <p:nvPr/>
        </p:nvGrpSpPr>
        <p:grpSpPr>
          <a:xfrm>
            <a:off x="3856004" y="3297921"/>
            <a:ext cx="650755" cy="264917"/>
            <a:chOff x="3900667" y="3430378"/>
            <a:chExt cx="650755" cy="26491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900667" y="3430378"/>
              <a:ext cx="650755" cy="2649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900667" y="3430380"/>
              <a:ext cx="650755" cy="2649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570" name="Picture 2" descr="C:\Users\jtsandlund\Documents\Current\ULTRA\bad_digital_encoding_meth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65" y="1523999"/>
            <a:ext cx="3686276" cy="231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Users\jtsandlund\Documents\Current\ULTRA\transducer_filter_reconstruction_exampl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777879"/>
            <a:ext cx="261620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Transducer acts </a:t>
            </a:r>
            <a:r>
              <a:rPr lang="en-US" dirty="0" smtClean="0"/>
              <a:t>as a (BP</a:t>
            </a:r>
            <a:r>
              <a:rPr lang="en-US" dirty="0"/>
              <a:t>) </a:t>
            </a:r>
            <a:r>
              <a:rPr lang="en-US" dirty="0" smtClean="0"/>
              <a:t>filter</a:t>
            </a:r>
            <a:endParaRPr lang="en-US" dirty="0"/>
          </a:p>
          <a:p>
            <a:pPr lvl="1"/>
            <a:r>
              <a:rPr lang="en-US" dirty="0"/>
              <a:t>Smooths / Averages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>
            <a:stCxn id="110594" idx="3"/>
            <a:endCxn id="110595" idx="1"/>
          </p:cNvCxnSpPr>
          <p:nvPr/>
        </p:nvCxnSpPr>
        <p:spPr>
          <a:xfrm>
            <a:off x="2819400" y="3758954"/>
            <a:ext cx="381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10595" idx="3"/>
            <a:endCxn id="208898" idx="1"/>
          </p:cNvCxnSpPr>
          <p:nvPr/>
        </p:nvCxnSpPr>
        <p:spPr>
          <a:xfrm>
            <a:off x="5816601" y="3758954"/>
            <a:ext cx="441325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595" name="Picture 3" descr="C:\Users\jtsandlund\Documents\Current\ULTRA\transducer_filter_reconstruction_example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77879"/>
            <a:ext cx="2616201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98" name="Picture 2" descr="C:\Users\jtsandlund\Documents\Current\ULTRA\transducer_filter_reconstruction_example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6" y="2777880"/>
            <a:ext cx="261620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Differences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0.5 V DC</a:t>
            </a:r>
          </a:p>
          <a:p>
            <a:pPr lvl="1"/>
            <a:r>
              <a:rPr lang="en-US" dirty="0" smtClean="0"/>
              <a:t>-1 to 1 V Dynamic range</a:t>
            </a:r>
          </a:p>
          <a:p>
            <a:r>
              <a:rPr lang="en-US" dirty="0" smtClean="0"/>
              <a:t>8-bit Two’s Complement (-128 to 127):</a:t>
            </a:r>
          </a:p>
          <a:p>
            <a:pPr lvl="1"/>
            <a:r>
              <a:rPr lang="en-US" dirty="0" smtClean="0"/>
              <a:t>Value = 64 (0100 0000)</a:t>
            </a:r>
          </a:p>
          <a:p>
            <a:r>
              <a:rPr lang="en-US" dirty="0" smtClean="0"/>
              <a:t>Sigma Delta Modulation:</a:t>
            </a:r>
          </a:p>
          <a:p>
            <a:pPr lvl="1"/>
            <a:r>
              <a:rPr lang="en-US" dirty="0" smtClean="0"/>
              <a:t>Oversample</a:t>
            </a:r>
          </a:p>
          <a:p>
            <a:pPr lvl="1"/>
            <a:r>
              <a:rPr lang="en-US" dirty="0" smtClean="0"/>
              <a:t>1-bit</a:t>
            </a:r>
            <a:endParaRPr lang="en-US" dirty="0"/>
          </a:p>
        </p:txBody>
      </p:sp>
      <p:pic>
        <p:nvPicPr>
          <p:cNvPr id="4102" name="Picture 6" descr="C:\Users\jtsandlund\Documents\Current\ULTRA\point5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4522787" cy="1687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99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fontAlgn="auto">
              <a:defRPr/>
            </a:pPr>
            <a:r>
              <a:rPr lang="en-US" dirty="0" smtClean="0">
                <a:solidFill>
                  <a:schemeClr val="accent1"/>
                </a:solidFill>
              </a:rPr>
              <a:t>Introduction</a:t>
            </a:r>
          </a:p>
          <a:p>
            <a:pPr fontAlgn="auto">
              <a:defRPr/>
            </a:pPr>
            <a:r>
              <a:rPr lang="en-US" dirty="0" smtClean="0"/>
              <a:t>Functional Description</a:t>
            </a:r>
          </a:p>
          <a:p>
            <a:pPr fontAlgn="auto">
              <a:defRPr/>
            </a:pPr>
            <a:r>
              <a:rPr lang="en-US" dirty="0" smtClean="0"/>
              <a:t>Methods</a:t>
            </a:r>
          </a:p>
          <a:p>
            <a:pPr fontAlgn="auto">
              <a:defRPr/>
            </a:pPr>
            <a:r>
              <a:rPr lang="en-US" dirty="0" smtClean="0"/>
              <a:t>Results and Discussion</a:t>
            </a:r>
          </a:p>
          <a:p>
            <a:pPr fontAlgn="auto">
              <a:defRPr/>
            </a:pPr>
            <a:r>
              <a:rPr lang="en-US" dirty="0" smtClean="0"/>
              <a:t>Conclusion</a:t>
            </a:r>
          </a:p>
          <a:p>
            <a:pPr fontAlgn="auto">
              <a:defRPr/>
            </a:pPr>
            <a:r>
              <a:rPr lang="en-US" dirty="0" smtClean="0"/>
              <a:t>Questions</a:t>
            </a:r>
          </a:p>
          <a:p>
            <a:pPr fontAlgn="auto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CD7C0D9-BA93-4B03-8DCD-D3C9534601F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fontAlgn="auto">
              <a:defRPr/>
            </a:pPr>
            <a:r>
              <a:rPr lang="en-US" dirty="0" smtClean="0"/>
              <a:t>Introduction</a:t>
            </a:r>
          </a:p>
          <a:p>
            <a:pPr fontAlgn="auto">
              <a:defRPr/>
            </a:pPr>
            <a:r>
              <a:rPr lang="en-US" dirty="0" smtClean="0">
                <a:solidFill>
                  <a:schemeClr val="accent1"/>
                </a:solidFill>
              </a:rPr>
              <a:t>Functional Description</a:t>
            </a:r>
          </a:p>
          <a:p>
            <a:pPr fontAlgn="auto">
              <a:defRPr/>
            </a:pPr>
            <a:r>
              <a:rPr lang="en-US" dirty="0" smtClean="0"/>
              <a:t>Methods</a:t>
            </a:r>
          </a:p>
          <a:p>
            <a:pPr fontAlgn="auto">
              <a:defRPr/>
            </a:pPr>
            <a:r>
              <a:rPr lang="en-US" dirty="0" smtClean="0"/>
              <a:t>Results and Discussion</a:t>
            </a:r>
          </a:p>
          <a:p>
            <a:pPr fontAlgn="auto">
              <a:defRPr/>
            </a:pPr>
            <a:r>
              <a:rPr lang="en-US" dirty="0" smtClean="0"/>
              <a:t>Conclusion</a:t>
            </a:r>
          </a:p>
          <a:p>
            <a:pPr fontAlgn="auto">
              <a:defRPr/>
            </a:pPr>
            <a:r>
              <a:rPr lang="en-US" dirty="0" smtClean="0"/>
              <a:t>Questions</a:t>
            </a:r>
          </a:p>
          <a:p>
            <a:pPr fontAlgn="auto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CD7C0D9-BA93-4B03-8DCD-D3C9534601F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762000"/>
          </a:xfrm>
        </p:spPr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057400"/>
            <a:ext cx="7086600" cy="3886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Up to 4 transducer channels</a:t>
            </a:r>
          </a:p>
          <a:p>
            <a:r>
              <a:rPr lang="en-US" sz="4000" dirty="0" smtClean="0"/>
              <a:t>Excitations  &lt;= 3 </a:t>
            </a:r>
            <a:r>
              <a:rPr lang="en-US" sz="4000" dirty="0" err="1" smtClean="0"/>
              <a:t>μs</a:t>
            </a:r>
            <a:endParaRPr lang="en-US" sz="4000" dirty="0" smtClean="0"/>
          </a:p>
          <a:p>
            <a:r>
              <a:rPr lang="en-US" sz="3600" dirty="0" smtClean="0"/>
              <a:t>SNR &gt; 50 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Block Diagram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381000" y="914400"/>
          <a:ext cx="8610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0" name="Visio" r:id="rId3" imgW="5451348" imgH="6358890" progId="">
                  <p:embed/>
                </p:oleObj>
              </mc:Choice>
              <mc:Fallback>
                <p:oleObj name="Visio" r:id="rId3" imgW="5451348" imgH="635889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4992" b="56082"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86106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1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Block Diagram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381000" y="914400"/>
          <a:ext cx="8610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4" name="Visio" r:id="rId3" imgW="5451348" imgH="6358890" progId="">
                  <p:embed/>
                </p:oleObj>
              </mc:Choice>
              <mc:Fallback>
                <p:oleObj name="Visio" r:id="rId3" imgW="5451348" imgH="635889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4992" b="56082"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86106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66700" y="838200"/>
            <a:ext cx="2286000" cy="3505200"/>
          </a:xfrm>
          <a:prstGeom prst="rect">
            <a:avLst/>
          </a:prstGeom>
          <a:solidFill>
            <a:srgbClr val="FFC000">
              <a:alpha val="20000"/>
            </a:srgbClr>
          </a:solidFill>
          <a:ln w="635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191000"/>
            <a:ext cx="2362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Generate Waveform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Imaging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2137" t="7895" r="3846" b="5679"/>
          <a:stretch>
            <a:fillRect/>
          </a:stretch>
        </p:blipFill>
        <p:spPr bwMode="auto">
          <a:xfrm>
            <a:off x="1371600" y="1676400"/>
            <a:ext cx="6248400" cy="443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29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Block Diagram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381000" y="914400"/>
          <a:ext cx="8610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8" name="Visio" r:id="rId3" imgW="5451348" imgH="6358890" progId="">
                  <p:embed/>
                </p:oleObj>
              </mc:Choice>
              <mc:Fallback>
                <p:oleObj name="Visio" r:id="rId3" imgW="5451348" imgH="635889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4992" b="56082"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86106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495800"/>
            <a:ext cx="2362200" cy="1752600"/>
          </a:xfrm>
          <a:prstGeom prst="rect">
            <a:avLst/>
          </a:prstGeom>
          <a:solidFill>
            <a:schemeClr val="accent1">
              <a:alpha val="37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7844" y="4267200"/>
            <a:ext cx="288032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Transmit Waveform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836712"/>
            <a:ext cx="2808312" cy="3444788"/>
          </a:xfrm>
          <a:prstGeom prst="rect">
            <a:avLst/>
          </a:prstGeom>
          <a:solidFill>
            <a:schemeClr val="accent1">
              <a:alpha val="37000"/>
            </a:scheme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Block Diagram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381000" y="914400"/>
          <a:ext cx="8610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2" name="Visio" r:id="rId3" imgW="5451348" imgH="6358890" progId="">
                  <p:embed/>
                </p:oleObj>
              </mc:Choice>
              <mc:Fallback>
                <p:oleObj name="Visio" r:id="rId3" imgW="5451348" imgH="635889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4992" b="56082"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86106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352800" y="2590800"/>
            <a:ext cx="2443336" cy="3657600"/>
          </a:xfrm>
          <a:prstGeom prst="rect">
            <a:avLst/>
          </a:prstGeom>
          <a:solidFill>
            <a:srgbClr val="FF0000">
              <a:alpha val="41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88224" y="764704"/>
            <a:ext cx="2362200" cy="1620180"/>
          </a:xfrm>
          <a:prstGeom prst="rect">
            <a:avLst/>
          </a:prstGeom>
          <a:solidFill>
            <a:srgbClr val="FF0000">
              <a:alpha val="41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2220" y="2348880"/>
            <a:ext cx="243420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Receive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Block Diagram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381000" y="914400"/>
          <a:ext cx="8610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8" name="Visio" r:id="rId3" imgW="5451348" imgH="6358890" progId="">
                  <p:embed/>
                </p:oleObj>
              </mc:Choice>
              <mc:Fallback>
                <p:oleObj name="Visio" r:id="rId3" imgW="5451348" imgH="635889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4992" b="56082"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86106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553200" y="2590800"/>
            <a:ext cx="2362200" cy="3581400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16216" y="5943600"/>
            <a:ext cx="2434208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Data Processing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902895"/>
              </p:ext>
            </p:extLst>
          </p:nvPr>
        </p:nvGraphicFramePr>
        <p:xfrm>
          <a:off x="228600" y="1371600"/>
          <a:ext cx="866948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" name="Visio" r:id="rId3" imgW="6933526" imgH="2929863" progId="">
                  <p:embed/>
                </p:oleObj>
              </mc:Choice>
              <mc:Fallback>
                <p:oleObj name="Visio" r:id="rId3" imgW="6933526" imgH="2929863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69482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5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Data Processing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05067"/>
              </p:ext>
            </p:extLst>
          </p:nvPr>
        </p:nvGraphicFramePr>
        <p:xfrm>
          <a:off x="228600" y="1371600"/>
          <a:ext cx="866948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2" name="Visio" r:id="rId3" imgW="6933526" imgH="2929863" progId="">
                  <p:embed/>
                </p:oleObj>
              </mc:Choice>
              <mc:Fallback>
                <p:oleObj name="Visio" r:id="rId3" imgW="6933526" imgH="2929863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69482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5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Data Processing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392925"/>
              </p:ext>
            </p:extLst>
          </p:nvPr>
        </p:nvGraphicFramePr>
        <p:xfrm>
          <a:off x="228600" y="1371600"/>
          <a:ext cx="866948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6" name="Visio" r:id="rId3" imgW="6933526" imgH="2929863" progId="">
                  <p:embed/>
                </p:oleObj>
              </mc:Choice>
              <mc:Fallback>
                <p:oleObj name="Visio" r:id="rId3" imgW="6933526" imgH="2929863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69482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5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Data Processing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714953"/>
              </p:ext>
            </p:extLst>
          </p:nvPr>
        </p:nvGraphicFramePr>
        <p:xfrm>
          <a:off x="228600" y="1371600"/>
          <a:ext cx="866948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0" name="Visio" r:id="rId3" imgW="6933526" imgH="2929863" progId="">
                  <p:embed/>
                </p:oleObj>
              </mc:Choice>
              <mc:Fallback>
                <p:oleObj name="Visio" r:id="rId3" imgW="6933526" imgH="2929863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69482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5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Data Processing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796875"/>
              </p:ext>
            </p:extLst>
          </p:nvPr>
        </p:nvGraphicFramePr>
        <p:xfrm>
          <a:off x="228600" y="1371600"/>
          <a:ext cx="866948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4" name="Visio" r:id="rId3" imgW="6933526" imgH="2929863" progId="">
                  <p:embed/>
                </p:oleObj>
              </mc:Choice>
              <mc:Fallback>
                <p:oleObj name="Visio" r:id="rId3" imgW="6933526" imgH="2929863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69482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5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447800"/>
          </a:xfrm>
        </p:spPr>
        <p:txBody>
          <a:bodyPr/>
          <a:lstStyle/>
          <a:p>
            <a:r>
              <a:rPr lang="en-US" dirty="0" smtClean="0"/>
              <a:t>Data Processing Methods:</a:t>
            </a:r>
            <a:br>
              <a:rPr lang="en-US" dirty="0" smtClean="0"/>
            </a:br>
            <a:r>
              <a:rPr lang="en-US" dirty="0" smtClean="0"/>
              <a:t>Conversion to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153400" cy="5029200"/>
          </a:xfrm>
        </p:spPr>
        <p:txBody>
          <a:bodyPr/>
          <a:lstStyle/>
          <a:p>
            <a:r>
              <a:rPr lang="en-US" dirty="0" smtClean="0"/>
              <a:t>Time Gain Compensation (TGC)</a:t>
            </a:r>
          </a:p>
          <a:p>
            <a:pPr lvl="1"/>
            <a:r>
              <a:rPr lang="en-US" dirty="0" smtClean="0"/>
              <a:t>Attenuation</a:t>
            </a:r>
          </a:p>
          <a:p>
            <a:pPr lvl="1"/>
            <a:r>
              <a:rPr lang="en-US" dirty="0" smtClean="0"/>
              <a:t>TGC = </a:t>
            </a:r>
            <a:r>
              <a:rPr lang="en-US" dirty="0" err="1" smtClean="0"/>
              <a:t>Att</a:t>
            </a:r>
            <a:r>
              <a:rPr lang="en-US" dirty="0" smtClean="0"/>
              <a:t> * Depth * (Probe frequency)</a:t>
            </a:r>
          </a:p>
          <a:p>
            <a:pPr lvl="1"/>
            <a:r>
              <a:rPr lang="en-US" dirty="0" smtClean="0"/>
              <a:t>white noise for larger depths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Data Processing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04803"/>
              </p:ext>
            </p:extLst>
          </p:nvPr>
        </p:nvGraphicFramePr>
        <p:xfrm>
          <a:off x="228600" y="1371600"/>
          <a:ext cx="866948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8" name="Visio" r:id="rId3" imgW="6933526" imgH="2929863" progId="">
                  <p:embed/>
                </p:oleObj>
              </mc:Choice>
              <mc:Fallback>
                <p:oleObj name="Visio" r:id="rId3" imgW="6933526" imgH="2929863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69482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5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Ultrasound</a:t>
            </a:r>
            <a:endParaRPr lang="en-US" dirty="0"/>
          </a:p>
        </p:txBody>
      </p:sp>
      <p:pic>
        <p:nvPicPr>
          <p:cNvPr id="7" name="Picture 5" descr="3tumorsdiamtrans16_25MHz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523" y="1384925"/>
            <a:ext cx="7225934" cy="50292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320145" y="6260236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[1]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01674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Benign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03273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Malignant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/>
          <a:lstStyle/>
          <a:p>
            <a:r>
              <a:rPr lang="en-US" sz="3200" dirty="0" smtClean="0"/>
              <a:t>Data Processing Methods:</a:t>
            </a:r>
            <a:br>
              <a:rPr lang="en-US" sz="3200" dirty="0" smtClean="0"/>
            </a:br>
            <a:r>
              <a:rPr lang="en-US" sz="3200" dirty="0" smtClean="0"/>
              <a:t>Conversion to an Image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153400" cy="2362200"/>
          </a:xfrm>
        </p:spPr>
        <p:txBody>
          <a:bodyPr/>
          <a:lstStyle/>
          <a:p>
            <a:r>
              <a:rPr lang="en-US" sz="2400" dirty="0" smtClean="0"/>
              <a:t>Envelope Detection</a:t>
            </a:r>
          </a:p>
          <a:p>
            <a:pPr lvl="1"/>
            <a:r>
              <a:rPr lang="en-US" sz="1800" dirty="0" smtClean="0"/>
              <a:t>Determines the bounds of the processed signal</a:t>
            </a:r>
          </a:p>
          <a:p>
            <a:pPr lvl="1"/>
            <a:r>
              <a:rPr lang="en-US" sz="1800" dirty="0" smtClean="0"/>
              <a:t>Detects width and contains the display information</a:t>
            </a:r>
          </a:p>
          <a:p>
            <a:pPr lvl="1"/>
            <a:r>
              <a:rPr lang="en-US" sz="1800" dirty="0" smtClean="0"/>
              <a:t>Absolute value of the Hilbert Transform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09472"/>
            <a:ext cx="6248400" cy="34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85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Data Processing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385246"/>
              </p:ext>
            </p:extLst>
          </p:nvPr>
        </p:nvGraphicFramePr>
        <p:xfrm>
          <a:off x="228600" y="1371600"/>
          <a:ext cx="866948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2" name="Visio" r:id="rId3" imgW="6933526" imgH="2929863" progId="">
                  <p:embed/>
                </p:oleObj>
              </mc:Choice>
              <mc:Fallback>
                <p:oleObj name="Visio" r:id="rId3" imgW="6933526" imgH="2929863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69482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5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fontAlgn="auto">
              <a:defRPr/>
            </a:pPr>
            <a:r>
              <a:rPr lang="en-US" dirty="0" smtClean="0"/>
              <a:t>Introduction</a:t>
            </a:r>
          </a:p>
          <a:p>
            <a:pPr fontAlgn="auto">
              <a:defRPr/>
            </a:pPr>
            <a:r>
              <a:rPr lang="en-US" dirty="0" smtClean="0"/>
              <a:t>Functional Description</a:t>
            </a:r>
          </a:p>
          <a:p>
            <a:pPr fontAlgn="auto">
              <a:defRPr/>
            </a:pPr>
            <a:r>
              <a:rPr lang="en-US" dirty="0" smtClean="0">
                <a:solidFill>
                  <a:schemeClr val="accent1"/>
                </a:solidFill>
              </a:rPr>
              <a:t>Methods</a:t>
            </a:r>
          </a:p>
          <a:p>
            <a:pPr fontAlgn="auto">
              <a:defRPr/>
            </a:pPr>
            <a:r>
              <a:rPr lang="en-US" dirty="0" smtClean="0"/>
              <a:t>Results and Discussion</a:t>
            </a:r>
          </a:p>
          <a:p>
            <a:pPr fontAlgn="auto">
              <a:defRPr/>
            </a:pPr>
            <a:r>
              <a:rPr lang="en-US" dirty="0" smtClean="0"/>
              <a:t>Conclusion</a:t>
            </a:r>
          </a:p>
          <a:p>
            <a:pPr fontAlgn="auto">
              <a:defRPr/>
            </a:pPr>
            <a:r>
              <a:rPr lang="en-US" dirty="0" smtClean="0"/>
              <a:t>Questions</a:t>
            </a:r>
          </a:p>
          <a:p>
            <a:pPr fontAlgn="auto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74C825-E845-4B1E-BE99-E40C411D0344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7620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153400" cy="5029200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en-US" sz="3200" dirty="0" smtClean="0"/>
              <a:t>Sigma Delta Modulation</a:t>
            </a:r>
          </a:p>
          <a:p>
            <a:pPr fontAlgn="auto">
              <a:defRPr/>
            </a:pPr>
            <a:r>
              <a:rPr lang="en-US" sz="3200" dirty="0" smtClean="0"/>
              <a:t>PC/FPGA Interface</a:t>
            </a:r>
          </a:p>
          <a:p>
            <a:pPr fontAlgn="auto">
              <a:defRPr/>
            </a:pPr>
            <a:r>
              <a:rPr lang="en-US" sz="3200" dirty="0" smtClean="0"/>
              <a:t>FPGA</a:t>
            </a:r>
          </a:p>
          <a:p>
            <a:pPr fontAlgn="auto">
              <a:defRPr/>
            </a:pPr>
            <a:r>
              <a:rPr lang="en-US" sz="3200" dirty="0" smtClean="0"/>
              <a:t>Data Processing</a:t>
            </a:r>
          </a:p>
          <a:p>
            <a:pPr lvl="1" fontAlgn="auto">
              <a:defRPr/>
            </a:pPr>
            <a:r>
              <a:rPr lang="en-US" sz="2400" dirty="0" smtClean="0"/>
              <a:t>Pulse Compression</a:t>
            </a:r>
          </a:p>
          <a:p>
            <a:pPr lvl="1" fontAlgn="auto">
              <a:defRPr/>
            </a:pPr>
            <a:r>
              <a:rPr lang="en-US" sz="2400" dirty="0" smtClean="0"/>
              <a:t>Delay Sum </a:t>
            </a:r>
            <a:r>
              <a:rPr lang="en-US" sz="2400" dirty="0" err="1" smtClean="0"/>
              <a:t>Beamforming</a:t>
            </a:r>
            <a:endParaRPr lang="en-US" sz="2400" dirty="0" smtClean="0"/>
          </a:p>
          <a:p>
            <a:pPr lvl="1" fontAlgn="auto">
              <a:defRPr/>
            </a:pPr>
            <a:endParaRPr lang="en-US" dirty="0" smtClean="0"/>
          </a:p>
          <a:p>
            <a:pPr lvl="1"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 smtClean="0"/>
          </a:p>
          <a:p>
            <a:pPr fontAlgn="auto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74C825-E845-4B1E-BE99-E40C411D0344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Block Diagram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825281"/>
              </p:ext>
            </p:extLst>
          </p:nvPr>
        </p:nvGraphicFramePr>
        <p:xfrm>
          <a:off x="381000" y="914400"/>
          <a:ext cx="8610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0" name="Visio" r:id="rId3" imgW="5451604" imgH="6358753" progId="">
                  <p:embed/>
                </p:oleObj>
              </mc:Choice>
              <mc:Fallback>
                <p:oleObj name="Visio" r:id="rId3" imgW="5451604" imgH="6358753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4992" b="56082"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86106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4E6278-B476-40B6-B1DB-AEF12C091BF7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7620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200" dirty="0" smtClean="0"/>
              <a:t>Sigma-Delta Modulation Requirements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153400" cy="5029200"/>
          </a:xfrm>
        </p:spPr>
        <p:txBody>
          <a:bodyPr rtlCol="0">
            <a:normAutofit/>
          </a:bodyPr>
          <a:lstStyle/>
          <a:p>
            <a:r>
              <a:rPr lang="en-US" sz="3200" dirty="0"/>
              <a:t>&lt; 10% </a:t>
            </a:r>
            <a:r>
              <a:rPr lang="en-US" sz="3200" dirty="0" smtClean="0"/>
              <a:t>Mean Squared Error (MSE)</a:t>
            </a:r>
            <a:endParaRPr lang="en-US" sz="3200" dirty="0"/>
          </a:p>
          <a:p>
            <a:r>
              <a:rPr lang="en-US" sz="3200" dirty="0"/>
              <a:t>500 M samples/second</a:t>
            </a:r>
          </a:p>
          <a:p>
            <a:r>
              <a:rPr lang="en-US" sz="2800" dirty="0" smtClean="0"/>
              <a:t>Accuracy </a:t>
            </a:r>
            <a:r>
              <a:rPr lang="en-US" sz="2800" dirty="0"/>
              <a:t>vs. </a:t>
            </a:r>
            <a:r>
              <a:rPr lang="en-US" sz="2800" dirty="0" smtClean="0"/>
              <a:t>Overloading (Saturation)</a:t>
            </a:r>
          </a:p>
          <a:p>
            <a:pPr marL="742950" lvl="1" indent="-285750"/>
            <a:r>
              <a:rPr lang="en-US" sz="2800" dirty="0" smtClean="0"/>
              <a:t>Order = 2nd</a:t>
            </a:r>
            <a:endParaRPr lang="en-US" sz="2800" dirty="0"/>
          </a:p>
          <a:p>
            <a:pPr marL="742950" lvl="1" indent="-285750"/>
            <a:r>
              <a:rPr lang="en-US" sz="2800" dirty="0"/>
              <a:t>OSR = 16 </a:t>
            </a:r>
            <a:endParaRPr lang="en-US" sz="2800" dirty="0" smtClean="0"/>
          </a:p>
          <a:p>
            <a:pPr marL="1017270" lvl="2" indent="-285750"/>
            <a:r>
              <a:rPr lang="en-US" sz="2400" dirty="0" smtClean="0"/>
              <a:t>must </a:t>
            </a:r>
            <a:r>
              <a:rPr lang="en-US" sz="2400" dirty="0"/>
              <a:t>be a power of </a:t>
            </a:r>
            <a:r>
              <a:rPr lang="en-US" sz="2400" dirty="0" smtClean="0"/>
              <a:t>2</a:t>
            </a:r>
          </a:p>
          <a:p>
            <a:pPr marL="1017270" lvl="2" indent="-285750"/>
            <a:r>
              <a:rPr lang="en-US" sz="2400" dirty="0" smtClean="0"/>
              <a:t>16*2 = 32 samples per period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3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Sigma-Delta Modulation Methods</a:t>
            </a:r>
            <a:endParaRPr lang="en-US" sz="32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50643"/>
              </p:ext>
            </p:extLst>
          </p:nvPr>
        </p:nvGraphicFramePr>
        <p:xfrm>
          <a:off x="685800" y="2339975"/>
          <a:ext cx="7807325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6" name="Visio" r:id="rId3" imgW="7807196" imgH="2460015" progId="">
                  <p:embed/>
                </p:oleObj>
              </mc:Choice>
              <mc:Fallback>
                <p:oleObj name="Visio" r:id="rId3" imgW="7807196" imgH="2460015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39975"/>
                        <a:ext cx="7807325" cy="246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14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762000"/>
          </a:xfrm>
        </p:spPr>
        <p:txBody>
          <a:bodyPr/>
          <a:lstStyle/>
          <a:p>
            <a:r>
              <a:rPr lang="en-US" sz="3200" dirty="0" smtClean="0"/>
              <a:t>Sigma-Delta Modulation Methods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67855"/>
              </p:ext>
            </p:extLst>
          </p:nvPr>
        </p:nvGraphicFramePr>
        <p:xfrm>
          <a:off x="762000" y="1600200"/>
          <a:ext cx="7807325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2" name="Visio" r:id="rId3" imgW="7807196" imgH="3740141" progId="">
                  <p:embed/>
                </p:oleObj>
              </mc:Choice>
              <mc:Fallback>
                <p:oleObj name="Visio" r:id="rId3" imgW="7807196" imgH="3740141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7807325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914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162800" y="6416675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Sigma-Delta Modulation Methods</a:t>
            </a:r>
            <a:endParaRPr lang="en-US" sz="32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2" cstate="print"/>
          <a:srcRect l="6824" r="6735" b="65951"/>
          <a:stretch>
            <a:fillRect/>
          </a:stretch>
        </p:blipFill>
        <p:spPr bwMode="auto">
          <a:xfrm>
            <a:off x="228600" y="838200"/>
            <a:ext cx="8686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7809" t="33879" r="8128" b="35620"/>
          <a:stretch>
            <a:fillRect/>
          </a:stretch>
        </p:blipFill>
        <p:spPr bwMode="auto">
          <a:xfrm>
            <a:off x="327546" y="3048000"/>
            <a:ext cx="8447964" cy="171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7582" t="64886" r="7494"/>
          <a:stretch>
            <a:fillRect/>
          </a:stretch>
        </p:blipFill>
        <p:spPr bwMode="auto">
          <a:xfrm>
            <a:off x="304800" y="5035976"/>
            <a:ext cx="8534400" cy="197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90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7855"/>
            <a:ext cx="3391853" cy="2543890"/>
          </a:xfrm>
          <a:prstGeom prst="rect">
            <a:avLst/>
          </a:prstGeom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 cstate="print"/>
          <a:srcRect l="5195" r="7792"/>
          <a:stretch>
            <a:fillRect/>
          </a:stretch>
        </p:blipFill>
        <p:spPr bwMode="auto">
          <a:xfrm>
            <a:off x="2825033" y="2590800"/>
            <a:ext cx="624276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762000"/>
          </a:xfrm>
        </p:spPr>
        <p:txBody>
          <a:bodyPr/>
          <a:lstStyle/>
          <a:p>
            <a:r>
              <a:rPr lang="en-US" sz="3200" dirty="0" smtClean="0"/>
              <a:t>Sigma-Delta Modulation Methods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7162800" y="6492875"/>
            <a:ext cx="1828800" cy="365125"/>
          </a:xfrm>
        </p:spPr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2619375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[5]</a:t>
            </a:r>
            <a:endParaRPr lang="en-US" sz="10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200400" y="2209800"/>
            <a:ext cx="2667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How Ultrasound Works</a:t>
            </a:r>
          </a:p>
          <a:p>
            <a:r>
              <a:rPr lang="en-US" dirty="0" smtClean="0"/>
              <a:t>Coded Excitation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Significance</a:t>
            </a:r>
          </a:p>
          <a:p>
            <a:r>
              <a:rPr lang="en-US" dirty="0" smtClean="0"/>
              <a:t>Design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Block Diagram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549363"/>
              </p:ext>
            </p:extLst>
          </p:nvPr>
        </p:nvGraphicFramePr>
        <p:xfrm>
          <a:off x="381000" y="914400"/>
          <a:ext cx="8610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8" name="Visio" r:id="rId3" imgW="5451604" imgH="6358753" progId="">
                  <p:embed/>
                </p:oleObj>
              </mc:Choice>
              <mc:Fallback>
                <p:oleObj name="Visio" r:id="rId3" imgW="5451604" imgH="6358753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4992" b="56082"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86106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5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/>
          <a:lstStyle/>
          <a:p>
            <a:r>
              <a:rPr lang="en-US" sz="4000" dirty="0" smtClean="0"/>
              <a:t>PC/FPGA Interface Requirements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153400" cy="5410200"/>
          </a:xfrm>
        </p:spPr>
        <p:txBody>
          <a:bodyPr/>
          <a:lstStyle/>
          <a:p>
            <a:r>
              <a:rPr lang="en-US" sz="3600" dirty="0" smtClean="0"/>
              <a:t>Assign </a:t>
            </a:r>
            <a:r>
              <a:rPr lang="en-US" sz="3600" dirty="0"/>
              <a:t>waveform to </a:t>
            </a:r>
            <a:r>
              <a:rPr lang="en-US" sz="3600" dirty="0" smtClean="0"/>
              <a:t>pins</a:t>
            </a:r>
          </a:p>
          <a:p>
            <a:pPr lvl="1"/>
            <a:r>
              <a:rPr lang="en-US" sz="2800" dirty="0" smtClean="0"/>
              <a:t>Independent for each pin</a:t>
            </a:r>
          </a:p>
          <a:p>
            <a:pPr lvl="1"/>
            <a:r>
              <a:rPr lang="en-US" sz="2800" dirty="0" smtClean="0"/>
              <a:t>(3 </a:t>
            </a:r>
            <a:r>
              <a:rPr lang="el-GR" sz="2800" dirty="0" smtClean="0"/>
              <a:t>μ</a:t>
            </a:r>
            <a:r>
              <a:rPr lang="en-US" sz="2800" dirty="0" smtClean="0"/>
              <a:t>s) * (500 MHz) = 1500 bits/waveform</a:t>
            </a:r>
          </a:p>
          <a:p>
            <a:pPr lvl="1"/>
            <a:r>
              <a:rPr lang="en-US" sz="2800" dirty="0" smtClean="0"/>
              <a:t>1500 + 36 = 1536 bits/waveform  (divisible by 512) </a:t>
            </a:r>
            <a:endParaRPr lang="en-US" sz="2800" dirty="0"/>
          </a:p>
          <a:p>
            <a:r>
              <a:rPr lang="en-US" sz="3600" dirty="0"/>
              <a:t>Assign delay to </a:t>
            </a:r>
            <a:r>
              <a:rPr lang="en-US" sz="3600" dirty="0" smtClean="0"/>
              <a:t>pins</a:t>
            </a:r>
          </a:p>
          <a:p>
            <a:pPr lvl="1"/>
            <a:r>
              <a:rPr lang="en-US" sz="2800" dirty="0" smtClean="0"/>
              <a:t>Increments of 4ns = (1/250 MHz)</a:t>
            </a:r>
          </a:p>
          <a:p>
            <a:pPr lvl="1"/>
            <a:r>
              <a:rPr lang="en-US" sz="2800" dirty="0" smtClean="0"/>
              <a:t>250 MHz = memory clock rate of FPGA</a:t>
            </a:r>
          </a:p>
        </p:txBody>
      </p:sp>
    </p:spTree>
    <p:extLst>
      <p:ext uri="{BB962C8B-B14F-4D97-AF65-F5344CB8AC3E}">
        <p14:creationId xmlns:p14="http://schemas.microsoft.com/office/powerpoint/2010/main" val="32148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762000"/>
          </a:xfrm>
        </p:spPr>
        <p:txBody>
          <a:bodyPr/>
          <a:lstStyle/>
          <a:p>
            <a:r>
              <a:rPr lang="en-US" sz="4000" dirty="0" smtClean="0"/>
              <a:t>PC/FPGA Interface Requirements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153400" cy="4343400"/>
          </a:xfrm>
        </p:spPr>
        <p:txBody>
          <a:bodyPr/>
          <a:lstStyle/>
          <a:p>
            <a:r>
              <a:rPr lang="en-US" sz="3600" dirty="0" smtClean="0"/>
              <a:t>Transfer information for 4 pins in &lt; 1 sec</a:t>
            </a:r>
          </a:p>
          <a:p>
            <a:pPr lvl="1"/>
            <a:r>
              <a:rPr lang="en-US" sz="2800" dirty="0" smtClean="0"/>
              <a:t>&lt;32 sec for 128 pins</a:t>
            </a:r>
          </a:p>
          <a:p>
            <a:pPr lvl="1"/>
            <a:r>
              <a:rPr lang="en-US" sz="2800" dirty="0" smtClean="0"/>
              <a:t>(4 pins) * (1536 bits/waveform) sent within 1 sec </a:t>
            </a:r>
          </a:p>
          <a:p>
            <a:pPr lvl="1"/>
            <a:r>
              <a:rPr lang="en-US" sz="2800" dirty="0" smtClean="0"/>
              <a:t>~6 Kbps</a:t>
            </a:r>
          </a:p>
          <a:p>
            <a:r>
              <a:rPr lang="en-US" sz="3600" dirty="0" smtClean="0"/>
              <a:t>Start transmission</a:t>
            </a:r>
          </a:p>
        </p:txBody>
      </p:sp>
    </p:spTree>
    <p:extLst>
      <p:ext uri="{BB962C8B-B14F-4D97-AF65-F5344CB8AC3E}">
        <p14:creationId xmlns:p14="http://schemas.microsoft.com/office/powerpoint/2010/main" val="32148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762000"/>
          </a:xfrm>
        </p:spPr>
        <p:txBody>
          <a:bodyPr/>
          <a:lstStyle/>
          <a:p>
            <a:r>
              <a:rPr lang="en-US" dirty="0" smtClean="0"/>
              <a:t>PC/FPGA Interface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153400" cy="5029200"/>
          </a:xfrm>
        </p:spPr>
        <p:txBody>
          <a:bodyPr/>
          <a:lstStyle/>
          <a:p>
            <a:r>
              <a:rPr lang="en-US" dirty="0" smtClean="0"/>
              <a:t>UART </a:t>
            </a:r>
            <a:r>
              <a:rPr lang="en-US" dirty="0"/>
              <a:t>connection</a:t>
            </a:r>
          </a:p>
          <a:p>
            <a:pPr lvl="1"/>
            <a:r>
              <a:rPr lang="en-US" dirty="0"/>
              <a:t>115200 </a:t>
            </a:r>
            <a:r>
              <a:rPr lang="en-US" dirty="0" smtClean="0"/>
              <a:t>baud</a:t>
            </a:r>
          </a:p>
          <a:p>
            <a:pPr lvl="2"/>
            <a:r>
              <a:rPr lang="en-US" dirty="0" smtClean="0"/>
              <a:t>Fastest FPGA baud rate</a:t>
            </a:r>
          </a:p>
          <a:p>
            <a:pPr lvl="1"/>
            <a:r>
              <a:rPr lang="en-US" dirty="0" smtClean="0"/>
              <a:t>Sends as </a:t>
            </a:r>
          </a:p>
          <a:p>
            <a:pPr lvl="2"/>
            <a:r>
              <a:rPr lang="en-US" dirty="0" smtClean="0"/>
              <a:t>1 start bit</a:t>
            </a:r>
          </a:p>
          <a:p>
            <a:pPr lvl="2"/>
            <a:r>
              <a:rPr lang="en-US" dirty="0" smtClean="0"/>
              <a:t>8 data bits</a:t>
            </a:r>
          </a:p>
          <a:p>
            <a:pPr lvl="2"/>
            <a:r>
              <a:rPr lang="en-US" dirty="0" smtClean="0"/>
              <a:t>2 stop bits</a:t>
            </a:r>
          </a:p>
          <a:p>
            <a:pPr lvl="1"/>
            <a:r>
              <a:rPr lang="en-US" dirty="0" smtClean="0"/>
              <a:t>(1536/8)*11*4 = 8448 bits</a:t>
            </a:r>
          </a:p>
          <a:p>
            <a:pPr lvl="1"/>
            <a:r>
              <a:rPr lang="en-US" dirty="0" smtClean="0"/>
              <a:t>~73 ms for 4 channels</a:t>
            </a:r>
          </a:p>
          <a:p>
            <a:pPr lvl="1"/>
            <a:r>
              <a:rPr lang="en-US" dirty="0" smtClean="0"/>
              <a:t>~2.3 s for 128 channels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0" y="3352800"/>
            <a:ext cx="3810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3352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3352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3352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3352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0200" y="3352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200" y="3352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3352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3352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15200" y="3352800"/>
            <a:ext cx="3810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5280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96042" y="298346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3348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3250" y="3352800"/>
            <a:ext cx="3810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PC/FPGA Interface Methods</a:t>
            </a:r>
            <a:endParaRPr lang="en-US" dirty="0"/>
          </a:p>
        </p:txBody>
      </p:sp>
      <p:pic>
        <p:nvPicPr>
          <p:cNvPr id="5" name="Content Placeholder 4" descr="fpga_gui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919" y="1066800"/>
            <a:ext cx="66899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1187213" y="5943600"/>
            <a:ext cx="6693374" cy="457200"/>
            <a:chOff x="1187213" y="5943600"/>
            <a:chExt cx="6693374" cy="457200"/>
          </a:xfrm>
        </p:grpSpPr>
        <p:pic>
          <p:nvPicPr>
            <p:cNvPr id="6" name="Content Placeholder 4" descr="fpga_gui"/>
            <p:cNvPicPr>
              <a:picLocks noChangeAspect="1" noChangeArrowheads="1"/>
            </p:cNvPicPr>
            <p:nvPr/>
          </p:nvPicPr>
          <p:blipFill>
            <a:blip r:embed="rId2" cstate="print"/>
            <a:srcRect t="95455"/>
            <a:stretch>
              <a:fillRect/>
            </a:stretch>
          </p:blipFill>
          <p:spPr bwMode="auto">
            <a:xfrm>
              <a:off x="1187213" y="5991225"/>
              <a:ext cx="66899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Content Placeholder 4" descr="fpga_gui"/>
            <p:cNvPicPr>
              <a:picLocks noChangeAspect="1" noChangeArrowheads="1"/>
            </p:cNvPicPr>
            <p:nvPr/>
          </p:nvPicPr>
          <p:blipFill>
            <a:blip r:embed="rId2" cstate="print"/>
            <a:srcRect t="95455"/>
            <a:stretch>
              <a:fillRect/>
            </a:stretch>
          </p:blipFill>
          <p:spPr bwMode="auto">
            <a:xfrm>
              <a:off x="1190625" y="6172200"/>
              <a:ext cx="6689962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Content Placeholder 4" descr="fpga_gui"/>
            <p:cNvPicPr>
              <a:picLocks noChangeAspect="1" noChangeArrowheads="1"/>
            </p:cNvPicPr>
            <p:nvPr/>
          </p:nvPicPr>
          <p:blipFill>
            <a:blip r:embed="rId2" cstate="print"/>
            <a:srcRect l="50570" t="89394" r="24372" b="4545"/>
            <a:stretch>
              <a:fillRect/>
            </a:stretch>
          </p:blipFill>
          <p:spPr bwMode="auto">
            <a:xfrm>
              <a:off x="4572000" y="5943600"/>
              <a:ext cx="1676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4" descr="fpga_gui"/>
            <p:cNvPicPr>
              <a:picLocks noChangeAspect="1" noChangeArrowheads="1"/>
            </p:cNvPicPr>
            <p:nvPr/>
          </p:nvPicPr>
          <p:blipFill>
            <a:blip r:embed="rId2" cstate="print"/>
            <a:srcRect l="5685" t="72727" r="92927" b="24242"/>
            <a:stretch>
              <a:fillRect/>
            </a:stretch>
          </p:blipFill>
          <p:spPr bwMode="auto">
            <a:xfrm>
              <a:off x="5862637" y="6026944"/>
              <a:ext cx="92869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ontent Placeholder 4" descr="fpga_gui"/>
            <p:cNvPicPr>
              <a:picLocks noChangeAspect="1" noChangeArrowheads="1"/>
            </p:cNvPicPr>
            <p:nvPr/>
          </p:nvPicPr>
          <p:blipFill>
            <a:blip r:embed="rId2" cstate="print"/>
            <a:srcRect l="18072" t="83333" r="80184" b="13636"/>
            <a:stretch>
              <a:fillRect/>
            </a:stretch>
          </p:blipFill>
          <p:spPr bwMode="auto">
            <a:xfrm>
              <a:off x="5936456" y="6034087"/>
              <a:ext cx="116681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Content Placeholder 4" descr="fpga_gui"/>
          <p:cNvPicPr>
            <a:picLocks noChangeAspect="1" noChangeArrowheads="1"/>
          </p:cNvPicPr>
          <p:nvPr/>
        </p:nvPicPr>
        <p:blipFill>
          <a:blip r:embed="rId2" cstate="print"/>
          <a:srcRect l="51932" t="40436" r="3183" b="40909"/>
          <a:stretch>
            <a:fillRect/>
          </a:stretch>
        </p:blipFill>
        <p:spPr bwMode="auto">
          <a:xfrm>
            <a:off x="4664870" y="2445544"/>
            <a:ext cx="3002756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4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762000"/>
          </a:xfrm>
        </p:spPr>
        <p:txBody>
          <a:bodyPr/>
          <a:lstStyle/>
          <a:p>
            <a:r>
              <a:rPr lang="en-US" dirty="0" smtClean="0"/>
              <a:t>FPGA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153400" cy="5029200"/>
          </a:xfrm>
        </p:spPr>
        <p:txBody>
          <a:bodyPr/>
          <a:lstStyle/>
          <a:p>
            <a:r>
              <a:rPr lang="en-US" sz="3600" dirty="0" smtClean="0"/>
              <a:t>Transmit at 500 MHz</a:t>
            </a:r>
          </a:p>
          <a:p>
            <a:r>
              <a:rPr lang="en-US" sz="3600" dirty="0" smtClean="0"/>
              <a:t>Output waveforms in parallel</a:t>
            </a:r>
          </a:p>
          <a:p>
            <a:pPr lvl="1"/>
            <a:r>
              <a:rPr lang="en-US" sz="2800" dirty="0" smtClean="0"/>
              <a:t>4 individualized waveforms</a:t>
            </a:r>
          </a:p>
          <a:p>
            <a:pPr lvl="1"/>
            <a:r>
              <a:rPr lang="en-US" sz="2800" dirty="0" smtClean="0"/>
              <a:t>Length of 3 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s per waveform</a:t>
            </a:r>
          </a:p>
          <a:p>
            <a:pPr lvl="1"/>
            <a:r>
              <a:rPr lang="en-US" sz="2800" dirty="0" smtClean="0"/>
              <a:t>1536-bits per waveform</a:t>
            </a:r>
          </a:p>
        </p:txBody>
      </p:sp>
    </p:spTree>
    <p:extLst>
      <p:ext uri="{BB962C8B-B14F-4D97-AF65-F5344CB8AC3E}">
        <p14:creationId xmlns:p14="http://schemas.microsoft.com/office/powerpoint/2010/main" val="11131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96425"/>
              </p:ext>
            </p:extLst>
          </p:nvPr>
        </p:nvGraphicFramePr>
        <p:xfrm>
          <a:off x="2057400" y="1219200"/>
          <a:ext cx="4737100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6" name="Visio" r:id="rId3" imgW="3618431" imgH="3903390" progId="">
                  <p:embed/>
                </p:oleObj>
              </mc:Choice>
              <mc:Fallback>
                <p:oleObj name="Visio" r:id="rId3" imgW="3618431" imgH="390339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19200"/>
                        <a:ext cx="4737100" cy="480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762000"/>
          </a:xfrm>
        </p:spPr>
        <p:txBody>
          <a:bodyPr/>
          <a:lstStyle/>
          <a:p>
            <a:r>
              <a:rPr lang="en-US" dirty="0" smtClean="0"/>
              <a:t>FPGA Methods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24525" y="42672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1572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  <p:cxnSp>
        <p:nvCxnSpPr>
          <p:cNvPr id="16" name="Elbow Connector 15"/>
          <p:cNvCxnSpPr/>
          <p:nvPr/>
        </p:nvCxnSpPr>
        <p:spPr>
          <a:xfrm rot="10800000">
            <a:off x="5943600" y="3048000"/>
            <a:ext cx="762000" cy="685800"/>
          </a:xfrm>
          <a:prstGeom prst="bentConnector3">
            <a:avLst>
              <a:gd name="adj1" fmla="val -26250"/>
            </a:avLst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6629400" y="3732212"/>
            <a:ext cx="76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32766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05600" y="32004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82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153400" cy="5029200"/>
          </a:xfrm>
        </p:spPr>
        <p:txBody>
          <a:bodyPr/>
          <a:lstStyle/>
          <a:p>
            <a:r>
              <a:rPr lang="en-US" dirty="0" smtClean="0"/>
              <a:t>Transmit at 500 MHz</a:t>
            </a:r>
          </a:p>
          <a:p>
            <a:pPr lvl="1"/>
            <a:r>
              <a:rPr lang="en-US" dirty="0" smtClean="0"/>
              <a:t>Two 250 MHz clock edges (transmits on rising and falling edge) </a:t>
            </a:r>
          </a:p>
          <a:p>
            <a:pPr lvl="1"/>
            <a:r>
              <a:rPr lang="en-US" dirty="0" smtClean="0"/>
              <a:t>250 MHz * 2 = 500 MHz</a:t>
            </a:r>
            <a:endParaRPr lang="en-US" dirty="0"/>
          </a:p>
        </p:txBody>
      </p:sp>
      <p:grpSp>
        <p:nvGrpSpPr>
          <p:cNvPr id="5" name="Group 36"/>
          <p:cNvGrpSpPr/>
          <p:nvPr/>
        </p:nvGrpSpPr>
        <p:grpSpPr>
          <a:xfrm>
            <a:off x="990600" y="2819400"/>
            <a:ext cx="6858794" cy="763588"/>
            <a:chOff x="990600" y="2819400"/>
            <a:chExt cx="6858794" cy="763588"/>
          </a:xfrm>
        </p:grpSpPr>
        <p:grpSp>
          <p:nvGrpSpPr>
            <p:cNvPr id="6" name="Group 15"/>
            <p:cNvGrpSpPr/>
            <p:nvPr/>
          </p:nvGrpSpPr>
          <p:grpSpPr>
            <a:xfrm>
              <a:off x="990600" y="2819400"/>
              <a:ext cx="1372394" cy="763588"/>
              <a:chOff x="990600" y="2819400"/>
              <a:chExt cx="1372394" cy="763588"/>
            </a:xfrm>
          </p:grpSpPr>
          <p:cxnSp>
            <p:nvCxnSpPr>
              <p:cNvPr id="8" name="Elbow Connector 7"/>
              <p:cNvCxnSpPr/>
              <p:nvPr/>
            </p:nvCxnSpPr>
            <p:spPr>
              <a:xfrm>
                <a:off x="990600" y="35814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Elbow Connector 8"/>
              <p:cNvCxnSpPr/>
              <p:nvPr/>
            </p:nvCxnSpPr>
            <p:spPr>
              <a:xfrm>
                <a:off x="1676400" y="28194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2"/>
              <p:cNvCxnSpPr/>
              <p:nvPr/>
            </p:nvCxnSpPr>
            <p:spPr>
              <a:xfrm rot="5400000">
                <a:off x="1296194" y="3200400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/>
              <p:nvPr/>
            </p:nvCxnSpPr>
            <p:spPr>
              <a:xfrm rot="5400000">
                <a:off x="1981994" y="3199606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6"/>
            <p:cNvGrpSpPr/>
            <p:nvPr/>
          </p:nvGrpSpPr>
          <p:grpSpPr>
            <a:xfrm>
              <a:off x="2362200" y="2819400"/>
              <a:ext cx="1372394" cy="763588"/>
              <a:chOff x="990600" y="2819400"/>
              <a:chExt cx="1372394" cy="763588"/>
            </a:xfrm>
          </p:grpSpPr>
          <p:cxnSp>
            <p:nvCxnSpPr>
              <p:cNvPr id="18" name="Elbow Connector 17"/>
              <p:cNvCxnSpPr/>
              <p:nvPr/>
            </p:nvCxnSpPr>
            <p:spPr>
              <a:xfrm>
                <a:off x="990600" y="35814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/>
              <p:cNvCxnSpPr/>
              <p:nvPr/>
            </p:nvCxnSpPr>
            <p:spPr>
              <a:xfrm>
                <a:off x="1676400" y="28194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/>
              <p:cNvCxnSpPr/>
              <p:nvPr/>
            </p:nvCxnSpPr>
            <p:spPr>
              <a:xfrm rot="5400000">
                <a:off x="1296194" y="3200400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20"/>
              <p:cNvCxnSpPr/>
              <p:nvPr/>
            </p:nvCxnSpPr>
            <p:spPr>
              <a:xfrm rot="5400000">
                <a:off x="1981994" y="3199606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1"/>
            <p:cNvGrpSpPr/>
            <p:nvPr/>
          </p:nvGrpSpPr>
          <p:grpSpPr>
            <a:xfrm>
              <a:off x="3733800" y="2819400"/>
              <a:ext cx="1372394" cy="763588"/>
              <a:chOff x="990600" y="2819400"/>
              <a:chExt cx="1372394" cy="763588"/>
            </a:xfrm>
          </p:grpSpPr>
          <p:cxnSp>
            <p:nvCxnSpPr>
              <p:cNvPr id="23" name="Elbow Connector 22"/>
              <p:cNvCxnSpPr/>
              <p:nvPr/>
            </p:nvCxnSpPr>
            <p:spPr>
              <a:xfrm>
                <a:off x="990600" y="35814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/>
              <p:nvPr/>
            </p:nvCxnSpPr>
            <p:spPr>
              <a:xfrm>
                <a:off x="1676400" y="28194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/>
              <p:nvPr/>
            </p:nvCxnSpPr>
            <p:spPr>
              <a:xfrm rot="5400000">
                <a:off x="1296194" y="3200400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/>
              <p:nvPr/>
            </p:nvCxnSpPr>
            <p:spPr>
              <a:xfrm rot="5400000">
                <a:off x="1981994" y="3199606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6"/>
            <p:cNvGrpSpPr/>
            <p:nvPr/>
          </p:nvGrpSpPr>
          <p:grpSpPr>
            <a:xfrm>
              <a:off x="5105400" y="2819400"/>
              <a:ext cx="1372394" cy="763588"/>
              <a:chOff x="990600" y="2819400"/>
              <a:chExt cx="1372394" cy="763588"/>
            </a:xfrm>
          </p:grpSpPr>
          <p:cxnSp>
            <p:nvCxnSpPr>
              <p:cNvPr id="28" name="Elbow Connector 27"/>
              <p:cNvCxnSpPr/>
              <p:nvPr/>
            </p:nvCxnSpPr>
            <p:spPr>
              <a:xfrm>
                <a:off x="990600" y="35814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/>
              <p:nvPr/>
            </p:nvCxnSpPr>
            <p:spPr>
              <a:xfrm>
                <a:off x="1676400" y="28194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/>
              <p:nvPr/>
            </p:nvCxnSpPr>
            <p:spPr>
              <a:xfrm rot="5400000">
                <a:off x="1296194" y="3200400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30"/>
              <p:cNvCxnSpPr/>
              <p:nvPr/>
            </p:nvCxnSpPr>
            <p:spPr>
              <a:xfrm rot="5400000">
                <a:off x="1981994" y="3199606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31"/>
            <p:cNvGrpSpPr/>
            <p:nvPr/>
          </p:nvGrpSpPr>
          <p:grpSpPr>
            <a:xfrm>
              <a:off x="6477000" y="2819400"/>
              <a:ext cx="1372394" cy="763588"/>
              <a:chOff x="990600" y="2819400"/>
              <a:chExt cx="1372394" cy="763588"/>
            </a:xfrm>
          </p:grpSpPr>
          <p:cxnSp>
            <p:nvCxnSpPr>
              <p:cNvPr id="33" name="Elbow Connector 32"/>
              <p:cNvCxnSpPr/>
              <p:nvPr/>
            </p:nvCxnSpPr>
            <p:spPr>
              <a:xfrm>
                <a:off x="990600" y="35814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lbow Connector 33"/>
              <p:cNvCxnSpPr/>
              <p:nvPr/>
            </p:nvCxnSpPr>
            <p:spPr>
              <a:xfrm>
                <a:off x="1676400" y="28194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4"/>
              <p:cNvCxnSpPr/>
              <p:nvPr/>
            </p:nvCxnSpPr>
            <p:spPr>
              <a:xfrm rot="5400000">
                <a:off x="1296194" y="3200400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lbow Connector 35"/>
              <p:cNvCxnSpPr/>
              <p:nvPr/>
            </p:nvCxnSpPr>
            <p:spPr>
              <a:xfrm rot="5400000">
                <a:off x="1981994" y="3199606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86"/>
          <p:cNvGrpSpPr/>
          <p:nvPr/>
        </p:nvGrpSpPr>
        <p:grpSpPr>
          <a:xfrm>
            <a:off x="990600" y="3810000"/>
            <a:ext cx="6858000" cy="763588"/>
            <a:chOff x="990600" y="3810000"/>
            <a:chExt cx="6858000" cy="763588"/>
          </a:xfrm>
        </p:grpSpPr>
        <p:cxnSp>
          <p:nvCxnSpPr>
            <p:cNvPr id="60" name="Elbow Connector 59"/>
            <p:cNvCxnSpPr/>
            <p:nvPr/>
          </p:nvCxnSpPr>
          <p:spPr>
            <a:xfrm>
              <a:off x="990600" y="4572000"/>
              <a:ext cx="323850" cy="158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/>
            <p:nvPr/>
          </p:nvCxnSpPr>
          <p:spPr>
            <a:xfrm>
              <a:off x="1314450" y="3810000"/>
              <a:ext cx="685800" cy="158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/>
            <p:nvPr/>
          </p:nvCxnSpPr>
          <p:spPr>
            <a:xfrm rot="5400000">
              <a:off x="934244" y="41910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 rot="5400000">
              <a:off x="1620044" y="4190206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>
              <a:off x="7467600" y="4572000"/>
              <a:ext cx="381000" cy="158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85"/>
            <p:cNvGrpSpPr/>
            <p:nvPr/>
          </p:nvGrpSpPr>
          <p:grpSpPr>
            <a:xfrm>
              <a:off x="2000250" y="3810000"/>
              <a:ext cx="5468144" cy="763588"/>
              <a:chOff x="2000250" y="3810000"/>
              <a:chExt cx="5468144" cy="763588"/>
            </a:xfrm>
          </p:grpSpPr>
          <p:cxnSp>
            <p:nvCxnSpPr>
              <p:cNvPr id="56" name="Elbow Connector 55"/>
              <p:cNvCxnSpPr/>
              <p:nvPr/>
            </p:nvCxnSpPr>
            <p:spPr>
              <a:xfrm>
                <a:off x="2000250" y="45720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lbow Connector 56"/>
              <p:cNvCxnSpPr/>
              <p:nvPr/>
            </p:nvCxnSpPr>
            <p:spPr>
              <a:xfrm>
                <a:off x="2686050" y="38100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57"/>
              <p:cNvCxnSpPr/>
              <p:nvPr/>
            </p:nvCxnSpPr>
            <p:spPr>
              <a:xfrm rot="5400000">
                <a:off x="2305844" y="4191000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58"/>
              <p:cNvCxnSpPr/>
              <p:nvPr/>
            </p:nvCxnSpPr>
            <p:spPr>
              <a:xfrm rot="5400000">
                <a:off x="2991644" y="4190206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lbow Connector 51"/>
              <p:cNvCxnSpPr/>
              <p:nvPr/>
            </p:nvCxnSpPr>
            <p:spPr>
              <a:xfrm>
                <a:off x="3371850" y="45720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lbow Connector 52"/>
              <p:cNvCxnSpPr/>
              <p:nvPr/>
            </p:nvCxnSpPr>
            <p:spPr>
              <a:xfrm>
                <a:off x="4057650" y="38100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53"/>
              <p:cNvCxnSpPr/>
              <p:nvPr/>
            </p:nvCxnSpPr>
            <p:spPr>
              <a:xfrm rot="5400000">
                <a:off x="3677444" y="4191000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lbow Connector 54"/>
              <p:cNvCxnSpPr/>
              <p:nvPr/>
            </p:nvCxnSpPr>
            <p:spPr>
              <a:xfrm rot="5400000">
                <a:off x="4363244" y="4190206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lbow Connector 47"/>
              <p:cNvCxnSpPr/>
              <p:nvPr/>
            </p:nvCxnSpPr>
            <p:spPr>
              <a:xfrm>
                <a:off x="4743450" y="45720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/>
              <p:cNvCxnSpPr/>
              <p:nvPr/>
            </p:nvCxnSpPr>
            <p:spPr>
              <a:xfrm>
                <a:off x="5429250" y="38100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lbow Connector 49"/>
              <p:cNvCxnSpPr/>
              <p:nvPr/>
            </p:nvCxnSpPr>
            <p:spPr>
              <a:xfrm rot="5400000">
                <a:off x="5049044" y="4191000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50"/>
              <p:cNvCxnSpPr/>
              <p:nvPr/>
            </p:nvCxnSpPr>
            <p:spPr>
              <a:xfrm rot="5400000">
                <a:off x="5734844" y="4190206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/>
              <p:cNvCxnSpPr/>
              <p:nvPr/>
            </p:nvCxnSpPr>
            <p:spPr>
              <a:xfrm>
                <a:off x="6096000" y="45720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/>
              <p:cNvCxnSpPr/>
              <p:nvPr/>
            </p:nvCxnSpPr>
            <p:spPr>
              <a:xfrm>
                <a:off x="6781800" y="3810000"/>
                <a:ext cx="685800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/>
              <p:cNvCxnSpPr/>
              <p:nvPr/>
            </p:nvCxnSpPr>
            <p:spPr>
              <a:xfrm rot="5400000">
                <a:off x="6401594" y="4191000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81"/>
              <p:cNvCxnSpPr/>
              <p:nvPr/>
            </p:nvCxnSpPr>
            <p:spPr>
              <a:xfrm rot="5400000">
                <a:off x="7087394" y="4190206"/>
                <a:ext cx="761206" cy="79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256"/>
          <p:cNvGrpSpPr/>
          <p:nvPr/>
        </p:nvGrpSpPr>
        <p:grpSpPr>
          <a:xfrm>
            <a:off x="966788" y="5562600"/>
            <a:ext cx="6869905" cy="797727"/>
            <a:chOff x="1328738" y="2052638"/>
            <a:chExt cx="6869905" cy="797727"/>
          </a:xfrm>
        </p:grpSpPr>
        <p:grpSp>
          <p:nvGrpSpPr>
            <p:cNvPr id="22" name="Group 211"/>
            <p:cNvGrpSpPr/>
            <p:nvPr/>
          </p:nvGrpSpPr>
          <p:grpSpPr>
            <a:xfrm>
              <a:off x="1328738" y="2052638"/>
              <a:ext cx="1393030" cy="778677"/>
              <a:chOff x="1328738" y="2052638"/>
              <a:chExt cx="1393030" cy="778677"/>
            </a:xfrm>
          </p:grpSpPr>
          <p:grpSp>
            <p:nvGrpSpPr>
              <p:cNvPr id="27" name="Group 205"/>
              <p:cNvGrpSpPr/>
              <p:nvPr/>
            </p:nvGrpSpPr>
            <p:grpSpPr>
              <a:xfrm>
                <a:off x="1328738" y="2052638"/>
                <a:ext cx="707231" cy="776296"/>
                <a:chOff x="1328738" y="2052638"/>
                <a:chExt cx="707231" cy="776296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1294210" y="2434829"/>
                  <a:ext cx="766762" cy="238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>
                  <a:off x="1633538" y="2436030"/>
                  <a:ext cx="776285" cy="952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1676400" y="2052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1328738" y="2814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06"/>
              <p:cNvGrpSpPr/>
              <p:nvPr/>
            </p:nvGrpSpPr>
            <p:grpSpPr>
              <a:xfrm>
                <a:off x="2014537" y="2055019"/>
                <a:ext cx="707231" cy="776296"/>
                <a:chOff x="1328738" y="2052638"/>
                <a:chExt cx="707231" cy="776296"/>
              </a:xfrm>
            </p:grpSpPr>
            <p:cxnSp>
              <p:nvCxnSpPr>
                <p:cNvPr id="208" name="Straight Connector 207"/>
                <p:cNvCxnSpPr/>
                <p:nvPr/>
              </p:nvCxnSpPr>
              <p:spPr>
                <a:xfrm rot="5400000">
                  <a:off x="1294210" y="2434829"/>
                  <a:ext cx="766762" cy="238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5400000">
                  <a:off x="1633538" y="2436030"/>
                  <a:ext cx="776285" cy="952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1676400" y="2052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1328738" y="2814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5" name="Group 212"/>
            <p:cNvGrpSpPr/>
            <p:nvPr/>
          </p:nvGrpSpPr>
          <p:grpSpPr>
            <a:xfrm>
              <a:off x="2700338" y="2052638"/>
              <a:ext cx="1393030" cy="778677"/>
              <a:chOff x="1328738" y="2052638"/>
              <a:chExt cx="1393030" cy="778677"/>
            </a:xfrm>
          </p:grpSpPr>
          <p:grpSp>
            <p:nvGrpSpPr>
              <p:cNvPr id="226" name="Group 205"/>
              <p:cNvGrpSpPr/>
              <p:nvPr/>
            </p:nvGrpSpPr>
            <p:grpSpPr>
              <a:xfrm>
                <a:off x="1328738" y="2052638"/>
                <a:ext cx="707231" cy="776296"/>
                <a:chOff x="1328738" y="2052638"/>
                <a:chExt cx="707231" cy="776296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 rot="5400000">
                  <a:off x="1294210" y="2434829"/>
                  <a:ext cx="766762" cy="238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5400000">
                  <a:off x="1633538" y="2436030"/>
                  <a:ext cx="776285" cy="952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>
                  <a:off x="1676400" y="2052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1328738" y="2814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06"/>
              <p:cNvGrpSpPr/>
              <p:nvPr/>
            </p:nvGrpSpPr>
            <p:grpSpPr>
              <a:xfrm>
                <a:off x="2014537" y="2055019"/>
                <a:ext cx="707231" cy="776296"/>
                <a:chOff x="1328738" y="2052638"/>
                <a:chExt cx="707231" cy="776296"/>
              </a:xfrm>
            </p:grpSpPr>
            <p:cxnSp>
              <p:nvCxnSpPr>
                <p:cNvPr id="216" name="Straight Connector 215"/>
                <p:cNvCxnSpPr/>
                <p:nvPr/>
              </p:nvCxnSpPr>
              <p:spPr>
                <a:xfrm rot="5400000">
                  <a:off x="1294210" y="2434829"/>
                  <a:ext cx="766762" cy="238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rot="5400000">
                  <a:off x="1633538" y="2436030"/>
                  <a:ext cx="776285" cy="952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1676400" y="2052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1328738" y="2814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6" name="Group 223"/>
            <p:cNvGrpSpPr/>
            <p:nvPr/>
          </p:nvGrpSpPr>
          <p:grpSpPr>
            <a:xfrm>
              <a:off x="4071938" y="2062163"/>
              <a:ext cx="1393030" cy="778677"/>
              <a:chOff x="1328738" y="2052638"/>
              <a:chExt cx="1393030" cy="778677"/>
            </a:xfrm>
          </p:grpSpPr>
          <p:grpSp>
            <p:nvGrpSpPr>
              <p:cNvPr id="237" name="Group 205"/>
              <p:cNvGrpSpPr/>
              <p:nvPr/>
            </p:nvGrpSpPr>
            <p:grpSpPr>
              <a:xfrm>
                <a:off x="1328738" y="2052638"/>
                <a:ext cx="707231" cy="776296"/>
                <a:chOff x="1328738" y="2052638"/>
                <a:chExt cx="707231" cy="776296"/>
              </a:xfrm>
            </p:grpSpPr>
            <p:cxnSp>
              <p:nvCxnSpPr>
                <p:cNvPr id="231" name="Straight Connector 230"/>
                <p:cNvCxnSpPr/>
                <p:nvPr/>
              </p:nvCxnSpPr>
              <p:spPr>
                <a:xfrm rot="5400000">
                  <a:off x="1294210" y="2434829"/>
                  <a:ext cx="766762" cy="238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rot="5400000">
                  <a:off x="1633538" y="2436030"/>
                  <a:ext cx="776285" cy="952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1676400" y="2052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1328738" y="2814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06"/>
              <p:cNvGrpSpPr/>
              <p:nvPr/>
            </p:nvGrpSpPr>
            <p:grpSpPr>
              <a:xfrm>
                <a:off x="2014537" y="2055019"/>
                <a:ext cx="707231" cy="776296"/>
                <a:chOff x="1328738" y="2052638"/>
                <a:chExt cx="707231" cy="776296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rot="5400000">
                  <a:off x="1294210" y="2434829"/>
                  <a:ext cx="766762" cy="238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5400000">
                  <a:off x="1633538" y="2436030"/>
                  <a:ext cx="776285" cy="952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1676400" y="2052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1328738" y="2814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7" name="Group 234"/>
            <p:cNvGrpSpPr/>
            <p:nvPr/>
          </p:nvGrpSpPr>
          <p:grpSpPr>
            <a:xfrm>
              <a:off x="5443538" y="2071688"/>
              <a:ext cx="1393030" cy="778677"/>
              <a:chOff x="1328738" y="2052638"/>
              <a:chExt cx="1393030" cy="778677"/>
            </a:xfrm>
          </p:grpSpPr>
          <p:grpSp>
            <p:nvGrpSpPr>
              <p:cNvPr id="248" name="Group 205"/>
              <p:cNvGrpSpPr/>
              <p:nvPr/>
            </p:nvGrpSpPr>
            <p:grpSpPr>
              <a:xfrm>
                <a:off x="1328738" y="2052638"/>
                <a:ext cx="707231" cy="776296"/>
                <a:chOff x="1328738" y="2052638"/>
                <a:chExt cx="707231" cy="776296"/>
              </a:xfrm>
            </p:grpSpPr>
            <p:cxnSp>
              <p:nvCxnSpPr>
                <p:cNvPr id="242" name="Straight Connector 241"/>
                <p:cNvCxnSpPr/>
                <p:nvPr/>
              </p:nvCxnSpPr>
              <p:spPr>
                <a:xfrm rot="5400000">
                  <a:off x="1294210" y="2434829"/>
                  <a:ext cx="766762" cy="238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5400000">
                  <a:off x="1633538" y="2436030"/>
                  <a:ext cx="776285" cy="952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>
                  <a:off x="1676400" y="2052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1328738" y="2814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06"/>
              <p:cNvGrpSpPr/>
              <p:nvPr/>
            </p:nvGrpSpPr>
            <p:grpSpPr>
              <a:xfrm>
                <a:off x="2014537" y="2055019"/>
                <a:ext cx="707231" cy="776296"/>
                <a:chOff x="1328738" y="2052638"/>
                <a:chExt cx="707231" cy="776296"/>
              </a:xfrm>
            </p:grpSpPr>
            <p:cxnSp>
              <p:nvCxnSpPr>
                <p:cNvPr id="238" name="Straight Connector 237"/>
                <p:cNvCxnSpPr/>
                <p:nvPr/>
              </p:nvCxnSpPr>
              <p:spPr>
                <a:xfrm rot="5400000">
                  <a:off x="1294210" y="2434829"/>
                  <a:ext cx="766762" cy="238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rot="5400000">
                  <a:off x="1633538" y="2436030"/>
                  <a:ext cx="776285" cy="952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1676400" y="2052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1328738" y="2814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9" name="Group 245"/>
            <p:cNvGrpSpPr/>
            <p:nvPr/>
          </p:nvGrpSpPr>
          <p:grpSpPr>
            <a:xfrm>
              <a:off x="6805613" y="2071688"/>
              <a:ext cx="1393030" cy="778677"/>
              <a:chOff x="1328738" y="2052638"/>
              <a:chExt cx="1393030" cy="778677"/>
            </a:xfrm>
          </p:grpSpPr>
          <p:grpSp>
            <p:nvGrpSpPr>
              <p:cNvPr id="260" name="Group 205"/>
              <p:cNvGrpSpPr/>
              <p:nvPr/>
            </p:nvGrpSpPr>
            <p:grpSpPr>
              <a:xfrm>
                <a:off x="1328738" y="2052638"/>
                <a:ext cx="707231" cy="776296"/>
                <a:chOff x="1328738" y="2052638"/>
                <a:chExt cx="707231" cy="776296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 rot="5400000">
                  <a:off x="1294210" y="2434829"/>
                  <a:ext cx="766762" cy="238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/>
              </p:nvCxnSpPr>
              <p:spPr>
                <a:xfrm rot="5400000">
                  <a:off x="1633538" y="2436030"/>
                  <a:ext cx="776285" cy="952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1676400" y="2052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>
                  <a:off x="1328738" y="2814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06"/>
              <p:cNvGrpSpPr/>
              <p:nvPr/>
            </p:nvGrpSpPr>
            <p:grpSpPr>
              <a:xfrm>
                <a:off x="2014537" y="2055019"/>
                <a:ext cx="707231" cy="776296"/>
                <a:chOff x="1328738" y="2052638"/>
                <a:chExt cx="707231" cy="776296"/>
              </a:xfrm>
            </p:grpSpPr>
            <p:cxnSp>
              <p:nvCxnSpPr>
                <p:cNvPr id="249" name="Straight Connector 248"/>
                <p:cNvCxnSpPr/>
                <p:nvPr/>
              </p:nvCxnSpPr>
              <p:spPr>
                <a:xfrm rot="5400000">
                  <a:off x="1294210" y="2434829"/>
                  <a:ext cx="766762" cy="2381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5400000">
                  <a:off x="1633538" y="2436030"/>
                  <a:ext cx="776285" cy="952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1676400" y="2052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/>
              </p:nvCxnSpPr>
              <p:spPr>
                <a:xfrm>
                  <a:off x="1328738" y="2814638"/>
                  <a:ext cx="359569" cy="476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8" name="Down Arrow 257"/>
          <p:cNvSpPr/>
          <p:nvPr/>
        </p:nvSpPr>
        <p:spPr>
          <a:xfrm>
            <a:off x="3962400" y="4724400"/>
            <a:ext cx="1219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Block Diagram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22845"/>
              </p:ext>
            </p:extLst>
          </p:nvPr>
        </p:nvGraphicFramePr>
        <p:xfrm>
          <a:off x="381000" y="914400"/>
          <a:ext cx="8610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0" name="Visio" r:id="rId3" imgW="5451604" imgH="6358753" progId="">
                  <p:embed/>
                </p:oleObj>
              </mc:Choice>
              <mc:Fallback>
                <p:oleObj name="Visio" r:id="rId3" imgW="5451604" imgH="6358753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4992" b="56082"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86106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9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762000"/>
          </a:xfrm>
        </p:spPr>
        <p:txBody>
          <a:bodyPr/>
          <a:lstStyle/>
          <a:p>
            <a:r>
              <a:rPr lang="en-US" dirty="0" smtClean="0"/>
              <a:t>Data Processing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153400" cy="5029200"/>
          </a:xfrm>
        </p:spPr>
        <p:txBody>
          <a:bodyPr/>
          <a:lstStyle/>
          <a:p>
            <a:r>
              <a:rPr lang="en-US" sz="3600" dirty="0" smtClean="0"/>
              <a:t>Data Processing</a:t>
            </a:r>
          </a:p>
          <a:p>
            <a:pPr lvl="1"/>
            <a:r>
              <a:rPr lang="en-US" sz="2800" dirty="0" smtClean="0"/>
              <a:t>Less than 2 minutes</a:t>
            </a:r>
          </a:p>
          <a:p>
            <a:r>
              <a:rPr lang="en-US" sz="3600" dirty="0" smtClean="0"/>
              <a:t>Display an image </a:t>
            </a:r>
          </a:p>
          <a:p>
            <a:pPr lvl="1"/>
            <a:r>
              <a:rPr lang="en-US" sz="2800" dirty="0" smtClean="0"/>
              <a:t>Depths between 0.25 cm and 30 cm</a:t>
            </a:r>
          </a:p>
          <a:p>
            <a:pPr lvl="1"/>
            <a:r>
              <a:rPr lang="en-US" sz="2800" dirty="0" smtClean="0"/>
              <a:t>Dynamic range between 40 dB and 60 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Ultrasound Works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818781"/>
              </p:ext>
            </p:extLst>
          </p:nvPr>
        </p:nvGraphicFramePr>
        <p:xfrm>
          <a:off x="609600" y="1752600"/>
          <a:ext cx="7848600" cy="350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0" name="Visio" r:id="rId3" imgW="3590877" imgH="1603530" progId="">
                  <p:embed/>
                </p:oleObj>
              </mc:Choice>
              <mc:Fallback>
                <p:oleObj name="Visio" r:id="rId3" imgW="3590877" imgH="16035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7848600" cy="3504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6400800" y="2287190"/>
            <a:ext cx="1416942" cy="2057399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6477000" y="2942034"/>
            <a:ext cx="779318" cy="771524"/>
          </a:xfrm>
          <a:prstGeom prst="cloud">
            <a:avLst/>
          </a:prstGeom>
          <a:solidFill>
            <a:srgbClr val="333300"/>
          </a:solidFill>
          <a:ln>
            <a:solidFill>
              <a:srgbClr val="4D4D4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oon 8"/>
          <p:cNvSpPr/>
          <p:nvPr/>
        </p:nvSpPr>
        <p:spPr>
          <a:xfrm flipH="1">
            <a:off x="5600698" y="2756296"/>
            <a:ext cx="155863" cy="1285875"/>
          </a:xfrm>
          <a:prstGeom prst="mo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oon 9"/>
          <p:cNvSpPr/>
          <p:nvPr/>
        </p:nvSpPr>
        <p:spPr>
          <a:xfrm flipH="1">
            <a:off x="5753098" y="2625328"/>
            <a:ext cx="155863" cy="1543049"/>
          </a:xfrm>
          <a:prstGeom prst="mo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oon 10"/>
          <p:cNvSpPr/>
          <p:nvPr/>
        </p:nvSpPr>
        <p:spPr>
          <a:xfrm flipH="1">
            <a:off x="5905498" y="2390775"/>
            <a:ext cx="155863" cy="1928812"/>
          </a:xfrm>
          <a:prstGeom prst="mo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Moon 11"/>
          <p:cNvSpPr/>
          <p:nvPr/>
        </p:nvSpPr>
        <p:spPr>
          <a:xfrm flipH="1">
            <a:off x="6057898" y="2259807"/>
            <a:ext cx="155863" cy="2185986"/>
          </a:xfrm>
          <a:prstGeom prst="mo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oon 12"/>
          <p:cNvSpPr/>
          <p:nvPr/>
        </p:nvSpPr>
        <p:spPr>
          <a:xfrm flipH="1">
            <a:off x="6210298" y="2128838"/>
            <a:ext cx="155863" cy="2443162"/>
          </a:xfrm>
          <a:prstGeom prst="mo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176486" y="3155045"/>
            <a:ext cx="93517" cy="341560"/>
          </a:xfrm>
          <a:custGeom>
            <a:avLst/>
            <a:gdLst>
              <a:gd name="connsiteX0" fmla="*/ 282166 w 291220"/>
              <a:gd name="connsiteY0" fmla="*/ 0 h 787651"/>
              <a:gd name="connsiteX1" fmla="*/ 1509 w 291220"/>
              <a:gd name="connsiteY1" fmla="*/ 398352 h 787651"/>
              <a:gd name="connsiteX2" fmla="*/ 291220 w 291220"/>
              <a:gd name="connsiteY2" fmla="*/ 787651 h 78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220" h="787651">
                <a:moveTo>
                  <a:pt x="282166" y="0"/>
                </a:moveTo>
                <a:cubicBezTo>
                  <a:pt x="141083" y="133538"/>
                  <a:pt x="0" y="267077"/>
                  <a:pt x="1509" y="398352"/>
                </a:cubicBezTo>
                <a:cubicBezTo>
                  <a:pt x="3018" y="529627"/>
                  <a:pt x="230864" y="647322"/>
                  <a:pt x="291220" y="787651"/>
                </a:cubicBezTo>
              </a:path>
            </a:pathLst>
          </a:custGeom>
          <a:ln w="28575">
            <a:solidFill>
              <a:srgbClr val="3333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6031705" y="3123642"/>
            <a:ext cx="102285" cy="421928"/>
          </a:xfrm>
          <a:custGeom>
            <a:avLst/>
            <a:gdLst>
              <a:gd name="connsiteX0" fmla="*/ 282166 w 291220"/>
              <a:gd name="connsiteY0" fmla="*/ 0 h 787651"/>
              <a:gd name="connsiteX1" fmla="*/ 1509 w 291220"/>
              <a:gd name="connsiteY1" fmla="*/ 398352 h 787651"/>
              <a:gd name="connsiteX2" fmla="*/ 291220 w 291220"/>
              <a:gd name="connsiteY2" fmla="*/ 787651 h 78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220" h="787651">
                <a:moveTo>
                  <a:pt x="282166" y="0"/>
                </a:moveTo>
                <a:cubicBezTo>
                  <a:pt x="141083" y="133538"/>
                  <a:pt x="0" y="267077"/>
                  <a:pt x="1509" y="398352"/>
                </a:cubicBezTo>
                <a:cubicBezTo>
                  <a:pt x="3018" y="529627"/>
                  <a:pt x="230864" y="647322"/>
                  <a:pt x="291220" y="787651"/>
                </a:cubicBezTo>
              </a:path>
            </a:pathLst>
          </a:custGeom>
          <a:ln w="28575">
            <a:solidFill>
              <a:srgbClr val="3333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5881687" y="3112033"/>
            <a:ext cx="102285" cy="454073"/>
          </a:xfrm>
          <a:custGeom>
            <a:avLst/>
            <a:gdLst>
              <a:gd name="connsiteX0" fmla="*/ 282166 w 291220"/>
              <a:gd name="connsiteY0" fmla="*/ 0 h 787651"/>
              <a:gd name="connsiteX1" fmla="*/ 1509 w 291220"/>
              <a:gd name="connsiteY1" fmla="*/ 398352 h 787651"/>
              <a:gd name="connsiteX2" fmla="*/ 291220 w 291220"/>
              <a:gd name="connsiteY2" fmla="*/ 787651 h 78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220" h="787651">
                <a:moveTo>
                  <a:pt x="282166" y="0"/>
                </a:moveTo>
                <a:cubicBezTo>
                  <a:pt x="141083" y="133538"/>
                  <a:pt x="0" y="267077"/>
                  <a:pt x="1509" y="398352"/>
                </a:cubicBezTo>
                <a:cubicBezTo>
                  <a:pt x="3018" y="529627"/>
                  <a:pt x="230864" y="647322"/>
                  <a:pt x="291220" y="787651"/>
                </a:cubicBezTo>
              </a:path>
            </a:pathLst>
          </a:custGeom>
          <a:ln w="28575">
            <a:solidFill>
              <a:srgbClr val="3333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710237" y="3068240"/>
            <a:ext cx="112025" cy="514350"/>
          </a:xfrm>
          <a:custGeom>
            <a:avLst/>
            <a:gdLst>
              <a:gd name="connsiteX0" fmla="*/ 282166 w 291220"/>
              <a:gd name="connsiteY0" fmla="*/ 0 h 787651"/>
              <a:gd name="connsiteX1" fmla="*/ 1509 w 291220"/>
              <a:gd name="connsiteY1" fmla="*/ 398352 h 787651"/>
              <a:gd name="connsiteX2" fmla="*/ 291220 w 291220"/>
              <a:gd name="connsiteY2" fmla="*/ 787651 h 78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220" h="787651">
                <a:moveTo>
                  <a:pt x="282166" y="0"/>
                </a:moveTo>
                <a:cubicBezTo>
                  <a:pt x="141083" y="133538"/>
                  <a:pt x="0" y="267077"/>
                  <a:pt x="1509" y="398352"/>
                </a:cubicBezTo>
                <a:cubicBezTo>
                  <a:pt x="3018" y="529627"/>
                  <a:pt x="230864" y="647322"/>
                  <a:pt x="291220" y="787651"/>
                </a:cubicBezTo>
              </a:path>
            </a:pathLst>
          </a:custGeom>
          <a:ln w="28575">
            <a:solidFill>
              <a:srgbClr val="3333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6312218" y="3199878"/>
            <a:ext cx="93517" cy="265212"/>
          </a:xfrm>
          <a:custGeom>
            <a:avLst/>
            <a:gdLst>
              <a:gd name="connsiteX0" fmla="*/ 282166 w 291220"/>
              <a:gd name="connsiteY0" fmla="*/ 0 h 787651"/>
              <a:gd name="connsiteX1" fmla="*/ 1509 w 291220"/>
              <a:gd name="connsiteY1" fmla="*/ 398352 h 787651"/>
              <a:gd name="connsiteX2" fmla="*/ 291220 w 291220"/>
              <a:gd name="connsiteY2" fmla="*/ 787651 h 78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220" h="787651">
                <a:moveTo>
                  <a:pt x="282166" y="0"/>
                </a:moveTo>
                <a:cubicBezTo>
                  <a:pt x="141083" y="133538"/>
                  <a:pt x="0" y="267077"/>
                  <a:pt x="1509" y="398352"/>
                </a:cubicBezTo>
                <a:cubicBezTo>
                  <a:pt x="3018" y="529627"/>
                  <a:pt x="230864" y="647322"/>
                  <a:pt x="291220" y="787651"/>
                </a:cubicBezTo>
              </a:path>
            </a:pathLst>
          </a:custGeom>
          <a:ln w="28575">
            <a:solidFill>
              <a:srgbClr val="3333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0" r="50400" b="23199"/>
          <a:stretch>
            <a:fillRect/>
          </a:stretch>
        </p:blipFill>
        <p:spPr bwMode="auto">
          <a:xfrm>
            <a:off x="1237001" y="356610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75" name="Picture 59" descr="C:\Users\jtsandlund\Documents\Current\ULTRA\del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412576"/>
            <a:ext cx="2369344" cy="208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sz="1200" b="1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Data Processing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850065"/>
              </p:ext>
            </p:extLst>
          </p:nvPr>
        </p:nvGraphicFramePr>
        <p:xfrm>
          <a:off x="228600" y="1371600"/>
          <a:ext cx="866948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7" name="Visio" r:id="rId3" imgW="6933526" imgH="2929863" progId="">
                  <p:embed/>
                </p:oleObj>
              </mc:Choice>
              <mc:Fallback>
                <p:oleObj name="Visio" r:id="rId3" imgW="6933526" imgH="2929863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69482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3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524000"/>
          </a:xfrm>
        </p:spPr>
        <p:txBody>
          <a:bodyPr/>
          <a:lstStyle/>
          <a:p>
            <a:r>
              <a:rPr lang="en-US" dirty="0" smtClean="0"/>
              <a:t>Data Processing Methods: Pulse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153400" cy="4419600"/>
          </a:xfrm>
        </p:spPr>
        <p:txBody>
          <a:bodyPr/>
          <a:lstStyle/>
          <a:p>
            <a:r>
              <a:rPr lang="en-US" dirty="0" smtClean="0"/>
              <a:t>Restore the spatial resolution</a:t>
            </a:r>
          </a:p>
          <a:p>
            <a:r>
              <a:rPr lang="en-US" dirty="0" smtClean="0"/>
              <a:t>Match reflected wave to original excitation</a:t>
            </a:r>
          </a:p>
          <a:p>
            <a:r>
              <a:rPr lang="en-US" dirty="0" smtClean="0"/>
              <a:t>Use Wiener filter</a:t>
            </a:r>
          </a:p>
          <a:p>
            <a:pPr lvl="1"/>
            <a:r>
              <a:rPr lang="en-US" dirty="0" smtClean="0"/>
              <a:t>Optimal solution between a match filter and an inverse filter [6]</a:t>
            </a:r>
          </a:p>
          <a:p>
            <a:pPr lvl="1"/>
            <a:r>
              <a:rPr lang="en-US" dirty="0" smtClean="0"/>
              <a:t>Solution determined by</a:t>
            </a:r>
          </a:p>
          <a:p>
            <a:pPr lvl="2"/>
            <a:r>
              <a:rPr lang="en-US" dirty="0" smtClean="0"/>
              <a:t>Smoothing Factor (SF)</a:t>
            </a:r>
          </a:p>
          <a:p>
            <a:pPr lvl="2"/>
            <a:r>
              <a:rPr lang="en-US" dirty="0" smtClean="0"/>
              <a:t>Predicted signal-to-noise-ratio (SNR) </a:t>
            </a:r>
          </a:p>
          <a:p>
            <a:r>
              <a:rPr lang="en-US" dirty="0" smtClean="0"/>
              <a:t>Predict SNR = 50 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524000"/>
          </a:xfrm>
        </p:spPr>
        <p:txBody>
          <a:bodyPr/>
          <a:lstStyle/>
          <a:p>
            <a:r>
              <a:rPr lang="en-US" dirty="0" smtClean="0"/>
              <a:t>Data Processing Methods: Pulse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153400" cy="5029200"/>
          </a:xfrm>
        </p:spPr>
        <p:txBody>
          <a:bodyPr/>
          <a:lstStyle/>
          <a:p>
            <a:r>
              <a:rPr lang="en-US" dirty="0" smtClean="0"/>
              <a:t>Matched filter</a:t>
            </a:r>
          </a:p>
          <a:p>
            <a:pPr lvl="1"/>
            <a:r>
              <a:rPr lang="en-US" dirty="0" smtClean="0"/>
              <a:t>Cross correlation of original coded excitation and received signal</a:t>
            </a:r>
          </a:p>
          <a:p>
            <a:pPr lvl="1"/>
            <a:r>
              <a:rPr lang="en-US" dirty="0" smtClean="0"/>
              <a:t>Creates side lobes</a:t>
            </a:r>
          </a:p>
          <a:p>
            <a:pPr lvl="1"/>
            <a:r>
              <a:rPr lang="en-US" dirty="0" smtClean="0"/>
              <a:t>Does not amplify noise</a:t>
            </a:r>
          </a:p>
          <a:p>
            <a:pPr lvl="1"/>
            <a:r>
              <a:rPr lang="en-US" dirty="0" smtClean="0"/>
              <a:t>Optimal for large noise – small SNR</a:t>
            </a:r>
          </a:p>
          <a:p>
            <a:r>
              <a:rPr lang="en-US" dirty="0" smtClean="0"/>
              <a:t>Inverse filter</a:t>
            </a:r>
          </a:p>
          <a:p>
            <a:pPr lvl="1"/>
            <a:r>
              <a:rPr lang="en-US" dirty="0" smtClean="0"/>
              <a:t>Inverse of the original coded excitation</a:t>
            </a:r>
          </a:p>
          <a:p>
            <a:pPr lvl="1"/>
            <a:r>
              <a:rPr lang="en-US" dirty="0" smtClean="0"/>
              <a:t>No side lobes</a:t>
            </a:r>
          </a:p>
          <a:p>
            <a:pPr lvl="1"/>
            <a:r>
              <a:rPr lang="en-US" dirty="0" smtClean="0"/>
              <a:t>Amplifies noise</a:t>
            </a:r>
          </a:p>
          <a:p>
            <a:pPr lvl="1"/>
            <a:r>
              <a:rPr lang="en-US" dirty="0" smtClean="0"/>
              <a:t>Optimal for no noise – large SNR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524000"/>
          </a:xfrm>
        </p:spPr>
        <p:txBody>
          <a:bodyPr/>
          <a:lstStyle/>
          <a:p>
            <a:r>
              <a:rPr lang="en-US" dirty="0" smtClean="0"/>
              <a:t>Data Processing Methods: Pulse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4876800" y="2209800"/>
            <a:ext cx="3482975" cy="3116937"/>
            <a:chOff x="2057400" y="3886200"/>
            <a:chExt cx="3482975" cy="3116937"/>
          </a:xfrm>
        </p:grpSpPr>
        <p:sp>
          <p:nvSpPr>
            <p:cNvPr id="21" name="TextBox 20"/>
            <p:cNvSpPr txBox="1"/>
            <p:nvPr/>
          </p:nvSpPr>
          <p:spPr>
            <a:xfrm>
              <a:off x="2057400" y="3886200"/>
              <a:ext cx="3482975" cy="3116937"/>
            </a:xfrm>
            <a:prstGeom prst="roundRect">
              <a:avLst>
                <a:gd name="adj" fmla="val 12593"/>
              </a:avLst>
            </a:prstGeom>
            <a:solidFill>
              <a:schemeClr val="lt1">
                <a:alpha val="50000"/>
              </a:schemeClr>
            </a:solidFill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itchFamily="18" charset="0"/>
                </a:rPr>
                <a:t>Wiener Filter Equation</a:t>
              </a:r>
              <a:endPara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                  </a:t>
              </a:r>
            </a:p>
            <a:p>
              <a:endPara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endPara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</a:t>
              </a:r>
              <a:r>
                <a:rPr 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  </a:t>
              </a:r>
              <a:r>
                <a:rPr lang="en-US" sz="2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tantia" pitchFamily="18" charset="0"/>
                  <a:cs typeface="Arial" charset="0"/>
                </a:rPr>
                <a:t> 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= Coded Excitation</a:t>
              </a:r>
            </a:p>
            <a:p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    = Smoothing Factor</a:t>
              </a:r>
            </a:p>
            <a:p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    = SNR of system</a:t>
              </a:r>
            </a:p>
            <a:p>
              <a:endParaRPr lang="en-US" sz="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pic>
          <p:nvPicPr>
            <p:cNvPr id="22" name="Picture 54" descr="Wiener"/>
            <p:cNvPicPr>
              <a:picLocks noChangeAspect="1" noChangeArrowheads="1"/>
            </p:cNvPicPr>
            <p:nvPr/>
          </p:nvPicPr>
          <p:blipFill>
            <a:blip r:embed="rId2" cstate="print">
              <a:lum bright="-100000" contrast="100000"/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2146300" y="4730750"/>
              <a:ext cx="3244850" cy="720725"/>
            </a:xfrm>
            <a:prstGeom prst="rect">
              <a:avLst/>
            </a:prstGeom>
            <a:noFill/>
          </p:spPr>
        </p:pic>
        <p:pic>
          <p:nvPicPr>
            <p:cNvPr id="23" name="Picture 55" descr="Wiener"/>
            <p:cNvPicPr>
              <a:picLocks noChangeAspect="1" noChangeArrowheads="1"/>
            </p:cNvPicPr>
            <p:nvPr/>
          </p:nvPicPr>
          <p:blipFill>
            <a:blip r:embed="rId2" cstate="print">
              <a:lum bright="-100000" contrast="100000"/>
              <a:grayscl/>
              <a:biLevel thresh="50000"/>
            </a:blip>
            <a:srcRect l="39922" t="57709" r="48337"/>
            <a:stretch>
              <a:fillRect/>
            </a:stretch>
          </p:blipFill>
          <p:spPr bwMode="auto">
            <a:xfrm>
              <a:off x="2298700" y="5756275"/>
              <a:ext cx="381000" cy="304800"/>
            </a:xfrm>
            <a:prstGeom prst="rect">
              <a:avLst/>
            </a:prstGeom>
            <a:noFill/>
          </p:spPr>
        </p:pic>
        <p:pic>
          <p:nvPicPr>
            <p:cNvPr id="24" name="Picture 56" descr="Wiener"/>
            <p:cNvPicPr>
              <a:picLocks noChangeAspect="1" noChangeArrowheads="1"/>
            </p:cNvPicPr>
            <p:nvPr/>
          </p:nvPicPr>
          <p:blipFill>
            <a:blip r:embed="rId2" cstate="print">
              <a:lum bright="-100000" contrast="100000"/>
              <a:grayscl/>
              <a:biLevel thresh="50000"/>
            </a:blip>
            <a:srcRect l="82191" t="57709" r="10764"/>
            <a:stretch>
              <a:fillRect/>
            </a:stretch>
          </p:blipFill>
          <p:spPr bwMode="auto">
            <a:xfrm>
              <a:off x="2308225" y="6105525"/>
              <a:ext cx="228600" cy="304800"/>
            </a:xfrm>
            <a:prstGeom prst="rect">
              <a:avLst/>
            </a:prstGeom>
            <a:noFill/>
          </p:spPr>
        </p:pic>
        <p:pic>
          <p:nvPicPr>
            <p:cNvPr id="25" name="Picture 57" descr="Wiener"/>
            <p:cNvPicPr>
              <a:picLocks noChangeAspect="1" noChangeArrowheads="1"/>
            </p:cNvPicPr>
            <p:nvPr/>
          </p:nvPicPr>
          <p:blipFill>
            <a:blip r:embed="rId2" cstate="print">
              <a:lum bright="-100000" contrast="100000"/>
              <a:grayscl/>
              <a:biLevel thresh="50000"/>
            </a:blip>
            <a:srcRect l="93933" t="52864"/>
            <a:stretch>
              <a:fillRect/>
            </a:stretch>
          </p:blipFill>
          <p:spPr bwMode="auto">
            <a:xfrm>
              <a:off x="2347913" y="6397625"/>
              <a:ext cx="196850" cy="339725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457200" y="19050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Noise increases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SNR decreases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λ/S increases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Closer to a Match Filter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Noise decreases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SNR increases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λ/S decreases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Closer to an Inverse Filter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[1]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524000"/>
          </a:xfrm>
        </p:spPr>
        <p:txBody>
          <a:bodyPr/>
          <a:lstStyle/>
          <a:p>
            <a:r>
              <a:rPr lang="en-US" dirty="0" smtClean="0"/>
              <a:t>Data Processing Methods: Pulse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17330" y="3919865"/>
            <a:ext cx="111919" cy="12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850" name="Picture 2" descr="F:\Users\Sam\Desktop\pctest\Wiener_Filter_Results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2430" r="6900" b="3299"/>
          <a:stretch/>
        </p:blipFill>
        <p:spPr bwMode="auto">
          <a:xfrm>
            <a:off x="1752600" y="1600200"/>
            <a:ext cx="5541167" cy="448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73089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SNR = 60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C58CB4-C586-4FEE-83B4-993A82B351F0}" type="slidenum">
              <a:rPr lang="en-US" sz="12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en-US" sz="1200" b="1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Data Processing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61304"/>
              </p:ext>
            </p:extLst>
          </p:nvPr>
        </p:nvGraphicFramePr>
        <p:xfrm>
          <a:off x="228600" y="1371600"/>
          <a:ext cx="866948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1" name="Visio" r:id="rId3" imgW="6933526" imgH="2929863" progId="">
                  <p:embed/>
                </p:oleObj>
              </mc:Choice>
              <mc:Fallback>
                <p:oleObj name="Visio" r:id="rId3" imgW="6933526" imgH="2929863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69482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sz="3200" dirty="0" smtClean="0"/>
              <a:t>Data Processing Methods: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Beamforming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grpSp>
        <p:nvGrpSpPr>
          <p:cNvPr id="2764" name="Group 2763"/>
          <p:cNvGrpSpPr/>
          <p:nvPr/>
        </p:nvGrpSpPr>
        <p:grpSpPr>
          <a:xfrm>
            <a:off x="228600" y="1535668"/>
            <a:ext cx="8686800" cy="5017532"/>
            <a:chOff x="228600" y="990600"/>
            <a:chExt cx="8686800" cy="5017532"/>
          </a:xfrm>
        </p:grpSpPr>
        <p:pic>
          <p:nvPicPr>
            <p:cNvPr id="1259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809" t="25619" r="1905" b="61429"/>
            <a:stretch>
              <a:fillRect/>
            </a:stretch>
          </p:blipFill>
          <p:spPr bwMode="auto">
            <a:xfrm flipV="1">
              <a:off x="228600" y="990600"/>
              <a:ext cx="8686800" cy="83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61" name="4-Point Star 2760"/>
            <p:cNvSpPr/>
            <p:nvPr/>
          </p:nvSpPr>
          <p:spPr>
            <a:xfrm rot="2469023">
              <a:off x="4387440" y="5320440"/>
              <a:ext cx="304800" cy="30480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2" name="TextBox 2761"/>
            <p:cNvSpPr txBox="1"/>
            <p:nvPr/>
          </p:nvSpPr>
          <p:spPr>
            <a:xfrm>
              <a:off x="2773680" y="1219200"/>
              <a:ext cx="3581400" cy="381000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128 Sensor Array Transducer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63" name="TextBox 2762"/>
            <p:cNvSpPr txBox="1"/>
            <p:nvPr/>
          </p:nvSpPr>
          <p:spPr>
            <a:xfrm>
              <a:off x="3505200" y="56388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Focal Point</a:t>
              </a:r>
              <a:endParaRPr lang="en-US" dirty="0"/>
            </a:p>
          </p:txBody>
        </p:sp>
      </p:grpSp>
      <p:sp>
        <p:nvSpPr>
          <p:cNvPr id="2765" name="TextBox 2764"/>
          <p:cNvSpPr txBox="1"/>
          <p:nvPr/>
        </p:nvSpPr>
        <p:spPr>
          <a:xfrm>
            <a:off x="228600" y="2831068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Focal Point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Narrowest beam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Greatest amplitude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Beamforming</a:t>
            </a:r>
            <a:r>
              <a:rPr lang="en-US" sz="2800" dirty="0" smtClean="0"/>
              <a:t> not</a:t>
            </a:r>
          </a:p>
          <a:p>
            <a:r>
              <a:rPr lang="en-US" sz="2800" dirty="0" smtClean="0"/>
              <a:t>  necessary at this point</a:t>
            </a:r>
          </a:p>
        </p:txBody>
      </p:sp>
      <p:cxnSp>
        <p:nvCxnSpPr>
          <p:cNvPr id="2768" name="Straight Arrow Connector 2767"/>
          <p:cNvCxnSpPr/>
          <p:nvPr/>
        </p:nvCxnSpPr>
        <p:spPr>
          <a:xfrm rot="5400000">
            <a:off x="2896394" y="4125674"/>
            <a:ext cx="3657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69" name="Straight Arrow Connector 2768"/>
          <p:cNvCxnSpPr/>
          <p:nvPr/>
        </p:nvCxnSpPr>
        <p:spPr>
          <a:xfrm rot="5400000">
            <a:off x="6896894" y="1953974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71" name="TextBox 2770"/>
          <p:cNvSpPr txBox="1"/>
          <p:nvPr/>
        </p:nvSpPr>
        <p:spPr>
          <a:xfrm>
            <a:off x="4724400" y="5193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mm</a:t>
            </a:r>
            <a:endParaRPr lang="en-US" dirty="0"/>
          </a:p>
        </p:txBody>
      </p:sp>
      <p:sp>
        <p:nvSpPr>
          <p:cNvPr id="2772" name="TextBox 2771"/>
          <p:cNvSpPr txBox="1"/>
          <p:nvPr/>
        </p:nvSpPr>
        <p:spPr>
          <a:xfrm>
            <a:off x="7239000" y="1764268"/>
            <a:ext cx="762000" cy="369332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 mm</a:t>
            </a:r>
            <a:endParaRPr lang="en-US" dirty="0"/>
          </a:p>
        </p:txBody>
      </p:sp>
      <p:cxnSp>
        <p:nvCxnSpPr>
          <p:cNvPr id="2774" name="Straight Arrow Connector 2773"/>
          <p:cNvCxnSpPr/>
          <p:nvPr/>
        </p:nvCxnSpPr>
        <p:spPr>
          <a:xfrm>
            <a:off x="247650" y="1447800"/>
            <a:ext cx="8639175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79" name="TextBox 2778"/>
          <p:cNvSpPr txBox="1"/>
          <p:nvPr/>
        </p:nvSpPr>
        <p:spPr>
          <a:xfrm>
            <a:off x="3962400" y="1078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38.36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Processing Methods: </a:t>
            </a:r>
            <a:r>
              <a:rPr lang="en-US" sz="3200" dirty="0" err="1" smtClean="0"/>
              <a:t>Beamforming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</p:spPr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143000" y="4495800"/>
            <a:ext cx="6096000" cy="2133600"/>
            <a:chOff x="1143000" y="4495800"/>
            <a:chExt cx="5105400" cy="2133600"/>
          </a:xfrm>
        </p:grpSpPr>
        <p:sp>
          <p:nvSpPr>
            <p:cNvPr id="31" name="TextBox 49"/>
            <p:cNvSpPr txBox="1">
              <a:spLocks noChangeArrowheads="1"/>
            </p:cNvSpPr>
            <p:nvPr/>
          </p:nvSpPr>
          <p:spPr bwMode="auto">
            <a:xfrm>
              <a:off x="1143000" y="4567297"/>
              <a:ext cx="51054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Amplitude at Point = </a:t>
              </a:r>
              <a:r>
                <a:rPr lang="el-GR" sz="1600" dirty="0" smtClean="0"/>
                <a:t>Σ</a:t>
              </a:r>
              <a:r>
                <a:rPr lang="en-US" sz="1600" baseline="-25000" dirty="0" smtClean="0"/>
                <a:t>i=1</a:t>
              </a:r>
              <a:r>
                <a:rPr lang="en-US" sz="1600" dirty="0" smtClean="0"/>
                <a:t> S</a:t>
              </a:r>
              <a:r>
                <a:rPr lang="en-US" sz="1600" baseline="-25000" dirty="0" smtClean="0"/>
                <a:t>i</a:t>
              </a:r>
              <a:r>
                <a:rPr lang="en-US" sz="1600" dirty="0" smtClean="0"/>
                <a:t>( Depth + Delay(</a:t>
              </a:r>
              <a:r>
                <a:rPr lang="en-US" sz="1600" dirty="0" err="1" smtClean="0"/>
                <a:t>S</a:t>
              </a:r>
              <a:r>
                <a:rPr lang="en-US" sz="1600" baseline="-25000" dirty="0" err="1" smtClean="0"/>
                <a:t>i</a:t>
              </a:r>
              <a:r>
                <a:rPr lang="en-US" sz="1600" dirty="0" err="1" smtClean="0"/>
                <a:t>,Point</a:t>
              </a:r>
              <a:r>
                <a:rPr lang="en-US" sz="1600" dirty="0" smtClean="0"/>
                <a:t>)) [7]</a:t>
              </a:r>
              <a:endParaRPr lang="en-US" sz="1600" dirty="0"/>
            </a:p>
            <a:p>
              <a:endParaRPr lang="en-US" sz="1600" dirty="0"/>
            </a:p>
            <a:p>
              <a:r>
                <a:rPr lang="en-US" sz="1600" dirty="0" smtClean="0"/>
                <a:t>Delay(S,P) = (D</a:t>
              </a:r>
              <a:r>
                <a:rPr lang="en-US" sz="1600" baseline="-25000" dirty="0" smtClean="0"/>
                <a:t>SP</a:t>
              </a:r>
              <a:r>
                <a:rPr lang="en-US" sz="1600" dirty="0" smtClean="0"/>
                <a:t> - D</a:t>
              </a:r>
              <a:r>
                <a:rPr lang="en-US" sz="1600" baseline="-25000" dirty="0" smtClean="0"/>
                <a:t>SF</a:t>
              </a:r>
              <a:r>
                <a:rPr lang="en-US" sz="1600" dirty="0" smtClean="0"/>
                <a:t>)/c [7]</a:t>
              </a:r>
            </a:p>
            <a:p>
              <a:r>
                <a:rPr lang="en-US" sz="1600" dirty="0" smtClean="0"/>
                <a:t>     S = sensor</a:t>
              </a:r>
              <a:br>
                <a:rPr lang="en-US" sz="1600" dirty="0" smtClean="0"/>
              </a:br>
              <a:r>
                <a:rPr lang="en-US" sz="1600" dirty="0" smtClean="0"/>
                <a:t>     P = point</a:t>
              </a:r>
            </a:p>
            <a:p>
              <a:r>
                <a:rPr lang="en-US" sz="1600" dirty="0" smtClean="0"/>
                <a:t>     D</a:t>
              </a:r>
              <a:r>
                <a:rPr lang="en-US" sz="1600" baseline="-25000" dirty="0" smtClean="0"/>
                <a:t>SP</a:t>
              </a:r>
              <a:r>
                <a:rPr lang="en-US" sz="1600" dirty="0" smtClean="0"/>
                <a:t> = distance from sensor to point</a:t>
              </a:r>
            </a:p>
            <a:p>
              <a:r>
                <a:rPr lang="en-US" sz="1600" dirty="0" smtClean="0"/>
                <a:t>     D</a:t>
              </a:r>
              <a:r>
                <a:rPr lang="en-US" sz="1600" baseline="-25000" dirty="0" smtClean="0"/>
                <a:t>SF</a:t>
              </a:r>
              <a:r>
                <a:rPr lang="en-US" sz="1600" dirty="0" smtClean="0"/>
                <a:t> = distance from sensor to point 	</a:t>
              </a:r>
            </a:p>
            <a:p>
              <a:r>
                <a:rPr lang="en-US" sz="1600" dirty="0" smtClean="0"/>
                <a:t>     c   </a:t>
              </a:r>
              <a:r>
                <a:rPr lang="en-US" sz="1600" baseline="-25000" dirty="0" smtClean="0"/>
                <a:t> </a:t>
              </a:r>
              <a:r>
                <a:rPr lang="en-US" sz="1600" dirty="0" smtClean="0"/>
                <a:t>= 1540m/s (speed of sound in tissue)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66073" y="4495800"/>
              <a:ext cx="152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8</a:t>
              </a:r>
              <a:endParaRPr lang="en-US" sz="1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" y="838199"/>
            <a:ext cx="7696200" cy="3581401"/>
            <a:chOff x="914400" y="838199"/>
            <a:chExt cx="7696200" cy="3581401"/>
          </a:xfrm>
        </p:grpSpPr>
        <p:sp>
          <p:nvSpPr>
            <p:cNvPr id="5" name="Flowchart: Manual Operation 4"/>
            <p:cNvSpPr/>
            <p:nvPr/>
          </p:nvSpPr>
          <p:spPr>
            <a:xfrm rot="10800000">
              <a:off x="2133600" y="838200"/>
              <a:ext cx="304800" cy="381000"/>
            </a:xfrm>
            <a:prstGeom prst="flowChartManualOperation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Manual Operation 5"/>
            <p:cNvSpPr/>
            <p:nvPr/>
          </p:nvSpPr>
          <p:spPr>
            <a:xfrm rot="10800000">
              <a:off x="2743200" y="838200"/>
              <a:ext cx="304800" cy="381000"/>
            </a:xfrm>
            <a:prstGeom prst="flowChartManualOperati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Manual Operation 6"/>
            <p:cNvSpPr/>
            <p:nvPr/>
          </p:nvSpPr>
          <p:spPr>
            <a:xfrm rot="10800000">
              <a:off x="3429000" y="838199"/>
              <a:ext cx="304800" cy="381000"/>
            </a:xfrm>
            <a:prstGeom prst="flowChartManualOperati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Manual Operation 7"/>
            <p:cNvSpPr/>
            <p:nvPr/>
          </p:nvSpPr>
          <p:spPr>
            <a:xfrm rot="10800000">
              <a:off x="4114800" y="838199"/>
              <a:ext cx="304800" cy="381000"/>
            </a:xfrm>
            <a:prstGeom prst="flowChartManualOperation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Manual Operation 8"/>
            <p:cNvSpPr/>
            <p:nvPr/>
          </p:nvSpPr>
          <p:spPr>
            <a:xfrm rot="10800000">
              <a:off x="4800600" y="838200"/>
              <a:ext cx="304800" cy="381000"/>
            </a:xfrm>
            <a:prstGeom prst="flowChartManualOperation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lowchart: Manual Operation 9"/>
            <p:cNvSpPr/>
            <p:nvPr/>
          </p:nvSpPr>
          <p:spPr>
            <a:xfrm rot="10800000">
              <a:off x="1524000" y="838200"/>
              <a:ext cx="304800" cy="381000"/>
            </a:xfrm>
            <a:prstGeom prst="flowChartManualOperatio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lowchart: Manual Operation 10"/>
            <p:cNvSpPr/>
            <p:nvPr/>
          </p:nvSpPr>
          <p:spPr>
            <a:xfrm rot="10800000">
              <a:off x="5486400" y="838200"/>
              <a:ext cx="304800" cy="381000"/>
            </a:xfrm>
            <a:prstGeom prst="flowChartManualOperation">
              <a:avLst/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Manual Operation 11"/>
            <p:cNvSpPr/>
            <p:nvPr/>
          </p:nvSpPr>
          <p:spPr>
            <a:xfrm rot="10800000">
              <a:off x="6172200" y="838200"/>
              <a:ext cx="304800" cy="381000"/>
            </a:xfrm>
            <a:prstGeom prst="flowChartManualOperati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2514600" y="4114800"/>
              <a:ext cx="304800" cy="3048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4-Point Star 13"/>
            <p:cNvSpPr/>
            <p:nvPr/>
          </p:nvSpPr>
          <p:spPr>
            <a:xfrm>
              <a:off x="3733800" y="2209800"/>
              <a:ext cx="457200" cy="457200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stCxn id="10" idx="0"/>
              <a:endCxn id="13" idx="0"/>
            </p:cNvCxnSpPr>
            <p:nvPr/>
          </p:nvCxnSpPr>
          <p:spPr>
            <a:xfrm rot="16200000" flipH="1">
              <a:off x="723900" y="2171700"/>
              <a:ext cx="289560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0"/>
            </p:cNvCxnSpPr>
            <p:nvPr/>
          </p:nvCxnSpPr>
          <p:spPr>
            <a:xfrm rot="16200000" flipH="1">
              <a:off x="2209800" y="685800"/>
              <a:ext cx="1219200" cy="2286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0"/>
              <a:endCxn id="5" idx="0"/>
            </p:cNvCxnSpPr>
            <p:nvPr/>
          </p:nvCxnSpPr>
          <p:spPr>
            <a:xfrm rot="16200000" flipV="1">
              <a:off x="1028700" y="2476500"/>
              <a:ext cx="2895600" cy="381000"/>
            </a:xfrm>
            <a:prstGeom prst="line">
              <a:avLst/>
            </a:prstGeom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" idx="0"/>
            </p:cNvCxnSpPr>
            <p:nvPr/>
          </p:nvCxnSpPr>
          <p:spPr>
            <a:xfrm rot="16200000" flipH="1">
              <a:off x="2514600" y="990600"/>
              <a:ext cx="1219200" cy="1676400"/>
            </a:xfrm>
            <a:prstGeom prst="line">
              <a:avLst/>
            </a:prstGeom>
            <a:ln>
              <a:solidFill>
                <a:srgbClr val="FF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0"/>
              <a:endCxn id="6" idx="0"/>
            </p:cNvCxnSpPr>
            <p:nvPr/>
          </p:nvCxnSpPr>
          <p:spPr>
            <a:xfrm rot="5400000" flipH="1" flipV="1">
              <a:off x="1333500" y="2552700"/>
              <a:ext cx="2895600" cy="2286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0"/>
            </p:cNvCxnSpPr>
            <p:nvPr/>
          </p:nvCxnSpPr>
          <p:spPr>
            <a:xfrm rot="16200000" flipH="1">
              <a:off x="2819400" y="1295400"/>
              <a:ext cx="1219200" cy="1066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0"/>
              <a:endCxn id="7" idx="0"/>
            </p:cNvCxnSpPr>
            <p:nvPr/>
          </p:nvCxnSpPr>
          <p:spPr>
            <a:xfrm rot="5400000" flipH="1" flipV="1">
              <a:off x="1676400" y="2209800"/>
              <a:ext cx="2895601" cy="91440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0"/>
            </p:cNvCxnSpPr>
            <p:nvPr/>
          </p:nvCxnSpPr>
          <p:spPr>
            <a:xfrm rot="16200000" flipH="1">
              <a:off x="3162300" y="1638299"/>
              <a:ext cx="1219200" cy="38100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0"/>
              <a:endCxn id="8" idx="0"/>
            </p:cNvCxnSpPr>
            <p:nvPr/>
          </p:nvCxnSpPr>
          <p:spPr>
            <a:xfrm rot="5400000" flipH="1" flipV="1">
              <a:off x="2019300" y="1866900"/>
              <a:ext cx="2895601" cy="16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0"/>
            </p:cNvCxnSpPr>
            <p:nvPr/>
          </p:nvCxnSpPr>
          <p:spPr>
            <a:xfrm rot="5400000">
              <a:off x="3505200" y="1676399"/>
              <a:ext cx="12192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0"/>
              <a:endCxn id="9" idx="0"/>
            </p:cNvCxnSpPr>
            <p:nvPr/>
          </p:nvCxnSpPr>
          <p:spPr>
            <a:xfrm rot="5400000" flipH="1" flipV="1">
              <a:off x="2362200" y="1524000"/>
              <a:ext cx="2895600" cy="228600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0"/>
            </p:cNvCxnSpPr>
            <p:nvPr/>
          </p:nvCxnSpPr>
          <p:spPr>
            <a:xfrm rot="5400000">
              <a:off x="3848100" y="1333500"/>
              <a:ext cx="1219200" cy="99060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11" idx="0"/>
            </p:cNvCxnSpPr>
            <p:nvPr/>
          </p:nvCxnSpPr>
          <p:spPr>
            <a:xfrm flipV="1">
              <a:off x="2667000" y="1219200"/>
              <a:ext cx="2971800" cy="2895600"/>
            </a:xfrm>
            <a:prstGeom prst="line">
              <a:avLst/>
            </a:prstGeom>
            <a:ln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1" idx="0"/>
            </p:cNvCxnSpPr>
            <p:nvPr/>
          </p:nvCxnSpPr>
          <p:spPr>
            <a:xfrm rot="5400000">
              <a:off x="4191000" y="990600"/>
              <a:ext cx="1219200" cy="1676400"/>
            </a:xfrm>
            <a:prstGeom prst="line">
              <a:avLst/>
            </a:prstGeom>
            <a:ln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2" idx="0"/>
            </p:cNvCxnSpPr>
            <p:nvPr/>
          </p:nvCxnSpPr>
          <p:spPr>
            <a:xfrm rot="5400000">
              <a:off x="4533900" y="647700"/>
              <a:ext cx="1219200" cy="2362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" idx="0"/>
              <a:endCxn id="13" idx="0"/>
            </p:cNvCxnSpPr>
            <p:nvPr/>
          </p:nvCxnSpPr>
          <p:spPr>
            <a:xfrm rot="5400000">
              <a:off x="3048000" y="838200"/>
              <a:ext cx="2895600" cy="36576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50"/>
            <p:cNvSpPr txBox="1">
              <a:spLocks noChangeArrowheads="1"/>
            </p:cNvSpPr>
            <p:nvPr/>
          </p:nvSpPr>
          <p:spPr bwMode="auto">
            <a:xfrm>
              <a:off x="6705600" y="838200"/>
              <a:ext cx="1447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Sensors</a:t>
              </a:r>
            </a:p>
          </p:txBody>
        </p:sp>
        <p:sp>
          <p:nvSpPr>
            <p:cNvPr id="33" name="TextBox 51"/>
            <p:cNvSpPr txBox="1">
              <a:spLocks noChangeArrowheads="1"/>
            </p:cNvSpPr>
            <p:nvPr/>
          </p:nvSpPr>
          <p:spPr bwMode="auto">
            <a:xfrm>
              <a:off x="6705600" y="2209800"/>
              <a:ext cx="1905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Focal Point</a:t>
              </a:r>
            </a:p>
          </p:txBody>
        </p:sp>
        <p:sp>
          <p:nvSpPr>
            <p:cNvPr id="34" name="TextBox 52"/>
            <p:cNvSpPr txBox="1">
              <a:spLocks noChangeArrowheads="1"/>
            </p:cNvSpPr>
            <p:nvPr/>
          </p:nvSpPr>
          <p:spPr bwMode="auto">
            <a:xfrm>
              <a:off x="6705600" y="4038600"/>
              <a:ext cx="1371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Point</a:t>
              </a:r>
            </a:p>
          </p:txBody>
        </p:sp>
        <p:cxnSp>
          <p:nvCxnSpPr>
            <p:cNvPr id="35" name="Straight Connector 34"/>
            <p:cNvCxnSpPr>
              <a:stCxn id="14" idx="3"/>
              <a:endCxn id="33" idx="1"/>
            </p:cNvCxnSpPr>
            <p:nvPr/>
          </p:nvCxnSpPr>
          <p:spPr>
            <a:xfrm flipV="1">
              <a:off x="4191000" y="2394744"/>
              <a:ext cx="2514600" cy="43656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3" idx="6"/>
              <a:endCxn id="34" idx="1"/>
            </p:cNvCxnSpPr>
            <p:nvPr/>
          </p:nvCxnSpPr>
          <p:spPr>
            <a:xfrm flipV="1">
              <a:off x="2819400" y="4222750"/>
              <a:ext cx="3886200" cy="4445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228203" y="2666602"/>
              <a:ext cx="289480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914400" y="2133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Depth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18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fontAlgn="auto">
              <a:defRPr/>
            </a:pPr>
            <a:r>
              <a:rPr lang="en-US" dirty="0" smtClean="0"/>
              <a:t>Introduction</a:t>
            </a:r>
          </a:p>
          <a:p>
            <a:pPr fontAlgn="auto">
              <a:defRPr/>
            </a:pPr>
            <a:r>
              <a:rPr lang="en-US" dirty="0" smtClean="0"/>
              <a:t>Functional Description</a:t>
            </a:r>
          </a:p>
          <a:p>
            <a:pPr fontAlgn="auto">
              <a:defRPr/>
            </a:pPr>
            <a:r>
              <a:rPr lang="en-US" dirty="0" smtClean="0"/>
              <a:t>Methods</a:t>
            </a:r>
          </a:p>
          <a:p>
            <a:pPr fontAlgn="auto">
              <a:defRPr/>
            </a:pPr>
            <a:r>
              <a:rPr lang="en-US" dirty="0" smtClean="0">
                <a:solidFill>
                  <a:schemeClr val="accent1"/>
                </a:solidFill>
              </a:rPr>
              <a:t>Results and Discussion</a:t>
            </a:r>
          </a:p>
          <a:p>
            <a:pPr fontAlgn="auto">
              <a:defRPr/>
            </a:pPr>
            <a:r>
              <a:rPr lang="en-US" dirty="0" smtClean="0"/>
              <a:t>Conclusion</a:t>
            </a:r>
          </a:p>
          <a:p>
            <a:pPr fontAlgn="auto">
              <a:defRPr/>
            </a:pPr>
            <a:r>
              <a:rPr lang="en-US" dirty="0" smtClean="0"/>
              <a:t>Questions</a:t>
            </a:r>
          </a:p>
          <a:p>
            <a:pPr fontAlgn="auto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523B971-2104-489F-B1A2-D0CE70C52294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454B2A-7340-4882-966D-DF447D7382C1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9" name="Object 25"/>
          <p:cNvGraphicFramePr>
            <a:graphicFrameLocks noChangeAspect="1"/>
          </p:cNvGraphicFramePr>
          <p:nvPr/>
        </p:nvGraphicFramePr>
        <p:xfrm>
          <a:off x="304800" y="1447800"/>
          <a:ext cx="83058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Visio" r:id="rId3" imgW="6607683" imgH="3060954" progId="">
                  <p:embed/>
                </p:oleObj>
              </mc:Choice>
              <mc:Fallback>
                <p:oleObj name="Visio" r:id="rId3" imgW="6607683" imgH="3060954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3058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Coded Excitation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Conventional Ultrasound [2]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Coded </a:t>
            </a:r>
            <a:r>
              <a:rPr lang="en-US" dirty="0"/>
              <a:t>Excitation Ultrasound </a:t>
            </a:r>
            <a:r>
              <a:rPr lang="en-US" dirty="0" smtClean="0"/>
              <a:t>[2]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8001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0" r="50400" b="23199"/>
          <a:stretch>
            <a:fillRect/>
          </a:stretch>
        </p:blipFill>
        <p:spPr bwMode="auto">
          <a:xfrm>
            <a:off x="6019800" y="1905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31242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4800600" y="2819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1" name="Picture 31" descr="chirp_filt_pc_3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7088" r="9195" b="10919"/>
          <a:stretch>
            <a:fillRect/>
          </a:stretch>
        </p:blipFill>
        <p:spPr bwMode="auto">
          <a:xfrm>
            <a:off x="1425575" y="4918075"/>
            <a:ext cx="17240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105400"/>
            <a:ext cx="8001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9" t="27600" r="1985" b="22772"/>
          <a:stretch>
            <a:fillRect/>
          </a:stretch>
        </p:blipFill>
        <p:spPr bwMode="auto">
          <a:xfrm>
            <a:off x="5943600" y="4495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2004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800600" y="5562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81600" y="3124200"/>
            <a:ext cx="838200" cy="390526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34000" y="4953000"/>
            <a:ext cx="838200" cy="452437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9" descr="C:\Users\jtsandlund\Documents\Current\ULTRA\del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40407"/>
            <a:ext cx="1778000" cy="15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454B2A-7340-4882-966D-DF447D7382C1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0231"/>
              </p:ext>
            </p:extLst>
          </p:nvPr>
        </p:nvGraphicFramePr>
        <p:xfrm>
          <a:off x="304800" y="1447800"/>
          <a:ext cx="83058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Visio" r:id="rId3" imgW="6607686" imgH="3060901" progId="">
                  <p:embed/>
                </p:oleObj>
              </mc:Choice>
              <mc:Fallback>
                <p:oleObj name="Visio" r:id="rId3" imgW="6607686" imgH="3060901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3058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hirp_filt_pc_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7724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CF4C07-D32C-4C26-9192-3118D63DC94D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Chirp Transmission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454B2A-7340-4882-966D-DF447D7382C1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564507"/>
              </p:ext>
            </p:extLst>
          </p:nvPr>
        </p:nvGraphicFramePr>
        <p:xfrm>
          <a:off x="304800" y="1447800"/>
          <a:ext cx="83058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4" name="Visio" r:id="rId3" imgW="6607686" imgH="3060901" progId="">
                  <p:embed/>
                </p:oleObj>
              </mc:Choice>
              <mc:Fallback>
                <p:oleObj name="Visio" r:id="rId3" imgW="6607686" imgH="3060901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3058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1A8675-D6A0-4CCA-B4DC-CDA332AAE577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Transducer Model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5" name="Picture 32" descr="chirp_filt_pc_4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1294" r="6796" b="1619"/>
          <a:stretch>
            <a:fillRect/>
          </a:stretch>
        </p:blipFill>
        <p:spPr bwMode="auto">
          <a:xfrm>
            <a:off x="990600" y="838200"/>
            <a:ext cx="6934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454B2A-7340-4882-966D-DF447D7382C1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29010"/>
              </p:ext>
            </p:extLst>
          </p:nvPr>
        </p:nvGraphicFramePr>
        <p:xfrm>
          <a:off x="304800" y="1447800"/>
          <a:ext cx="83058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8" name="Visio" r:id="rId3" imgW="6607686" imgH="3060901" progId="">
                  <p:embed/>
                </p:oleObj>
              </mc:Choice>
              <mc:Fallback>
                <p:oleObj name="Visio" r:id="rId3" imgW="6607686" imgH="3060901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3058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E58A6A-CD10-4166-828F-7F64635D8A5A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Chirp Reconstruction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2" name="Picture 8" descr="chirp_filt_pc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1294" r="6796" b="4207"/>
          <a:stretch>
            <a:fillRect/>
          </a:stretch>
        </p:blipFill>
        <p:spPr bwMode="auto">
          <a:xfrm>
            <a:off x="914400" y="838200"/>
            <a:ext cx="7010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670" y="639750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1.34% MSE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chirp_filt_pc_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1294" r="5826" b="2913"/>
          <a:stretch>
            <a:fillRect/>
          </a:stretch>
        </p:blipFill>
        <p:spPr bwMode="auto">
          <a:xfrm>
            <a:off x="914400" y="838200"/>
            <a:ext cx="7086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5B0614-B394-430A-A5D6-C8B8AA02A978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Chirp Reconstruction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9070582"/>
              </p:ext>
            </p:extLst>
          </p:nvPr>
        </p:nvGraphicFramePr>
        <p:xfrm>
          <a:off x="1524000" y="1371600"/>
          <a:ext cx="6149340" cy="2743200"/>
        </p:xfrm>
        <a:graphic>
          <a:graphicData uri="http://schemas.openxmlformats.org/drawingml/2006/table">
            <a:tbl>
              <a:tblPr/>
              <a:tblGrid>
                <a:gridCol w="1524937"/>
                <a:gridCol w="2268809"/>
                <a:gridCol w="235559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Correlations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Sigma-delta Modulated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Captured Data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99.84%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99.33%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Sigma-delta Modulated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effectLst/>
                        </a:rPr>
                        <a:t>--------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99.53%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7724689"/>
              </p:ext>
            </p:extLst>
          </p:nvPr>
        </p:nvGraphicFramePr>
        <p:xfrm>
          <a:off x="1524000" y="1371600"/>
          <a:ext cx="6149340" cy="2743200"/>
        </p:xfrm>
        <a:graphic>
          <a:graphicData uri="http://schemas.openxmlformats.org/drawingml/2006/table">
            <a:tbl>
              <a:tblPr/>
              <a:tblGrid>
                <a:gridCol w="1524937"/>
                <a:gridCol w="2268809"/>
                <a:gridCol w="235559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Correlations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Sigma-delta Modulated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Captured Data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99.84%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99.33%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Sigma-delta Modulated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effectLst/>
                        </a:rPr>
                        <a:t>--------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99.53%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6" name="Picture 5" descr="chirp_filt_pc_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t="7531" r="9584" b="72802"/>
          <a:stretch/>
        </p:blipFill>
        <p:spPr bwMode="auto">
          <a:xfrm>
            <a:off x="1524000" y="5029200"/>
            <a:ext cx="2558956" cy="11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hirp_filt_pc_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67935" r="9584" b="12867"/>
          <a:stretch/>
        </p:blipFill>
        <p:spPr bwMode="auto">
          <a:xfrm>
            <a:off x="5105400" y="5056495"/>
            <a:ext cx="2558956" cy="111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rp_filt_pc_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t="37499" r="9584" b="42835"/>
          <a:stretch/>
        </p:blipFill>
        <p:spPr bwMode="auto">
          <a:xfrm>
            <a:off x="5105400" y="5029200"/>
            <a:ext cx="2558956" cy="11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8934835"/>
              </p:ext>
            </p:extLst>
          </p:nvPr>
        </p:nvGraphicFramePr>
        <p:xfrm>
          <a:off x="1524000" y="1371600"/>
          <a:ext cx="6149340" cy="2743200"/>
        </p:xfrm>
        <a:graphic>
          <a:graphicData uri="http://schemas.openxmlformats.org/drawingml/2006/table">
            <a:tbl>
              <a:tblPr/>
              <a:tblGrid>
                <a:gridCol w="1524937"/>
                <a:gridCol w="2268809"/>
                <a:gridCol w="235559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Correlations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Sigma-delta Modulated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Captured Data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99.84%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99.33%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Sigma-delta Modulated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effectLst/>
                        </a:rPr>
                        <a:t>--------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99.53%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6" name="Picture 5" descr="chirp_filt_pc_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5" t="7531" r="9584" b="72802"/>
          <a:stretch/>
        </p:blipFill>
        <p:spPr bwMode="auto">
          <a:xfrm>
            <a:off x="1524000" y="5029200"/>
            <a:ext cx="2558956" cy="11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Coded Excitation Platforms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Research Platforms</a:t>
            </a:r>
          </a:p>
          <a:p>
            <a:r>
              <a:rPr lang="en-US" dirty="0" smtClean="0"/>
              <a:t>Mostly single-element</a:t>
            </a:r>
          </a:p>
          <a:p>
            <a:r>
              <a:rPr lang="en-US" dirty="0" smtClean="0"/>
              <a:t>Large multi-element</a:t>
            </a:r>
          </a:p>
          <a:p>
            <a:pPr lvl="1"/>
            <a:r>
              <a:rPr lang="en-US" dirty="0" smtClean="0"/>
              <a:t>RASMUS</a:t>
            </a:r>
            <a:endParaRPr lang="en-US" dirty="0"/>
          </a:p>
        </p:txBody>
      </p:sp>
      <p:pic>
        <p:nvPicPr>
          <p:cNvPr id="5" name="Picture 8" descr="rasmus_sc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2654300" cy="4114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6567" y="5638800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RASMUS [3]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69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rp_filt_pc_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t="37499" r="9584" b="42835"/>
          <a:stretch/>
        </p:blipFill>
        <p:spPr bwMode="auto">
          <a:xfrm>
            <a:off x="1524000" y="5056495"/>
            <a:ext cx="2558956" cy="11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8130750"/>
              </p:ext>
            </p:extLst>
          </p:nvPr>
        </p:nvGraphicFramePr>
        <p:xfrm>
          <a:off x="1524000" y="1371600"/>
          <a:ext cx="6149340" cy="2743200"/>
        </p:xfrm>
        <a:graphic>
          <a:graphicData uri="http://schemas.openxmlformats.org/drawingml/2006/table">
            <a:tbl>
              <a:tblPr/>
              <a:tblGrid>
                <a:gridCol w="1524937"/>
                <a:gridCol w="2268809"/>
                <a:gridCol w="235559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1" dirty="0">
                          <a:effectLst/>
                        </a:rPr>
                        <a:t>Correlations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Sigma-delta Modulated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Captured Data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99.84%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99.33%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Filtered Sigma-delta Modulated Linear Chirp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effectLst/>
                        </a:rPr>
                        <a:t>--------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99.53%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7" name="Picture 5" descr="chirp_filt_pc_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67935" r="9584" b="12867"/>
          <a:stretch/>
        </p:blipFill>
        <p:spPr bwMode="auto">
          <a:xfrm>
            <a:off x="5105400" y="5070143"/>
            <a:ext cx="2558956" cy="111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454B2A-7340-4882-966D-DF447D7382C1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932859"/>
              </p:ext>
            </p:extLst>
          </p:nvPr>
        </p:nvGraphicFramePr>
        <p:xfrm>
          <a:off x="304800" y="1447800"/>
          <a:ext cx="83058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2" name="Visio" r:id="rId3" imgW="6607686" imgH="3060901" progId="">
                  <p:embed/>
                </p:oleObj>
              </mc:Choice>
              <mc:Fallback>
                <p:oleObj name="Visio" r:id="rId3" imgW="6607686" imgH="3060901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3058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462903-6B1D-45D5-BD4B-CFEE17427FDA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 Compression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570" name="Picture 2" descr="F:\Users\Sam\Desktop\chirp_filt_figs_final\chirp_filt_pc_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C_chi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5" y="479595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462903-6B1D-45D5-BD4B-CFEE17427FDA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Grp="1"/>
          </p:cNvSpPr>
          <p:nvPr/>
        </p:nvSpPr>
        <p:spPr bwMode="auto">
          <a:xfrm>
            <a:off x="889555" y="6262857"/>
            <a:ext cx="7499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en-US" sz="2000" dirty="0" smtClean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(n) * 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(n) =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(n) * 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(n)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2355" y="0"/>
            <a:ext cx="8153400" cy="762000"/>
          </a:xfrm>
        </p:spPr>
        <p:txBody>
          <a:bodyPr/>
          <a:lstStyle/>
          <a:p>
            <a:r>
              <a:rPr lang="en-US" sz="3200" dirty="0" smtClean="0"/>
              <a:t>REC Chirp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8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462903-6B1D-45D5-BD4B-CFEE17427FDA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74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Processing Simulations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466724" y="4775202"/>
            <a:ext cx="3810000" cy="1890713"/>
          </a:xfrm>
        </p:spPr>
        <p:txBody>
          <a:bodyPr rtlCol="0">
            <a:normAutofit fontScale="92500"/>
          </a:bodyPr>
          <a:lstStyle/>
          <a:p>
            <a:pPr fontAlgn="auto">
              <a:defRPr/>
            </a:pPr>
            <a:r>
              <a:rPr lang="en-US" dirty="0" smtClean="0"/>
              <a:t>Field II Software [8]</a:t>
            </a:r>
          </a:p>
          <a:p>
            <a:pPr fontAlgn="auto">
              <a:defRPr/>
            </a:pPr>
            <a:r>
              <a:rPr lang="en-US" dirty="0" smtClean="0"/>
              <a:t>10 mm separation</a:t>
            </a:r>
          </a:p>
          <a:p>
            <a:pPr fontAlgn="auto">
              <a:defRPr/>
            </a:pPr>
            <a:r>
              <a:rPr lang="en-US" dirty="0" smtClean="0"/>
              <a:t>46 dB SNR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381000" y="942977"/>
            <a:ext cx="8458200" cy="3683000"/>
            <a:chOff x="419100" y="2957513"/>
            <a:chExt cx="8458200" cy="3683000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952500" y="2957513"/>
              <a:ext cx="7924800" cy="3683000"/>
              <a:chOff x="720" y="1624"/>
              <a:chExt cx="4992" cy="23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68" y="1632"/>
                <a:ext cx="4896" cy="2304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" name="Straight Connector 52"/>
              <p:cNvCxnSpPr>
                <a:cxnSpLocks noChangeShapeType="1"/>
                <a:stCxn id="9" idx="1"/>
                <a:endCxn id="9" idx="3"/>
              </p:cNvCxnSpPr>
              <p:nvPr/>
            </p:nvCxnSpPr>
            <p:spPr bwMode="auto">
              <a:xfrm>
                <a:off x="760" y="2784"/>
                <a:ext cx="4912" cy="0"/>
              </a:xfrm>
              <a:prstGeom prst="line">
                <a:avLst/>
              </a:prstGeom>
              <a:noFill/>
              <a:ln w="9525" algn="ctr">
                <a:solidFill>
                  <a:srgbClr val="3891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Flowchart: Summing Junction 10"/>
              <p:cNvSpPr/>
              <p:nvPr/>
            </p:nvSpPr>
            <p:spPr>
              <a:xfrm>
                <a:off x="2112" y="2688"/>
                <a:ext cx="192" cy="192"/>
              </a:xfrm>
              <a:prstGeom prst="flowChartSummingJunction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2" name="Flowchart: Summing Junction 11"/>
              <p:cNvSpPr/>
              <p:nvPr/>
            </p:nvSpPr>
            <p:spPr>
              <a:xfrm>
                <a:off x="5472" y="2688"/>
                <a:ext cx="192" cy="192"/>
              </a:xfrm>
              <a:prstGeom prst="flowChartSummingJunction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3" name="Flowchart: Summing Junction 12"/>
              <p:cNvSpPr/>
              <p:nvPr/>
            </p:nvSpPr>
            <p:spPr>
              <a:xfrm>
                <a:off x="2592" y="2688"/>
                <a:ext cx="192" cy="192"/>
              </a:xfrm>
              <a:prstGeom prst="flowChartSummingJunction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4" name="Flowchart: Summing Junction 13"/>
              <p:cNvSpPr/>
              <p:nvPr/>
            </p:nvSpPr>
            <p:spPr>
              <a:xfrm>
                <a:off x="3072" y="2688"/>
                <a:ext cx="192" cy="192"/>
              </a:xfrm>
              <a:prstGeom prst="flowChartSummingJunction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5" name="Flowchart: Summing Junction 14"/>
              <p:cNvSpPr/>
              <p:nvPr/>
            </p:nvSpPr>
            <p:spPr>
              <a:xfrm>
                <a:off x="3552" y="2688"/>
                <a:ext cx="192" cy="192"/>
              </a:xfrm>
              <a:prstGeom prst="flowChartSummingJunction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6" name="Flowchart: Summing Junction 15"/>
              <p:cNvSpPr/>
              <p:nvPr/>
            </p:nvSpPr>
            <p:spPr>
              <a:xfrm>
                <a:off x="4032" y="2688"/>
                <a:ext cx="192" cy="192"/>
              </a:xfrm>
              <a:prstGeom prst="flowChartSummingJunction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7" name="Flowchart: Summing Junction 16"/>
              <p:cNvSpPr/>
              <p:nvPr/>
            </p:nvSpPr>
            <p:spPr>
              <a:xfrm>
                <a:off x="4512" y="2688"/>
                <a:ext cx="192" cy="192"/>
              </a:xfrm>
              <a:prstGeom prst="flowChartSummingJunction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" name="Flowchart: Summing Junction 17"/>
              <p:cNvSpPr/>
              <p:nvPr/>
            </p:nvSpPr>
            <p:spPr>
              <a:xfrm>
                <a:off x="4992" y="2688"/>
                <a:ext cx="192" cy="192"/>
              </a:xfrm>
              <a:prstGeom prst="flowChartSummingJunction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    </a:t>
                </a:r>
              </a:p>
            </p:txBody>
          </p:sp>
          <p:sp>
            <p:nvSpPr>
              <p:cNvPr id="19" name="Flowchart: Summing Junction 18"/>
              <p:cNvSpPr/>
              <p:nvPr/>
            </p:nvSpPr>
            <p:spPr>
              <a:xfrm>
                <a:off x="1632" y="2688"/>
                <a:ext cx="192" cy="192"/>
              </a:xfrm>
              <a:prstGeom prst="flowChartSummingJunction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0" name="Flowchart: Summing Junction 19"/>
              <p:cNvSpPr/>
              <p:nvPr/>
            </p:nvSpPr>
            <p:spPr>
              <a:xfrm>
                <a:off x="1152" y="2688"/>
                <a:ext cx="192" cy="192"/>
              </a:xfrm>
              <a:prstGeom prst="flowChartSummingJunction">
                <a:avLst/>
              </a:prstGeom>
              <a:solidFill>
                <a:srgbClr val="3891A7"/>
              </a:solidFill>
              <a:ln w="25400" cap="flat" cmpd="sng" algn="ctr">
                <a:solidFill>
                  <a:srgbClr val="3891A7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" name="TextBox 91"/>
              <p:cNvSpPr txBox="1">
                <a:spLocks noChangeArrowheads="1"/>
              </p:cNvSpPr>
              <p:nvPr/>
            </p:nvSpPr>
            <p:spPr bwMode="auto">
              <a:xfrm>
                <a:off x="1104" y="288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10</a:t>
                </a:r>
              </a:p>
            </p:txBody>
          </p:sp>
          <p:sp>
            <p:nvSpPr>
              <p:cNvPr id="26" name="TextBox 98"/>
              <p:cNvSpPr txBox="1">
                <a:spLocks noChangeArrowheads="1"/>
              </p:cNvSpPr>
              <p:nvPr/>
            </p:nvSpPr>
            <p:spPr bwMode="auto">
              <a:xfrm>
                <a:off x="1584" y="2887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20</a:t>
                </a:r>
              </a:p>
            </p:txBody>
          </p:sp>
          <p:sp>
            <p:nvSpPr>
              <p:cNvPr id="27" name="TextBox 103"/>
              <p:cNvSpPr txBox="1">
                <a:spLocks noChangeArrowheads="1"/>
              </p:cNvSpPr>
              <p:nvPr/>
            </p:nvSpPr>
            <p:spPr bwMode="auto">
              <a:xfrm>
                <a:off x="2064" y="288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30</a:t>
                </a:r>
              </a:p>
            </p:txBody>
          </p:sp>
          <p:sp>
            <p:nvSpPr>
              <p:cNvPr id="28" name="TextBox 106"/>
              <p:cNvSpPr txBox="1">
                <a:spLocks noChangeArrowheads="1"/>
              </p:cNvSpPr>
              <p:nvPr/>
            </p:nvSpPr>
            <p:spPr bwMode="auto">
              <a:xfrm>
                <a:off x="2544" y="288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40</a:t>
                </a:r>
              </a:p>
            </p:txBody>
          </p:sp>
          <p:sp>
            <p:nvSpPr>
              <p:cNvPr id="29" name="TextBox 108"/>
              <p:cNvSpPr txBox="1">
                <a:spLocks noChangeArrowheads="1"/>
              </p:cNvSpPr>
              <p:nvPr/>
            </p:nvSpPr>
            <p:spPr bwMode="auto">
              <a:xfrm>
                <a:off x="3024" y="288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50</a:t>
                </a:r>
              </a:p>
            </p:txBody>
          </p:sp>
          <p:sp>
            <p:nvSpPr>
              <p:cNvPr id="30" name="TextBox 110"/>
              <p:cNvSpPr txBox="1">
                <a:spLocks noChangeArrowheads="1"/>
              </p:cNvSpPr>
              <p:nvPr/>
            </p:nvSpPr>
            <p:spPr bwMode="auto">
              <a:xfrm>
                <a:off x="3504" y="288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60</a:t>
                </a:r>
              </a:p>
            </p:txBody>
          </p:sp>
          <p:sp>
            <p:nvSpPr>
              <p:cNvPr id="31" name="TextBox 111"/>
              <p:cNvSpPr txBox="1">
                <a:spLocks noChangeArrowheads="1"/>
              </p:cNvSpPr>
              <p:nvPr/>
            </p:nvSpPr>
            <p:spPr bwMode="auto">
              <a:xfrm>
                <a:off x="3984" y="288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70</a:t>
                </a:r>
              </a:p>
            </p:txBody>
          </p:sp>
          <p:sp>
            <p:nvSpPr>
              <p:cNvPr id="32" name="TextBox 113"/>
              <p:cNvSpPr txBox="1">
                <a:spLocks noChangeArrowheads="1"/>
              </p:cNvSpPr>
              <p:nvPr/>
            </p:nvSpPr>
            <p:spPr bwMode="auto">
              <a:xfrm>
                <a:off x="4464" y="288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80</a:t>
                </a:r>
              </a:p>
            </p:txBody>
          </p:sp>
          <p:sp>
            <p:nvSpPr>
              <p:cNvPr id="33" name="TextBox 114"/>
              <p:cNvSpPr txBox="1">
                <a:spLocks noChangeArrowheads="1"/>
              </p:cNvSpPr>
              <p:nvPr/>
            </p:nvSpPr>
            <p:spPr bwMode="auto">
              <a:xfrm>
                <a:off x="4944" y="288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90</a:t>
                </a:r>
              </a:p>
            </p:txBody>
          </p:sp>
          <p:sp>
            <p:nvSpPr>
              <p:cNvPr id="34" name="TextBox 115"/>
              <p:cNvSpPr txBox="1">
                <a:spLocks noChangeArrowheads="1"/>
              </p:cNvSpPr>
              <p:nvPr/>
            </p:nvSpPr>
            <p:spPr bwMode="auto">
              <a:xfrm>
                <a:off x="768" y="216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10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3272" y="2304"/>
                <a:ext cx="239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3891A7"/>
                </a:solidFill>
                <a:prstDash val="soli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760" y="2303"/>
                <a:ext cx="2512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3891A7"/>
                </a:solidFill>
                <a:prstDash val="solid"/>
              </a:ln>
              <a:effectLst/>
            </p:spPr>
          </p:cxnSp>
          <p:cxnSp>
            <p:nvCxnSpPr>
              <p:cNvPr id="37" name="Straight Connector 123"/>
              <p:cNvCxnSpPr>
                <a:cxnSpLocks noChangeShapeType="1"/>
                <a:stCxn id="9" idx="0"/>
                <a:endCxn id="9" idx="2"/>
              </p:cNvCxnSpPr>
              <p:nvPr/>
            </p:nvCxnSpPr>
            <p:spPr bwMode="auto">
              <a:xfrm>
                <a:off x="3216" y="1624"/>
                <a:ext cx="0" cy="2320"/>
              </a:xfrm>
              <a:prstGeom prst="line">
                <a:avLst/>
              </a:prstGeom>
              <a:noFill/>
              <a:ln w="9525" algn="ctr">
                <a:solidFill>
                  <a:srgbClr val="3891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272" y="1824"/>
                <a:ext cx="239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3891A7"/>
                </a:solidFill>
                <a:prstDash val="soli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760" y="1823"/>
                <a:ext cx="2504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3891A7"/>
                </a:solidFill>
                <a:prstDash val="soli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272" y="3264"/>
                <a:ext cx="239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3891A7"/>
                </a:solidFill>
                <a:prstDash val="soli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3272" y="3744"/>
                <a:ext cx="239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3891A7"/>
                </a:solidFill>
                <a:prstDash val="soli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760" y="3263"/>
                <a:ext cx="2504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3891A7"/>
                </a:solidFill>
                <a:prstDash val="soli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760" y="3743"/>
                <a:ext cx="2512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3891A7"/>
                </a:solidFill>
                <a:prstDash val="solid"/>
              </a:ln>
              <a:effectLst/>
            </p:spPr>
          </p:cxnSp>
          <p:sp>
            <p:nvSpPr>
              <p:cNvPr id="44" name="TextBox 138"/>
              <p:cNvSpPr txBox="1">
                <a:spLocks noChangeArrowheads="1"/>
              </p:cNvSpPr>
              <p:nvPr/>
            </p:nvSpPr>
            <p:spPr bwMode="auto">
              <a:xfrm>
                <a:off x="768" y="173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20</a:t>
                </a:r>
              </a:p>
            </p:txBody>
          </p:sp>
          <p:sp>
            <p:nvSpPr>
              <p:cNvPr id="45" name="TextBox 139"/>
              <p:cNvSpPr txBox="1">
                <a:spLocks noChangeArrowheads="1"/>
              </p:cNvSpPr>
              <p:nvPr/>
            </p:nvSpPr>
            <p:spPr bwMode="auto">
              <a:xfrm>
                <a:off x="720" y="312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-10</a:t>
                </a:r>
              </a:p>
            </p:txBody>
          </p:sp>
          <p:sp>
            <p:nvSpPr>
              <p:cNvPr id="46" name="TextBox 140"/>
              <p:cNvSpPr txBox="1">
                <a:spLocks noChangeArrowheads="1"/>
              </p:cNvSpPr>
              <p:nvPr/>
            </p:nvSpPr>
            <p:spPr bwMode="auto">
              <a:xfrm>
                <a:off x="720" y="360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-20</a:t>
                </a:r>
              </a:p>
            </p:txBody>
          </p:sp>
          <p:sp>
            <p:nvSpPr>
              <p:cNvPr id="47" name="TextBox 115"/>
              <p:cNvSpPr txBox="1">
                <a:spLocks noChangeArrowheads="1"/>
              </p:cNvSpPr>
              <p:nvPr/>
            </p:nvSpPr>
            <p:spPr bwMode="auto">
              <a:xfrm>
                <a:off x="816" y="264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48" name="Flowchart: Or 47"/>
              <p:cNvSpPr/>
              <p:nvPr/>
            </p:nvSpPr>
            <p:spPr>
              <a:xfrm>
                <a:off x="4032" y="2688"/>
                <a:ext cx="192" cy="192"/>
              </a:xfrm>
              <a:prstGeom prst="flowChartOr">
                <a:avLst/>
              </a:prstGeom>
              <a:solidFill>
                <a:srgbClr val="C32D2E"/>
              </a:solidFill>
              <a:ln w="25400" cap="flat" cmpd="sng" algn="ctr">
                <a:solidFill>
                  <a:srgbClr val="C32D2E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" name="Flowchart: Or 16"/>
              <p:cNvSpPr/>
              <p:nvPr/>
            </p:nvSpPr>
            <p:spPr>
              <a:xfrm>
                <a:off x="4512" y="2688"/>
                <a:ext cx="192" cy="192"/>
              </a:xfrm>
              <a:prstGeom prst="flowChartOr">
                <a:avLst/>
              </a:prstGeom>
              <a:solidFill>
                <a:srgbClr val="C32D2E"/>
              </a:solidFill>
              <a:ln w="25400" cap="flat" cmpd="sng" algn="ctr">
                <a:solidFill>
                  <a:srgbClr val="C32D2E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" name="Flowchart: Or 16"/>
              <p:cNvSpPr/>
              <p:nvPr/>
            </p:nvSpPr>
            <p:spPr>
              <a:xfrm>
                <a:off x="4992" y="2688"/>
                <a:ext cx="192" cy="192"/>
              </a:xfrm>
              <a:prstGeom prst="flowChartOr">
                <a:avLst/>
              </a:prstGeom>
              <a:solidFill>
                <a:srgbClr val="C32D2E"/>
              </a:solidFill>
              <a:ln w="25400" cap="flat" cmpd="sng" algn="ctr">
                <a:solidFill>
                  <a:srgbClr val="C32D2E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1" name="Flowchart: Or 16"/>
              <p:cNvSpPr/>
              <p:nvPr/>
            </p:nvSpPr>
            <p:spPr>
              <a:xfrm>
                <a:off x="5472" y="2688"/>
                <a:ext cx="192" cy="192"/>
              </a:xfrm>
              <a:prstGeom prst="flowChartOr">
                <a:avLst/>
              </a:prstGeom>
              <a:solidFill>
                <a:srgbClr val="C32D2E"/>
              </a:solidFill>
              <a:ln w="25400" cap="flat" cmpd="sng" algn="ctr">
                <a:solidFill>
                  <a:srgbClr val="C32D2E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2" name="Flowchart: Or 16"/>
              <p:cNvSpPr/>
              <p:nvPr/>
            </p:nvSpPr>
            <p:spPr>
              <a:xfrm>
                <a:off x="3552" y="2688"/>
                <a:ext cx="192" cy="192"/>
              </a:xfrm>
              <a:prstGeom prst="flowChartOr">
                <a:avLst/>
              </a:prstGeom>
              <a:solidFill>
                <a:srgbClr val="C32D2E"/>
              </a:solidFill>
              <a:ln w="25400" cap="flat" cmpd="sng" algn="ctr">
                <a:solidFill>
                  <a:srgbClr val="C32D2E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3" name="Flowchart: Or 16"/>
              <p:cNvSpPr/>
              <p:nvPr/>
            </p:nvSpPr>
            <p:spPr>
              <a:xfrm>
                <a:off x="3072" y="2688"/>
                <a:ext cx="192" cy="192"/>
              </a:xfrm>
              <a:prstGeom prst="flowChartOr">
                <a:avLst/>
              </a:prstGeom>
              <a:solidFill>
                <a:srgbClr val="C32D2E"/>
              </a:solidFill>
              <a:ln w="25400" cap="flat" cmpd="sng" algn="ctr">
                <a:solidFill>
                  <a:srgbClr val="C32D2E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8" name="Flowchart: Or 16"/>
              <p:cNvSpPr/>
              <p:nvPr/>
            </p:nvSpPr>
            <p:spPr>
              <a:xfrm>
                <a:off x="2592" y="2688"/>
                <a:ext cx="192" cy="192"/>
              </a:xfrm>
              <a:prstGeom prst="flowChartOr">
                <a:avLst/>
              </a:prstGeom>
              <a:solidFill>
                <a:srgbClr val="C32D2E"/>
              </a:solidFill>
              <a:ln w="25400" cap="flat" cmpd="sng" algn="ctr">
                <a:solidFill>
                  <a:srgbClr val="C32D2E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9" name="Flowchart: Or 16"/>
              <p:cNvSpPr/>
              <p:nvPr/>
            </p:nvSpPr>
            <p:spPr>
              <a:xfrm>
                <a:off x="2112" y="2688"/>
                <a:ext cx="192" cy="192"/>
              </a:xfrm>
              <a:prstGeom prst="flowChartOr">
                <a:avLst/>
              </a:prstGeom>
              <a:solidFill>
                <a:srgbClr val="C32D2E"/>
              </a:solidFill>
              <a:ln w="25400" cap="flat" cmpd="sng" algn="ctr">
                <a:solidFill>
                  <a:srgbClr val="C32D2E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0" name="Flowchart: Or 16"/>
              <p:cNvSpPr/>
              <p:nvPr/>
            </p:nvSpPr>
            <p:spPr>
              <a:xfrm>
                <a:off x="1632" y="2688"/>
                <a:ext cx="192" cy="192"/>
              </a:xfrm>
              <a:prstGeom prst="flowChartOr">
                <a:avLst/>
              </a:prstGeom>
              <a:solidFill>
                <a:srgbClr val="C32D2E"/>
              </a:solidFill>
              <a:ln w="25400" cap="flat" cmpd="sng" algn="ctr">
                <a:solidFill>
                  <a:srgbClr val="C32D2E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1" name="Flowchart: Or 16"/>
              <p:cNvSpPr/>
              <p:nvPr/>
            </p:nvSpPr>
            <p:spPr>
              <a:xfrm>
                <a:off x="1152" y="2688"/>
                <a:ext cx="192" cy="192"/>
              </a:xfrm>
              <a:prstGeom prst="flowChartOr">
                <a:avLst/>
              </a:prstGeom>
              <a:solidFill>
                <a:srgbClr val="C32D2E"/>
              </a:solidFill>
              <a:ln w="25400" cap="flat" cmpd="sng" algn="ctr">
                <a:solidFill>
                  <a:srgbClr val="C32D2E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2" name="Text Box 60"/>
              <p:cNvSpPr txBox="1">
                <a:spLocks noChangeArrowheads="1"/>
              </p:cNvSpPr>
              <p:nvPr/>
            </p:nvSpPr>
            <p:spPr bwMode="auto">
              <a:xfrm>
                <a:off x="1440" y="3072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Distance in mm</a:t>
                </a:r>
              </a:p>
            </p:txBody>
          </p:sp>
          <p:sp>
            <p:nvSpPr>
              <p:cNvPr id="63" name="TextBox 114"/>
              <p:cNvSpPr txBox="1">
                <a:spLocks noChangeArrowheads="1"/>
              </p:cNvSpPr>
              <p:nvPr/>
            </p:nvSpPr>
            <p:spPr bwMode="auto">
              <a:xfrm>
                <a:off x="5328" y="288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ill Sans MT" pitchFamily="32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2" charset="0"/>
                    <a:cs typeface="Arial" charset="0"/>
                  </a:rPr>
                  <a:t>100</a:t>
                </a:r>
              </a:p>
            </p:txBody>
          </p:sp>
        </p:grpSp>
        <p:sp>
          <p:nvSpPr>
            <p:cNvPr id="7" name="Rectangle 62" descr="5%"/>
            <p:cNvSpPr>
              <a:spLocks noChangeArrowheads="1"/>
            </p:cNvSpPr>
            <p:nvPr/>
          </p:nvSpPr>
          <p:spPr bwMode="auto">
            <a:xfrm>
              <a:off x="419100" y="2970213"/>
              <a:ext cx="533400" cy="3657600"/>
            </a:xfrm>
            <a:prstGeom prst="rect">
              <a:avLst/>
            </a:prstGeom>
            <a:pattFill prst="pct5">
              <a:fgClr>
                <a:sysClr val="window" lastClr="FFFFFF"/>
              </a:fgClr>
              <a:bgClr>
                <a:srgbClr val="000000"/>
              </a:bgClr>
            </a:patt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63"/>
            <p:cNvSpPr txBox="1">
              <a:spLocks noChangeArrowheads="1"/>
            </p:cNvSpPr>
            <p:nvPr/>
          </p:nvSpPr>
          <p:spPr bwMode="auto">
            <a:xfrm rot="16200000">
              <a:off x="-152400" y="4608513"/>
              <a:ext cx="1752600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2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 pitchFamily="32" charset="0"/>
                  <a:cs typeface="Arial" charset="0"/>
                </a:rPr>
                <a:t>Transducer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06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Beamforming</a:t>
            </a:r>
            <a:r>
              <a:rPr lang="en-US" sz="3200" dirty="0" smtClean="0"/>
              <a:t> Results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6F9BA1F-6DEA-4408-B713-768877350F7A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1143000" y="838200"/>
            <a:ext cx="6705600" cy="5764463"/>
            <a:chOff x="1447800" y="228600"/>
            <a:chExt cx="7086600" cy="6477000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447800" y="228600"/>
              <a:ext cx="3200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Without Beamforming</a:t>
              </a: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5257800" y="228600"/>
              <a:ext cx="3276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With </a:t>
              </a:r>
              <a:r>
                <a:rPr lang="en-US" dirty="0" err="1"/>
                <a:t>Beamforming</a:t>
              </a:r>
              <a:endParaRPr lang="en-US" dirty="0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33334" t="6061" r="33333" b="5051"/>
            <a:stretch>
              <a:fillRect/>
            </a:stretch>
          </p:blipFill>
          <p:spPr bwMode="auto">
            <a:xfrm>
              <a:off x="5257800" y="762000"/>
              <a:ext cx="3241675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33334" t="4041" r="33333" b="5051"/>
            <a:stretch>
              <a:fillRect/>
            </a:stretch>
          </p:blipFill>
          <p:spPr bwMode="auto">
            <a:xfrm>
              <a:off x="1447800" y="762000"/>
              <a:ext cx="3170238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462903-6B1D-45D5-BD4B-CFEE17427FDA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0" y="746125"/>
            <a:ext cx="2924852" cy="5996206"/>
            <a:chOff x="1279164" y="58717"/>
            <a:chExt cx="3221039" cy="660341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164" y="58717"/>
              <a:ext cx="3221039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/>
            </p:cNvSpPr>
            <p:nvPr/>
          </p:nvSpPr>
          <p:spPr bwMode="auto">
            <a:xfrm>
              <a:off x="1279164" y="5976334"/>
              <a:ext cx="3162299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9pPr>
            </a:lstStyle>
            <a:p>
              <a:pPr marL="365125" indent="-282575" algn="ctr"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n-US" sz="1600" dirty="0"/>
                <a:t>REC Excitation and Pulse </a:t>
              </a:r>
              <a:r>
                <a:rPr lang="en-US" sz="1600" dirty="0" smtClean="0"/>
                <a:t>Compression</a:t>
              </a:r>
              <a:endParaRPr lang="en-US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746125"/>
            <a:ext cx="3195432" cy="5867400"/>
            <a:chOff x="4765675" y="76200"/>
            <a:chExt cx="3527425" cy="6477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675" y="76200"/>
              <a:ext cx="3527425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5422900" y="6096000"/>
              <a:ext cx="2057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Gill Sans MT" pitchFamily="34" charset="0"/>
                  <a:ea typeface="+mn-ea"/>
                  <a:cs typeface="Arial" charset="0"/>
                </a:defRPr>
              </a:lvl9pPr>
            </a:lstStyle>
            <a:p>
              <a:pPr marL="365125" indent="-282575"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r>
                <a:rPr lang="en-US" sz="1600"/>
                <a:t>Impulse Excitation</a:t>
              </a: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762000"/>
          </a:xfrm>
        </p:spPr>
        <p:txBody>
          <a:bodyPr/>
          <a:lstStyle/>
          <a:p>
            <a:r>
              <a:rPr lang="en-US" sz="3200" dirty="0" smtClean="0"/>
              <a:t>REC Chirp Simulation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6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7010400" y="6248400"/>
            <a:ext cx="1828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462903-6B1D-45D5-BD4B-CFEE17427FDA}" type="slidenum"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8635" r="25375" b="7021"/>
          <a:stretch>
            <a:fillRect/>
          </a:stretch>
        </p:blipFill>
        <p:spPr bwMode="auto">
          <a:xfrm>
            <a:off x="447675" y="762000"/>
            <a:ext cx="80899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 idx="4294967295"/>
          </p:nvPr>
        </p:nvSpPr>
        <p:spPr>
          <a:xfrm>
            <a:off x="447675" y="0"/>
            <a:ext cx="8153400" cy="76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User Interface</a:t>
            </a:r>
            <a:endParaRPr lang="en-US" sz="4400" dirty="0"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7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fontAlgn="auto">
              <a:defRPr/>
            </a:pPr>
            <a:r>
              <a:rPr lang="en-US" dirty="0" smtClean="0"/>
              <a:t>Introduction</a:t>
            </a:r>
          </a:p>
          <a:p>
            <a:pPr fontAlgn="auto">
              <a:defRPr/>
            </a:pPr>
            <a:r>
              <a:rPr lang="en-US" dirty="0" smtClean="0"/>
              <a:t>Functional Description</a:t>
            </a:r>
          </a:p>
          <a:p>
            <a:pPr fontAlgn="auto">
              <a:defRPr/>
            </a:pPr>
            <a:r>
              <a:rPr lang="en-US" dirty="0" smtClean="0"/>
              <a:t>Methods</a:t>
            </a:r>
          </a:p>
          <a:p>
            <a:pPr fontAlgn="auto">
              <a:defRPr/>
            </a:pPr>
            <a:r>
              <a:rPr lang="en-US" dirty="0" smtClean="0"/>
              <a:t>Results and Discussion</a:t>
            </a:r>
          </a:p>
          <a:p>
            <a:pPr fontAlgn="auto">
              <a:defRPr/>
            </a:pPr>
            <a:r>
              <a:rPr lang="en-US" dirty="0" smtClean="0">
                <a:solidFill>
                  <a:schemeClr val="accent1"/>
                </a:solidFill>
              </a:rPr>
              <a:t>Conclusion</a:t>
            </a:r>
          </a:p>
          <a:p>
            <a:pPr fontAlgn="auto">
              <a:defRPr/>
            </a:pPr>
            <a:r>
              <a:rPr lang="en-US" dirty="0" smtClean="0"/>
              <a:t>Questions</a:t>
            </a:r>
          </a:p>
          <a:p>
            <a:pPr fontAlgn="auto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86CD513-2C0F-4236-92CD-9BC5C97EF14D}" type="slidenum">
              <a:rPr lang="en-US"/>
              <a:pPr>
                <a:defRPr/>
              </a:pPr>
              <a:t>78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fontAlgn="auto">
              <a:defRPr/>
            </a:pPr>
            <a:r>
              <a:rPr lang="en-US" dirty="0" smtClean="0"/>
              <a:t>Valid waveform transmission</a:t>
            </a:r>
          </a:p>
          <a:p>
            <a:pPr fontAlgn="auto">
              <a:defRPr/>
            </a:pPr>
            <a:r>
              <a:rPr lang="en-US" dirty="0" smtClean="0"/>
              <a:t>Portable system</a:t>
            </a:r>
          </a:p>
          <a:p>
            <a:pPr fontAlgn="auto">
              <a:defRPr/>
            </a:pPr>
            <a:r>
              <a:rPr lang="en-US" dirty="0" smtClean="0"/>
              <a:t>Multi-channel</a:t>
            </a:r>
          </a:p>
          <a:p>
            <a:pPr fontAlgn="auto">
              <a:defRPr/>
            </a:pPr>
            <a:r>
              <a:rPr lang="en-US" dirty="0" smtClean="0"/>
              <a:t>Research potential</a:t>
            </a:r>
          </a:p>
          <a:p>
            <a:pPr fontAlgn="auto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86CD513-2C0F-4236-92CD-9BC5C97EF14D}" type="slidenum">
              <a:rPr lang="en-US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4649688"/>
            <a:ext cx="1758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Lecroy</a:t>
            </a:r>
            <a:r>
              <a:rPr lang="en-US" sz="1400" dirty="0" smtClean="0"/>
              <a:t> Oscilloscope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200"/>
            <a:ext cx="2104838" cy="3733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5949815" y="4114800"/>
            <a:ext cx="603385" cy="5348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Ultrasound </a:t>
            </a:r>
            <a:r>
              <a:rPr lang="en-US" dirty="0"/>
              <a:t>Research </a:t>
            </a:r>
            <a:r>
              <a:rPr lang="en-US" smtClean="0"/>
              <a:t>Platform Prototype</a:t>
            </a:r>
            <a:endParaRPr lang="en-US" dirty="0" smtClean="0"/>
          </a:p>
          <a:p>
            <a:pPr lvl="1"/>
            <a:r>
              <a:rPr lang="en-US" dirty="0"/>
              <a:t>Arbitrary Waveforms</a:t>
            </a:r>
          </a:p>
          <a:p>
            <a:pPr lvl="2"/>
            <a:r>
              <a:rPr lang="en-US" dirty="0"/>
              <a:t>Coded excitation signals</a:t>
            </a:r>
          </a:p>
          <a:p>
            <a:pPr lvl="1"/>
            <a:r>
              <a:rPr lang="en-US" dirty="0" smtClean="0"/>
              <a:t>Multi-element</a:t>
            </a:r>
          </a:p>
          <a:p>
            <a:pPr lvl="2"/>
            <a:r>
              <a:rPr lang="en-US" dirty="0" err="1" smtClean="0"/>
              <a:t>Beamforming</a:t>
            </a:r>
            <a:endParaRPr lang="en-US" dirty="0" smtClean="0"/>
          </a:p>
          <a:p>
            <a:pPr lvl="1"/>
            <a:r>
              <a:rPr lang="en-US" dirty="0"/>
              <a:t>Reduced size and </a:t>
            </a:r>
            <a:r>
              <a:rPr lang="en-US" dirty="0" smtClean="0"/>
              <a:t>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4832920"/>
            <a:ext cx="1758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Lecroy</a:t>
            </a:r>
            <a:r>
              <a:rPr lang="en-US" sz="1400" dirty="0" smtClean="0"/>
              <a:t> Oscilloscope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60" y="1783432"/>
            <a:ext cx="2104838" cy="3733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5970775" y="4298032"/>
            <a:ext cx="603385" cy="5348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2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fontAlgn="auto">
              <a:defRPr/>
            </a:pPr>
            <a:r>
              <a:rPr lang="en-US" dirty="0"/>
              <a:t>The authors would like to thank Analog Devices and Texas instruments for their donation of parts. </a:t>
            </a:r>
          </a:p>
          <a:p>
            <a:pPr fontAlgn="auto">
              <a:defRPr/>
            </a:pPr>
            <a:r>
              <a:rPr lang="en-US" dirty="0"/>
              <a:t>This work is partially supported by a grant from Bradley University (13 26 154 REC)</a:t>
            </a:r>
          </a:p>
          <a:p>
            <a:pPr fontAlgn="auto">
              <a:defRPr/>
            </a:pPr>
            <a:r>
              <a:rPr lang="en-US" dirty="0" smtClean="0"/>
              <a:t>Dr</a:t>
            </a:r>
            <a:r>
              <a:rPr lang="en-US" dirty="0"/>
              <a:t>. Lu</a:t>
            </a:r>
          </a:p>
          <a:p>
            <a:pPr fontAlgn="auto">
              <a:defRPr/>
            </a:pPr>
            <a:r>
              <a:rPr lang="en-US" dirty="0"/>
              <a:t>Mr. </a:t>
            </a:r>
            <a:r>
              <a:rPr lang="en-US" dirty="0" err="1"/>
              <a:t>Mattus</a:t>
            </a:r>
            <a:endParaRPr lang="en-US" dirty="0"/>
          </a:p>
          <a:p>
            <a:pPr fontAlgn="auto">
              <a:defRPr/>
            </a:pPr>
            <a:r>
              <a:rPr lang="en-US" dirty="0"/>
              <a:t>Mr. </a:t>
            </a:r>
            <a:r>
              <a:rPr lang="en-US" dirty="0" smtClean="0"/>
              <a:t>Schmidt</a:t>
            </a:r>
            <a:endParaRPr lang="en-US" dirty="0"/>
          </a:p>
          <a:p>
            <a:pPr fontAlgn="auto">
              <a:defRPr/>
            </a:pPr>
            <a:r>
              <a:rPr lang="en-US" dirty="0"/>
              <a:t>Andy </a:t>
            </a:r>
            <a:r>
              <a:rPr lang="en-US" dirty="0" err="1" smtClean="0"/>
              <a:t>Fouts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86CD513-2C0F-4236-92CD-9BC5C97EF14D}" type="slidenum">
              <a:rPr lang="en-US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7620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838200"/>
            <a:ext cx="8153400" cy="5638800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[1] 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J. R. Sanchez et al., "A Novel Coded Excitation Scheme to Improve Spatial and Contrast Resolution of Quantitative Ultrasound Imaging," </a:t>
            </a:r>
            <a:r>
              <a:rPr lang="en-US" sz="1500" i="1" dirty="0">
                <a:solidFill>
                  <a:schemeClr val="tx1"/>
                </a:solidFill>
                <a:cs typeface="Arial" charset="0"/>
              </a:rPr>
              <a:t>IEEE Trans. </a:t>
            </a:r>
            <a:r>
              <a:rPr lang="en-US" sz="1500" i="1" dirty="0" err="1">
                <a:solidFill>
                  <a:schemeClr val="tx1"/>
                </a:solidFill>
                <a:cs typeface="Arial" charset="0"/>
              </a:rPr>
              <a:t>Ultrason</a:t>
            </a:r>
            <a:r>
              <a:rPr lang="en-US" sz="1500" i="1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en-US" sz="1500" i="1" dirty="0" err="1">
                <a:solidFill>
                  <a:schemeClr val="tx1"/>
                </a:solidFill>
                <a:cs typeface="Arial" charset="0"/>
              </a:rPr>
              <a:t>Ferroelectr</a:t>
            </a:r>
            <a:r>
              <a:rPr lang="en-US" sz="1500" i="1" dirty="0">
                <a:solidFill>
                  <a:schemeClr val="tx1"/>
                </a:solidFill>
                <a:cs typeface="Arial" charset="0"/>
              </a:rPr>
              <a:t>. Freq. Control,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 vol. 56, no. 10, pp. 2111-2123, October 2009.</a:t>
            </a:r>
          </a:p>
          <a:p>
            <a:pPr marL="0" indent="0" eaLnBrk="1" hangingPunct="1">
              <a:buFontTx/>
              <a:buNone/>
            </a:pPr>
            <a:endParaRPr lang="en-US" sz="15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[2] </a:t>
            </a:r>
            <a:r>
              <a:rPr lang="en-US" sz="1500" dirty="0">
                <a:solidFill>
                  <a:schemeClr val="tx1"/>
                </a:solidFill>
              </a:rPr>
              <a:t>"Clinical Image Library." </a:t>
            </a:r>
            <a:r>
              <a:rPr lang="en-US" sz="1500" i="1" dirty="0">
                <a:solidFill>
                  <a:schemeClr val="tx1"/>
                </a:solidFill>
              </a:rPr>
              <a:t>GE Healthcare-</a:t>
            </a:r>
            <a:r>
              <a:rPr lang="en-US" sz="1500" dirty="0">
                <a:solidFill>
                  <a:schemeClr val="tx1"/>
                </a:solidFill>
              </a:rPr>
              <a:t>. GE Healthcare. Web. </a:t>
            </a:r>
            <a:r>
              <a:rPr lang="en-US" sz="1500" dirty="0" smtClean="0">
                <a:solidFill>
                  <a:schemeClr val="tx1"/>
                </a:solidFill>
              </a:rPr>
              <a:t>14 Apr</a:t>
            </a:r>
            <a:r>
              <a:rPr lang="en-US" sz="1500" dirty="0">
                <a:solidFill>
                  <a:schemeClr val="tx1"/>
                </a:solidFill>
              </a:rPr>
              <a:t>. 2011. </a:t>
            </a:r>
            <a:r>
              <a:rPr lang="en-US" sz="1500" dirty="0" smtClean="0">
                <a:solidFill>
                  <a:schemeClr val="tx1"/>
                </a:solidFill>
              </a:rPr>
              <a:t>&lt;http</a:t>
            </a:r>
            <a:r>
              <a:rPr lang="en-US" sz="1500" dirty="0">
                <a:solidFill>
                  <a:schemeClr val="tx1"/>
                </a:solidFill>
              </a:rPr>
              <a:t>://</a:t>
            </a:r>
            <a:r>
              <a:rPr lang="en-US" sz="1500" dirty="0" smtClean="0">
                <a:solidFill>
                  <a:schemeClr val="tx1"/>
                </a:solidFill>
              </a:rPr>
              <a:t>www.gehealthcare.com/usen/ultrasound/ products/msul7im.html&gt;</a:t>
            </a:r>
            <a:endParaRPr lang="en-US" sz="1500" dirty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1500" dirty="0" smtClean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[3] 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J. A. Jensen et al., “Ultrasound Research Scanner for Real-time Synthetic Aperture Data Acquisition,” </a:t>
            </a:r>
            <a:r>
              <a:rPr lang="en-US" sz="1500" i="1" dirty="0">
                <a:solidFill>
                  <a:schemeClr val="tx1"/>
                </a:solidFill>
                <a:cs typeface="Arial" charset="0"/>
              </a:rPr>
              <a:t>IEEE Trans. </a:t>
            </a:r>
            <a:r>
              <a:rPr lang="en-US" sz="1500" i="1" dirty="0" err="1">
                <a:solidFill>
                  <a:schemeClr val="tx1"/>
                </a:solidFill>
                <a:cs typeface="Arial" charset="0"/>
              </a:rPr>
              <a:t>Ultrason</a:t>
            </a:r>
            <a:r>
              <a:rPr lang="en-US" sz="1500" i="1" dirty="0">
                <a:solidFill>
                  <a:schemeClr val="tx1"/>
                </a:solidFill>
                <a:cs typeface="Arial" charset="0"/>
              </a:rPr>
              <a:t>., </a:t>
            </a:r>
            <a:r>
              <a:rPr lang="en-US" sz="1500" i="1" dirty="0" err="1">
                <a:solidFill>
                  <a:schemeClr val="tx1"/>
                </a:solidFill>
                <a:cs typeface="Arial" charset="0"/>
              </a:rPr>
              <a:t>Ferroelect</a:t>
            </a:r>
            <a:r>
              <a:rPr lang="en-US" sz="1500" i="1" dirty="0">
                <a:solidFill>
                  <a:schemeClr val="tx1"/>
                </a:solidFill>
                <a:cs typeface="Arial" charset="0"/>
              </a:rPr>
              <a:t>., Freq. Contr.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, vol. 52, no. 5, pp. 881–891, 2005</a:t>
            </a: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1500" dirty="0" smtClean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[4] 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R. </a:t>
            </a:r>
            <a:r>
              <a:rPr lang="en-US" sz="1500" dirty="0" err="1">
                <a:solidFill>
                  <a:schemeClr val="tx1"/>
                </a:solidFill>
                <a:cs typeface="Arial" charset="0"/>
              </a:rPr>
              <a:t>Schreier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 and G. C. </a:t>
            </a:r>
            <a:r>
              <a:rPr lang="en-US" sz="1500" dirty="0" err="1">
                <a:solidFill>
                  <a:schemeClr val="tx1"/>
                </a:solidFill>
                <a:cs typeface="Arial" charset="0"/>
              </a:rPr>
              <a:t>Temes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.  </a:t>
            </a:r>
            <a:r>
              <a:rPr lang="en-US" sz="1500" i="1" dirty="0">
                <a:solidFill>
                  <a:schemeClr val="tx1"/>
                </a:solidFill>
                <a:cs typeface="Arial" charset="0"/>
              </a:rPr>
              <a:t>Understanding Delta-Sigma Data Converters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, John Wiley &amp; Sons, Inc., 2005</a:t>
            </a: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1500" dirty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[5] 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R. </a:t>
            </a:r>
            <a:r>
              <a:rPr lang="en-US" sz="1500" dirty="0" err="1">
                <a:solidFill>
                  <a:schemeClr val="tx1"/>
                </a:solidFill>
                <a:cs typeface="Arial" charset="0"/>
              </a:rPr>
              <a:t>Schreier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, </a:t>
            </a:r>
            <a:r>
              <a:rPr lang="en-US" sz="1500" i="1" dirty="0">
                <a:solidFill>
                  <a:schemeClr val="tx1"/>
                </a:solidFill>
                <a:cs typeface="Arial" charset="0"/>
              </a:rPr>
              <a:t>The Delta-Sigma Toolbox Version 7.3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. Analog Devices, Inc, 2009</a:t>
            </a: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86CD513-2C0F-4236-92CD-9BC5C97EF14D}" type="slidenum">
              <a:rPr lang="en-US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7620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200" dirty="0" smtClean="0"/>
              <a:t>References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838200"/>
            <a:ext cx="8153400" cy="5638800"/>
          </a:xfrm>
        </p:spPr>
        <p:txBody>
          <a:bodyPr rtlCol="0"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[6] 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T. </a:t>
            </a:r>
            <a:r>
              <a:rPr lang="en-US" sz="1500" dirty="0" err="1">
                <a:solidFill>
                  <a:schemeClr val="tx1"/>
                </a:solidFill>
                <a:cs typeface="Arial" charset="0"/>
              </a:rPr>
              <a:t>Misaridis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 and J. A. Jensen, “Use of Modulated Excitation Signals in Medical Ultrasound Part I: Basic Concepts and Expected Benefits,” </a:t>
            </a:r>
            <a:r>
              <a:rPr lang="en-US" sz="1500" i="1" dirty="0">
                <a:solidFill>
                  <a:schemeClr val="tx1"/>
                </a:solidFill>
                <a:cs typeface="Arial" charset="0"/>
              </a:rPr>
              <a:t>IEEE Trans. </a:t>
            </a:r>
            <a:r>
              <a:rPr lang="en-US" sz="1500" i="1" dirty="0" err="1">
                <a:solidFill>
                  <a:schemeClr val="tx1"/>
                </a:solidFill>
                <a:cs typeface="Arial" charset="0"/>
              </a:rPr>
              <a:t>Ultrason</a:t>
            </a:r>
            <a:r>
              <a:rPr lang="en-US" sz="1500" i="1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en-US" sz="1500" i="1" dirty="0" err="1">
                <a:solidFill>
                  <a:schemeClr val="tx1"/>
                </a:solidFill>
                <a:cs typeface="Arial" charset="0"/>
              </a:rPr>
              <a:t>Ferroelectr</a:t>
            </a:r>
            <a:r>
              <a:rPr lang="en-US" sz="1500" i="1" dirty="0">
                <a:solidFill>
                  <a:schemeClr val="tx1"/>
                </a:solidFill>
                <a:cs typeface="Arial" charset="0"/>
              </a:rPr>
              <a:t>. Freq. Control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, vol. 52, no. 2, pp. 177-191, February 2005</a:t>
            </a: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" indent="0">
              <a:buNone/>
            </a:pPr>
            <a:endParaRPr lang="en-US" sz="1500" dirty="0">
              <a:solidFill>
                <a:schemeClr val="tx1"/>
              </a:solidFill>
              <a:cs typeface="Arial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sz="1500" dirty="0" smtClean="0">
                <a:solidFill>
                  <a:schemeClr val="tx1"/>
                </a:solidFill>
              </a:rPr>
              <a:t>[7] </a:t>
            </a:r>
            <a:r>
              <a:rPr lang="en-US" sz="1500" dirty="0" err="1" smtClean="0">
                <a:solidFill>
                  <a:schemeClr val="tx1"/>
                </a:solidFill>
              </a:rPr>
              <a:t>Thomeniu</a:t>
            </a:r>
            <a:r>
              <a:rPr lang="en-US" sz="1500" dirty="0" smtClean="0">
                <a:solidFill>
                  <a:schemeClr val="tx1"/>
                </a:solidFill>
              </a:rPr>
              <a:t>, Kai E. "Evolution of Ultrasound </a:t>
            </a:r>
            <a:r>
              <a:rPr lang="en-US" sz="1500" dirty="0" err="1" smtClean="0">
                <a:solidFill>
                  <a:schemeClr val="tx1"/>
                </a:solidFill>
              </a:rPr>
              <a:t>Beamformers</a:t>
            </a:r>
            <a:r>
              <a:rPr lang="en-US" sz="1500" dirty="0" smtClean="0">
                <a:solidFill>
                  <a:schemeClr val="tx1"/>
                </a:solidFill>
              </a:rPr>
              <a:t>." </a:t>
            </a:r>
            <a:r>
              <a:rPr lang="en-US" sz="1500" i="1" dirty="0" smtClean="0">
                <a:solidFill>
                  <a:schemeClr val="tx1"/>
                </a:solidFill>
              </a:rPr>
              <a:t>IEEE </a:t>
            </a:r>
            <a:r>
              <a:rPr lang="en-US" sz="1500" i="1" dirty="0" err="1" smtClean="0">
                <a:solidFill>
                  <a:schemeClr val="tx1"/>
                </a:solidFill>
              </a:rPr>
              <a:t>Ultrasonics</a:t>
            </a:r>
            <a:r>
              <a:rPr lang="en-US" sz="1500" i="1" dirty="0" smtClean="0">
                <a:solidFill>
                  <a:schemeClr val="tx1"/>
                </a:solidFill>
              </a:rPr>
              <a:t> Symposium</a:t>
            </a:r>
            <a:r>
              <a:rPr lang="en-US" sz="1500" dirty="0" smtClean="0">
                <a:solidFill>
                  <a:schemeClr val="tx1"/>
                </a:solidFill>
              </a:rPr>
              <a:t> (1996): 1615-622. Print.</a:t>
            </a:r>
          </a:p>
          <a:p>
            <a:pPr marL="45720" indent="0">
              <a:buNone/>
            </a:pPr>
            <a:endParaRPr lang="en-US" sz="1500" dirty="0">
              <a:solidFill>
                <a:schemeClr val="tx1"/>
              </a:solidFill>
              <a:cs typeface="Arial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[8] 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J.A. Jensen. Field: A Program for Simulating Ultrasound Systems, </a:t>
            </a: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Medical &amp; Biological 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Engineering </a:t>
            </a: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&amp; 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Computing, pp. 351-353, Volume 34, Supplement 1, Part </a:t>
            </a:r>
            <a:r>
              <a:rPr lang="en-US" sz="1500" dirty="0" smtClean="0">
                <a:solidFill>
                  <a:schemeClr val="tx1"/>
                </a:solidFill>
                <a:cs typeface="Arial" charset="0"/>
              </a:rPr>
              <a:t>1, 1996</a:t>
            </a:r>
            <a:r>
              <a:rPr lang="en-US" sz="1500" dirty="0">
                <a:solidFill>
                  <a:schemeClr val="tx1"/>
                </a:solidFill>
                <a:cs typeface="Arial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86CD513-2C0F-4236-92CD-9BC5C97EF14D}" type="slidenum">
              <a:rPr lang="en-US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F075E3E-2ECB-41E1-AA38-8357333A9B4F}" type="slidenum">
              <a:rPr lang="en-US"/>
              <a:pPr>
                <a:defRPr/>
              </a:pPr>
              <a:t>83</a:t>
            </a:fld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12888"/>
            <a:ext cx="4953000" cy="4381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7010400" y="6248400"/>
            <a:ext cx="1828800" cy="365125"/>
          </a:xfrm>
          <a:prstGeom prst="rect">
            <a:avLst/>
          </a:prstGeom>
        </p:spPr>
        <p:txBody>
          <a:bodyPr/>
          <a:lstStyle/>
          <a:p>
            <a:fld id="{22DA2BC5-0340-45B9-8E89-3FEFF2679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Improve…</a:t>
            </a:r>
          </a:p>
          <a:p>
            <a:pPr lvl="1"/>
            <a:r>
              <a:rPr lang="en-US" dirty="0" smtClean="0"/>
              <a:t>Ultrasound Techniques</a:t>
            </a:r>
          </a:p>
          <a:p>
            <a:pPr lvl="1"/>
            <a:r>
              <a:rPr lang="en-US" dirty="0" smtClean="0"/>
              <a:t>Ultrasound Research</a:t>
            </a:r>
            <a:endParaRPr lang="en-US" dirty="0"/>
          </a:p>
          <a:p>
            <a:r>
              <a:rPr lang="en-US" dirty="0" smtClean="0"/>
              <a:t>Reduce size and cost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1417</TotalTime>
  <Words>1491</Words>
  <Application>Microsoft Office PowerPoint</Application>
  <PresentationFormat>On-screen Show (4:3)</PresentationFormat>
  <Paragraphs>484</Paragraphs>
  <Slides>83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5" baseType="lpstr">
      <vt:lpstr>Slipstream</vt:lpstr>
      <vt:lpstr>Visio</vt:lpstr>
      <vt:lpstr>Ultrasound Research Platform for Transmission of Coded Excitation Signals</vt:lpstr>
      <vt:lpstr>Ultrasound Imaging</vt:lpstr>
      <vt:lpstr>Quantitative Ultrasound</vt:lpstr>
      <vt:lpstr>Introduction Outline</vt:lpstr>
      <vt:lpstr>How Ultrasound Works</vt:lpstr>
      <vt:lpstr>Coded Excitation</vt:lpstr>
      <vt:lpstr>Coded Excitation Platforms</vt:lpstr>
      <vt:lpstr>Objective</vt:lpstr>
      <vt:lpstr>Motivation</vt:lpstr>
      <vt:lpstr>Significance</vt:lpstr>
      <vt:lpstr>Design Comparison</vt:lpstr>
      <vt:lpstr>Our Method</vt:lpstr>
      <vt:lpstr>Our Method</vt:lpstr>
      <vt:lpstr>Encoding Differences</vt:lpstr>
      <vt:lpstr>Outline</vt:lpstr>
      <vt:lpstr>Outline</vt:lpstr>
      <vt:lpstr>System Requirements</vt:lpstr>
      <vt:lpstr>System Block Diagram</vt:lpstr>
      <vt:lpstr>System Block Diagram</vt:lpstr>
      <vt:lpstr>System Block Diagram</vt:lpstr>
      <vt:lpstr>System Block Diagram</vt:lpstr>
      <vt:lpstr>System Block Diagram</vt:lpstr>
      <vt:lpstr>PC Data Processing</vt:lpstr>
      <vt:lpstr>PC Data Processing</vt:lpstr>
      <vt:lpstr>PC Data Processing</vt:lpstr>
      <vt:lpstr>PC Data Processing</vt:lpstr>
      <vt:lpstr>PC Data Processing</vt:lpstr>
      <vt:lpstr>Data Processing Methods: Conversion to an Image</vt:lpstr>
      <vt:lpstr>PC Data Processing</vt:lpstr>
      <vt:lpstr>Data Processing Methods: Conversion to an Image</vt:lpstr>
      <vt:lpstr>PC Data Processing</vt:lpstr>
      <vt:lpstr>Outline</vt:lpstr>
      <vt:lpstr>Methods</vt:lpstr>
      <vt:lpstr>System Block Diagram</vt:lpstr>
      <vt:lpstr>Sigma-Delta Modulation Requirements</vt:lpstr>
      <vt:lpstr>Sigma-Delta Modulation Methods</vt:lpstr>
      <vt:lpstr>Sigma-Delta Modulation Methods</vt:lpstr>
      <vt:lpstr>Sigma-Delta Modulation Methods</vt:lpstr>
      <vt:lpstr>Sigma-Delta Modulation Methods</vt:lpstr>
      <vt:lpstr>System Block Diagram</vt:lpstr>
      <vt:lpstr>PC/FPGA Interface Requirements</vt:lpstr>
      <vt:lpstr>PC/FPGA Interface Requirements</vt:lpstr>
      <vt:lpstr>PC/FPGA Interface Methods</vt:lpstr>
      <vt:lpstr>PC/FPGA Interface Methods</vt:lpstr>
      <vt:lpstr>FPGA Requirements</vt:lpstr>
      <vt:lpstr>FPGA Methods</vt:lpstr>
      <vt:lpstr>FPGA Methods</vt:lpstr>
      <vt:lpstr>System Block Diagram</vt:lpstr>
      <vt:lpstr>Data Processing Requirements</vt:lpstr>
      <vt:lpstr>PC Data Processing</vt:lpstr>
      <vt:lpstr>Data Processing Methods: Pulse Compression</vt:lpstr>
      <vt:lpstr>Data Processing Methods: Pulse Compression</vt:lpstr>
      <vt:lpstr>Data Processing Methods: Pulse Compression</vt:lpstr>
      <vt:lpstr>Data Processing Methods: Pulse Compression</vt:lpstr>
      <vt:lpstr>PC Data Processing</vt:lpstr>
      <vt:lpstr>Data Processing Methods:  Beamforming</vt:lpstr>
      <vt:lpstr>Data Processing Methods: Beamforming</vt:lpstr>
      <vt:lpstr>Outline</vt:lpstr>
      <vt:lpstr>Experiment</vt:lpstr>
      <vt:lpstr>Experiment</vt:lpstr>
      <vt:lpstr>Chirp Transmission</vt:lpstr>
      <vt:lpstr>Experiment</vt:lpstr>
      <vt:lpstr>Transducer Model</vt:lpstr>
      <vt:lpstr>Experiment</vt:lpstr>
      <vt:lpstr>Chirp Reconstruction</vt:lpstr>
      <vt:lpstr>Chirp Reconstruction</vt:lpstr>
      <vt:lpstr>Correlation Results</vt:lpstr>
      <vt:lpstr>Correlation Results</vt:lpstr>
      <vt:lpstr>Correlation Results</vt:lpstr>
      <vt:lpstr>Correlation Results</vt:lpstr>
      <vt:lpstr>Experiment</vt:lpstr>
      <vt:lpstr>Pulse Compression</vt:lpstr>
      <vt:lpstr>REC Chirp</vt:lpstr>
      <vt:lpstr>Data Processing Simulations</vt:lpstr>
      <vt:lpstr>Beamforming Results</vt:lpstr>
      <vt:lpstr>REC Chirp Simulation</vt:lpstr>
      <vt:lpstr>Graphical User Interface</vt:lpstr>
      <vt:lpstr>Outline</vt:lpstr>
      <vt:lpstr>Conclusion</vt:lpstr>
      <vt:lpstr>Acknowledgements</vt:lpstr>
      <vt:lpstr>References</vt:lpstr>
      <vt:lpstr>References Cont.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Ultrasound Cool!</dc:title>
  <dc:creator>jtsandlund</dc:creator>
  <cp:lastModifiedBy>jtsandlund</cp:lastModifiedBy>
  <cp:revision>118</cp:revision>
  <dcterms:created xsi:type="dcterms:W3CDTF">2011-04-12T13:12:54Z</dcterms:created>
  <dcterms:modified xsi:type="dcterms:W3CDTF">2011-04-28T04:30:43Z</dcterms:modified>
</cp:coreProperties>
</file>