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9" r:id="rId4"/>
    <p:sldId id="272" r:id="rId5"/>
    <p:sldId id="317" r:id="rId6"/>
    <p:sldId id="258" r:id="rId7"/>
    <p:sldId id="260" r:id="rId8"/>
    <p:sldId id="264" r:id="rId9"/>
    <p:sldId id="267" r:id="rId10"/>
    <p:sldId id="263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61" r:id="rId19"/>
    <p:sldId id="356" r:id="rId20"/>
    <p:sldId id="357" r:id="rId21"/>
    <p:sldId id="358" r:id="rId22"/>
    <p:sldId id="359" r:id="rId23"/>
    <p:sldId id="360" r:id="rId24"/>
    <p:sldId id="322" r:id="rId25"/>
    <p:sldId id="270" r:id="rId26"/>
    <p:sldId id="336" r:id="rId27"/>
    <p:sldId id="324" r:id="rId28"/>
    <p:sldId id="345" r:id="rId29"/>
    <p:sldId id="320" r:id="rId30"/>
    <p:sldId id="323" r:id="rId31"/>
    <p:sldId id="337" r:id="rId32"/>
    <p:sldId id="319" r:id="rId33"/>
    <p:sldId id="273" r:id="rId34"/>
    <p:sldId id="344" r:id="rId35"/>
    <p:sldId id="346" r:id="rId36"/>
    <p:sldId id="34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D0D9"/>
    <a:srgbClr val="B9DBF9"/>
    <a:srgbClr val="7FB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6" autoAdjust="0"/>
    <p:restoredTop sz="79160" autoAdjust="0"/>
  </p:normalViewPr>
  <p:slideViewPr>
    <p:cSldViewPr>
      <p:cViewPr varScale="1">
        <p:scale>
          <a:sx n="55" d="100"/>
          <a:sy n="55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08968C-53C3-4DF0-9CA9-B74DF84DF76E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FB411A-4F91-4C76-A13D-E8B31E333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F83B3D-C15A-4EAD-A086-128A86B7AF34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654F95-86B8-4A34-BC4F-8187CB898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0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3F7C18-510F-4F32-AC51-501DD36CD1E9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B394-C180-4E37-8B7F-3FE4B07C733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F90315-0B62-4F59-A5B5-234F4A1ABF1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F90315-0B62-4F59-A5B5-234F4A1ABF1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F90315-0B62-4F59-A5B5-234F4A1ABF1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F90315-0B62-4F59-A5B5-234F4A1ABF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F90315-0B62-4F59-A5B5-234F4A1ABF1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 smtClean="0"/>
              <a:t> - Thermistor-temperature calc.</a:t>
            </a:r>
          </a:p>
          <a:p>
            <a:pPr>
              <a:buFontTx/>
              <a:buNone/>
            </a:pPr>
            <a:r>
              <a:rPr lang="en-US" baseline="0" dirty="0" smtClean="0"/>
              <a:t>     &gt; </a:t>
            </a:r>
            <a:r>
              <a:rPr lang="en-US" dirty="0" smtClean="0"/>
              <a:t>Voltage to temperature equation (for 20-40 degree C range)</a:t>
            </a:r>
          </a:p>
          <a:p>
            <a:pPr>
              <a:buFontTx/>
              <a:buNone/>
            </a:pPr>
            <a:r>
              <a:rPr lang="en-US" dirty="0" smtClean="0"/>
              <a:t> - Proportional controller design</a:t>
            </a:r>
          </a:p>
          <a:p>
            <a:pPr>
              <a:buFontTx/>
              <a:buNone/>
            </a:pPr>
            <a:r>
              <a:rPr lang="en-US" baseline="0" dirty="0" smtClean="0"/>
              <a:t>     &gt; </a:t>
            </a:r>
            <a:r>
              <a:rPr lang="en-US" dirty="0" smtClean="0"/>
              <a:t>Found by tuning on actual system</a:t>
            </a:r>
          </a:p>
          <a:p>
            <a:pPr>
              <a:buFontTx/>
              <a:buNone/>
            </a:pPr>
            <a:r>
              <a:rPr lang="en-US" dirty="0" smtClean="0"/>
              <a:t> -</a:t>
            </a:r>
            <a:r>
              <a:rPr lang="en-US" baseline="0" dirty="0" smtClean="0"/>
              <a:t> Explain next four steps in more detail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 - System ID &amp; PI </a:t>
            </a:r>
            <a:r>
              <a:rPr lang="en-US" dirty="0" smtClean="0"/>
              <a:t>controller</a:t>
            </a:r>
          </a:p>
          <a:p>
            <a:pPr>
              <a:buFontTx/>
              <a:buNone/>
            </a:pPr>
            <a:r>
              <a:rPr lang="en-US" dirty="0" smtClean="0"/>
              <a:t>     &gt; Tuning on actual system was</a:t>
            </a:r>
            <a:r>
              <a:rPr lang="en-US" baseline="0" dirty="0" smtClean="0"/>
              <a:t> slow, wanted a model for better controller design &amp; tuning</a:t>
            </a:r>
            <a:endParaRPr lang="en-US" dirty="0" smtClean="0"/>
          </a:p>
          <a:p>
            <a:pPr>
              <a:buFontTx/>
              <a:buNone/>
            </a:pPr>
            <a:r>
              <a:rPr lang="en-US" baseline="0" dirty="0" smtClean="0"/>
              <a:t>     &gt; </a:t>
            </a:r>
            <a:r>
              <a:rPr lang="en-US" dirty="0" smtClean="0"/>
              <a:t>Constructed system model by measuring step responses of system hardware</a:t>
            </a:r>
          </a:p>
          <a:p>
            <a:pPr>
              <a:buFontTx/>
              <a:buNone/>
            </a:pPr>
            <a:r>
              <a:rPr lang="en-US" baseline="0" dirty="0" smtClean="0"/>
              <a:t>     &gt; </a:t>
            </a:r>
            <a:r>
              <a:rPr lang="en-US" dirty="0" smtClean="0"/>
              <a:t>Found PI controller by tuning on model &amp; implementing in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54F95-86B8-4A34-BC4F-8187CB89848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58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 smtClean="0"/>
              <a:t> - Optimum phase margin</a:t>
            </a:r>
          </a:p>
          <a:p>
            <a:pPr>
              <a:buFontTx/>
              <a:buNone/>
            </a:pPr>
            <a:r>
              <a:rPr lang="en-US" dirty="0" smtClean="0"/>
              <a:t>     &gt; Designed for 45 degree phase margin, peak of phase graph</a:t>
            </a:r>
          </a:p>
          <a:p>
            <a:r>
              <a:rPr lang="en-US" dirty="0" smtClean="0"/>
              <a:t>     &gt; *Show peak on phase &amp; shape of magnitude plot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dirty="0" smtClean="0"/>
              <a:t>Quickly go through each part of presentation</a:t>
            </a:r>
          </a:p>
          <a:p>
            <a:pPr marL="0" indent="0">
              <a:buFontTx/>
              <a:buNone/>
            </a:pPr>
            <a:r>
              <a:rPr lang="en-US" dirty="0" smtClean="0"/>
              <a:t> - Project Summary, Observers,</a:t>
            </a:r>
            <a:r>
              <a:rPr lang="en-US" baseline="0" dirty="0" smtClean="0"/>
              <a:t> </a:t>
            </a:r>
            <a:r>
              <a:rPr lang="en-US" dirty="0" smtClean="0"/>
              <a:t>Equipment – Andrew</a:t>
            </a:r>
          </a:p>
          <a:p>
            <a:pPr marL="0" indent="0">
              <a:buFontTx/>
              <a:buNone/>
            </a:pPr>
            <a:r>
              <a:rPr lang="en-US" dirty="0" smtClean="0"/>
              <a:t> - Goals, System Block diagram, Functional Requirements, Engine Subsystem – </a:t>
            </a:r>
            <a:r>
              <a:rPr lang="en-US" dirty="0" err="1" smtClean="0"/>
              <a:t>Kurtis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 - Thermal Subsystem, Results - Andrew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38925-DAA1-4DAE-94CB-FD9E759181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 - Anti-windup</a:t>
            </a:r>
          </a:p>
          <a:p>
            <a:pPr>
              <a:buFontTx/>
              <a:buNone/>
            </a:pPr>
            <a:r>
              <a:rPr lang="en-US" baseline="0" dirty="0" smtClean="0"/>
              <a:t>     &gt; </a:t>
            </a:r>
            <a:r>
              <a:rPr lang="en-US" dirty="0" smtClean="0"/>
              <a:t>Implemented system to counteract integrator windup (accumulates large value at min/max)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54F95-86B8-4A34-BC4F-8187CB8984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30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 smtClean="0"/>
              <a:t>- Observer-based controller design</a:t>
            </a:r>
          </a:p>
          <a:p>
            <a:pPr>
              <a:buFontTx/>
              <a:buNone/>
            </a:pPr>
            <a:r>
              <a:rPr lang="en-US" baseline="0" dirty="0" smtClean="0"/>
              <a:t>     &gt; </a:t>
            </a:r>
            <a:r>
              <a:rPr lang="en-US" dirty="0" smtClean="0"/>
              <a:t>Used model from system ID for design of system observer</a:t>
            </a:r>
          </a:p>
          <a:p>
            <a:pPr>
              <a:buFontTx/>
              <a:buNone/>
            </a:pPr>
            <a:r>
              <a:rPr lang="en-US" baseline="0" dirty="0" smtClean="0"/>
              <a:t>     &gt; </a:t>
            </a:r>
            <a:r>
              <a:rPr lang="en-US" dirty="0" smtClean="0"/>
              <a:t>Models system &amp; thermistors to “predict” system response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After creating all</a:t>
            </a:r>
            <a:r>
              <a:rPr lang="en-US" baseline="0" dirty="0" smtClean="0"/>
              <a:t> of these models, I tested each one and compared the results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 smtClean="0"/>
              <a:t> - PI model</a:t>
            </a:r>
          </a:p>
          <a:p>
            <a:pPr>
              <a:buFontTx/>
              <a:buNone/>
            </a:pPr>
            <a:r>
              <a:rPr lang="en-US" dirty="0" smtClean="0"/>
              <a:t>     &gt; Cheapest &amp; easiest to construct</a:t>
            </a:r>
          </a:p>
          <a:p>
            <a:pPr>
              <a:buFontTx/>
              <a:buNone/>
            </a:pPr>
            <a:r>
              <a:rPr lang="en-US" dirty="0" smtClean="0"/>
              <a:t>     &gt; Moderate results</a:t>
            </a:r>
          </a:p>
          <a:p>
            <a:pPr>
              <a:buFontTx/>
              <a:buNone/>
            </a:pPr>
            <a:r>
              <a:rPr lang="en-US" dirty="0" smtClean="0"/>
              <a:t> - OPM model</a:t>
            </a:r>
          </a:p>
          <a:p>
            <a:pPr>
              <a:buFontTx/>
              <a:buNone/>
            </a:pPr>
            <a:r>
              <a:rPr lang="en-US" dirty="0" smtClean="0"/>
              <a:t>     &gt; Fastest system</a:t>
            </a:r>
          </a:p>
          <a:p>
            <a:pPr>
              <a:buFontTx/>
              <a:buNone/>
            </a:pPr>
            <a:r>
              <a:rPr lang="en-US" dirty="0" smtClean="0"/>
              <a:t>     &gt; Very high overshoot (unexpected with 45 degree PM, due to time delay in system)</a:t>
            </a:r>
          </a:p>
          <a:p>
            <a:pPr>
              <a:buFontTx/>
              <a:buNone/>
            </a:pPr>
            <a:r>
              <a:rPr lang="en-US" dirty="0" smtClean="0"/>
              <a:t> - Observer model</a:t>
            </a:r>
          </a:p>
          <a:p>
            <a:pPr>
              <a:buFontTx/>
              <a:buNone/>
            </a:pPr>
            <a:r>
              <a:rPr lang="en-US" dirty="0" smtClean="0"/>
              <a:t>     &gt; Most stable system</a:t>
            </a:r>
          </a:p>
          <a:p>
            <a:pPr>
              <a:buFontTx/>
              <a:buNone/>
            </a:pPr>
            <a:r>
              <a:rPr lang="en-US" dirty="0" smtClean="0"/>
              <a:t>     &gt; Good rise time, slow </a:t>
            </a:r>
            <a:r>
              <a:rPr lang="en-US" dirty="0" smtClean="0"/>
              <a:t>settling </a:t>
            </a:r>
            <a:r>
              <a:rPr lang="en-US" dirty="0" smtClean="0"/>
              <a:t>times</a:t>
            </a:r>
          </a:p>
          <a:p>
            <a:pPr lvl="0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Table summarizing</a:t>
            </a:r>
            <a:r>
              <a:rPr lang="en-US" baseline="0" dirty="0" smtClean="0"/>
              <a:t> what I just described</a:t>
            </a:r>
          </a:p>
          <a:p>
            <a:endParaRPr lang="en-US" dirty="0" smtClean="0"/>
          </a:p>
          <a:p>
            <a:r>
              <a:rPr lang="en-US" dirty="0" smtClean="0"/>
              <a:t>So now that we’ve seen the individual results of our systems, let’s look at a</a:t>
            </a:r>
            <a:r>
              <a:rPr lang="en-US" baseline="0" dirty="0" smtClean="0"/>
              <a:t> summary of the overall results of the project.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F90315-0B62-4F59-A5B5-234F4A1ABF1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54F95-86B8-4A34-BC4F-8187CB89848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32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your time.  We’ll now answer any questions</a:t>
            </a:r>
            <a:r>
              <a:rPr lang="en-US" baseline="0" dirty="0" smtClean="0"/>
              <a:t> you may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54F95-86B8-4A34-BC4F-8187CB89848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2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dirty="0" smtClean="0"/>
              <a:t> - Engine cooling control work station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   </a:t>
            </a:r>
            <a:r>
              <a:rPr lang="en-US" dirty="0" smtClean="0"/>
              <a:t> &gt; Consists of electric motor driving another motor as a generator</a:t>
            </a:r>
          </a:p>
          <a:p>
            <a:pPr marL="0" indent="0">
              <a:buFontTx/>
              <a:buNone/>
            </a:pPr>
            <a:r>
              <a:rPr lang="en-US" dirty="0" smtClean="0"/>
              <a:t>     &gt; Liquid cooling system with pump and radiator fan</a:t>
            </a:r>
          </a:p>
          <a:p>
            <a:pPr marL="0" indent="0">
              <a:buFontTx/>
              <a:buNone/>
            </a:pPr>
            <a:r>
              <a:rPr lang="en-US" dirty="0" smtClean="0"/>
              <a:t>     &gt; Continuation of project started in 2008</a:t>
            </a:r>
          </a:p>
          <a:p>
            <a:pPr marL="0" indent="0">
              <a:buFontTx/>
              <a:buNone/>
            </a:pPr>
            <a:r>
              <a:rPr lang="en-US" dirty="0" smtClean="0"/>
              <a:t>     &gt;</a:t>
            </a:r>
            <a:r>
              <a:rPr lang="en-US" baseline="0" dirty="0" smtClean="0"/>
              <a:t> </a:t>
            </a:r>
            <a:r>
              <a:rPr lang="en-US" dirty="0" smtClean="0"/>
              <a:t>Focus on theory, not on hardware</a:t>
            </a:r>
          </a:p>
          <a:p>
            <a:pPr marL="0" indent="0">
              <a:buFontTx/>
              <a:buNone/>
            </a:pPr>
            <a:r>
              <a:rPr lang="en-US" dirty="0" smtClean="0"/>
              <a:t> - Control methods – Proportional, proportional-integral, </a:t>
            </a:r>
            <a:r>
              <a:rPr lang="en-US" dirty="0" err="1" smtClean="0"/>
              <a:t>feedforward</a:t>
            </a:r>
            <a:r>
              <a:rPr lang="en-US" dirty="0" smtClean="0"/>
              <a:t>/optimum phase margin</a:t>
            </a:r>
          </a:p>
          <a:p>
            <a:pPr marL="0" indent="0">
              <a:buFontTx/>
              <a:buNone/>
            </a:pPr>
            <a:r>
              <a:rPr lang="en-US" dirty="0" smtClean="0"/>
              <a:t> - Focus of project – observer-based control</a:t>
            </a:r>
          </a:p>
          <a:p>
            <a:pPr marL="0" indent="0">
              <a:buFontTx/>
              <a:buNone/>
            </a:pPr>
            <a:r>
              <a:rPr lang="en-US" dirty="0" smtClean="0"/>
              <a:t> - CAN bus communication between two parts of system (didn’t</a:t>
            </a:r>
            <a:r>
              <a:rPr lang="en-US" baseline="0" dirty="0" smtClean="0"/>
              <a:t> quite get to this</a:t>
            </a:r>
            <a:r>
              <a:rPr lang="en-US" dirty="0" smtClean="0"/>
              <a:t>)</a:t>
            </a:r>
          </a:p>
          <a:p>
            <a:pPr marL="171450" indent="-171450"/>
            <a:endParaRPr lang="en-US" dirty="0" smtClean="0"/>
          </a:p>
          <a:p>
            <a:pPr marL="171450" indent="-171450"/>
            <a:r>
              <a:rPr lang="en-US" dirty="0" smtClean="0"/>
              <a:t>Now that we’ve looked at a what our project is, I’ll explain</a:t>
            </a:r>
            <a:r>
              <a:rPr lang="en-US" baseline="0" dirty="0" smtClean="0"/>
              <a:t> why observers and our project are important.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5E544-0A23-4691-A98E-09C9B2BCE45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 - Observers – advanced</a:t>
            </a:r>
            <a:r>
              <a:rPr lang="en-US" baseline="0" dirty="0" smtClean="0"/>
              <a:t> component for control systems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 - Models response of the system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 - Advantages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     &gt; Reduces number of sensors needed to control system – cheaper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     &gt; Allow for more stable systems than traditional controllers – safer systems</a:t>
            </a:r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 - Disadvantages</a:t>
            </a:r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     &gt; Complex – requires determining characteristics of system in order to simulate</a:t>
            </a:r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     &gt; Computational resources – may need a more expensive microcontroller than traditional systems</a:t>
            </a:r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     &gt; Plant changes – model is only accurate as long as the plant doesn’t change too drastically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 - Other notes</a:t>
            </a:r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     &gt; Differs from state-space method</a:t>
            </a:r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     &gt; Similar to </a:t>
            </a:r>
            <a:r>
              <a:rPr lang="en-US" baseline="0" dirty="0" err="1" smtClean="0"/>
              <a:t>Luenberger</a:t>
            </a:r>
            <a:r>
              <a:rPr lang="en-US" baseline="0" dirty="0" smtClean="0"/>
              <a:t>, but doesn’t observe states separately</a:t>
            </a:r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     &gt; Observer described in book by George Ellis</a:t>
            </a:r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     &gt; PID tuning method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We’ll next look at the hardware that our project consisted 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54F95-86B8-4A34-BC4F-8187CB8984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3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*Don’t spend too much time on this slide</a:t>
            </a:r>
          </a:p>
          <a:p>
            <a:r>
              <a:rPr lang="en-US" dirty="0" smtClean="0"/>
              <a:t>All equipment was purchased &amp; set up before our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3BCFA4-4049-4969-A799-9777C7F58C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Labels in yellow – engine system (2 Pittman motors)</a:t>
            </a:r>
          </a:p>
          <a:p>
            <a:r>
              <a:rPr lang="en-US" dirty="0" smtClean="0"/>
              <a:t>Labels in </a:t>
            </a:r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cooling system (pump, radiator fan, cooling block, flow meter, tubing, thermistors)</a:t>
            </a:r>
          </a:p>
          <a:p>
            <a:r>
              <a:rPr lang="en-US" dirty="0" smtClean="0"/>
              <a:t>Work done by lab director Nick Schmidt on organizing &amp; constructing system as well as previous group’s work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Reorganized circuitry from previous groups by Dr. Dempsey (wire wrap board)</a:t>
            </a:r>
          </a:p>
          <a:p>
            <a:r>
              <a:rPr lang="en-US" dirty="0" smtClean="0"/>
              <a:t>Both DSP boards connected to circuitry here, but largely independent from each other</a:t>
            </a:r>
          </a:p>
          <a:p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 err="1" smtClean="0"/>
              <a:t>Kurtis</a:t>
            </a:r>
            <a:r>
              <a:rPr lang="en-US" dirty="0" smtClean="0"/>
              <a:t> will take over t</a:t>
            </a:r>
            <a:r>
              <a:rPr lang="en-US" baseline="0" dirty="0" smtClean="0"/>
              <a:t>o show how we utilized this hardware in our project goals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dirty="0" smtClean="0"/>
              <a:t>Learn software packages</a:t>
            </a:r>
          </a:p>
          <a:p>
            <a:pPr lvl="1">
              <a:buFontTx/>
              <a:buChar char="•"/>
            </a:pPr>
            <a:r>
              <a:rPr lang="en-US" dirty="0" smtClean="0"/>
              <a:t>Simulink &amp; </a:t>
            </a:r>
            <a:r>
              <a:rPr lang="en-US" dirty="0" err="1" smtClean="0"/>
              <a:t>Matlab</a:t>
            </a:r>
            <a:r>
              <a:rPr lang="en-US" dirty="0" smtClean="0"/>
              <a:t> – used in previous classes &amp; projects, but now using some more advanced features &amp; models</a:t>
            </a:r>
          </a:p>
          <a:p>
            <a:pPr lvl="1">
              <a:buFontTx/>
              <a:buChar char="•"/>
            </a:pPr>
            <a:r>
              <a:rPr lang="en-US" dirty="0" smtClean="0"/>
              <a:t>Code Composer – auto code generation tool, allows quick conversion of controller designs to working systems</a:t>
            </a:r>
          </a:p>
          <a:p>
            <a:pPr>
              <a:buFontTx/>
              <a:buChar char="•"/>
            </a:pPr>
            <a:r>
              <a:rPr lang="en-US" dirty="0" smtClean="0"/>
              <a:t>Design different types of controllers</a:t>
            </a:r>
          </a:p>
          <a:p>
            <a:pPr lvl="1">
              <a:buFontTx/>
              <a:buChar char="•"/>
            </a:pPr>
            <a:r>
              <a:rPr lang="en-US" dirty="0" smtClean="0"/>
              <a:t>Focus is observer-based control</a:t>
            </a:r>
          </a:p>
          <a:p>
            <a:pPr lvl="1">
              <a:buFontTx/>
              <a:buChar char="•"/>
            </a:pPr>
            <a:r>
              <a:rPr lang="en-US" dirty="0" smtClean="0"/>
              <a:t>Evaluate performance of each controller, compare pros and cons of each</a:t>
            </a:r>
          </a:p>
          <a:p>
            <a:pPr>
              <a:buFontTx/>
              <a:buChar char="•"/>
            </a:pPr>
            <a:r>
              <a:rPr lang="en-US" dirty="0" smtClean="0"/>
              <a:t>Develop energy management system</a:t>
            </a:r>
          </a:p>
          <a:p>
            <a:pPr lvl="1">
              <a:buFontTx/>
              <a:buChar char="•"/>
            </a:pPr>
            <a:r>
              <a:rPr lang="en-US" dirty="0" smtClean="0"/>
              <a:t>Utilize CAN bus to communicate between parts of system</a:t>
            </a:r>
          </a:p>
          <a:p>
            <a:pPr lvl="1">
              <a:buFontTx/>
              <a:buChar char="•"/>
            </a:pPr>
            <a:r>
              <a:rPr lang="en-US" dirty="0" smtClean="0"/>
              <a:t>Measure power usage of different components &amp; use information for system design</a:t>
            </a:r>
          </a:p>
          <a:p>
            <a:pPr>
              <a:buFontTx/>
              <a:buChar char="•"/>
            </a:pPr>
            <a:r>
              <a:rPr lang="en-US" dirty="0" smtClean="0"/>
              <a:t>Determine limitations of software &amp; hardware</a:t>
            </a:r>
          </a:p>
          <a:p>
            <a:pPr lvl="1">
              <a:buFontTx/>
              <a:buChar char="•"/>
            </a:pPr>
            <a:r>
              <a:rPr lang="en-US" dirty="0" smtClean="0"/>
              <a:t>Examine auto generated code for correct operation</a:t>
            </a:r>
          </a:p>
          <a:p>
            <a:pPr lvl="1">
              <a:buFontTx/>
              <a:buChar char="•"/>
            </a:pPr>
            <a:r>
              <a:rPr lang="en-US" dirty="0" smtClean="0"/>
              <a:t>Avoid resolution &amp; quantization error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3A6C6-B28C-44D2-A7C7-5DDF7730DE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7090-5E7D-43D4-8369-C596D352994F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6F980-4612-439B-BF91-A02DA0B55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17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0E66-750B-4B1E-BB9B-6843AB575CFD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5CCB8-783E-4CDE-B5A3-5F53068EF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D945-06BB-4BB6-AD85-4A209A6C7831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F7C4E-E94C-479E-8CFE-8876E9711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2E839-FBFF-4BB4-AA4E-9EFDF240D52C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2461-9757-464B-85CF-CC995C6B5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00B0-7731-4B6A-87ED-919634380052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B782-8A01-48C2-881E-B92F3E439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2DE5-CB52-4853-B57B-E34D80B5B29F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076A-9DDC-4819-84EA-EA5835541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55E8-AE93-4AF5-AA4B-1D910FC6516C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7F9B-3714-4126-8FE9-35674FE6D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5A5E-30D8-4D65-B739-CED444D7FA25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0021-54F7-482B-9F7D-7A435190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2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BAB2-A889-4EC7-8CB9-EC01E3D8F9B8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5B48-CF84-4286-9CBD-4C1D16FB8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CBD2-B83F-46BD-9B10-0DBED9B9FACA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9414-449C-4332-B1AF-ECE36B7F6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CB95-C347-4B77-B6C4-2CA211959432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EFF2-FF5D-49D7-9290-E04B10B6D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90B3-9CE1-476F-AF01-4290A0A042F5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2B64-4DA4-4E53-8B4F-736C7E5C4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7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5E1146-BFC0-4684-B8A2-43A8FDFF4950}" type="datetime1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7D6F26-7AEF-4033-BFC0-19A722EE8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4" r:id="rId2"/>
    <p:sldLayoutId id="214748385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5" r:id="rId9"/>
    <p:sldLayoutId id="2147483850" r:id="rId10"/>
    <p:sldLayoutId id="2147483851" r:id="rId11"/>
    <p:sldLayoutId id="214748385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6858000" cy="28194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sz="2800" smtClean="0"/>
              <a:t>Students: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en-US" sz="2800" smtClean="0"/>
              <a:t>Andrew Fouts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en-US" sz="2800" smtClean="0"/>
              <a:t>Kurtis Liggett</a:t>
            </a:r>
          </a:p>
          <a:p>
            <a:pPr marR="0" algn="ctr" eaLnBrk="1" hangingPunct="1">
              <a:lnSpc>
                <a:spcPct val="90000"/>
              </a:lnSpc>
            </a:pPr>
            <a:endParaRPr lang="en-US" sz="2800" smtClean="0"/>
          </a:p>
          <a:p>
            <a:pPr marR="0" algn="ctr" eaLnBrk="1" hangingPunct="1">
              <a:lnSpc>
                <a:spcPct val="90000"/>
              </a:lnSpc>
            </a:pPr>
            <a:r>
              <a:rPr lang="en-US" sz="2800" smtClean="0"/>
              <a:t>Advisor: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en-US" sz="2800" smtClean="0"/>
              <a:t>Dr. Dempsey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858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B9DBF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262626"/>
                  </a:outerShdw>
                </a:effectLst>
                <a:latin typeface="Impact"/>
              </a:rPr>
              <a:t>Observer-Based Engine</a:t>
            </a:r>
          </a:p>
          <a:p>
            <a:pPr algn="ctr"/>
            <a:r>
              <a:rPr lang="en-US" sz="3600" kern="10">
                <a:ln w="15875">
                  <a:solidFill>
                    <a:srgbClr val="B9DBF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262626"/>
                  </a:outerShdw>
                </a:effectLst>
                <a:latin typeface="Impact"/>
              </a:rPr>
              <a:t>Cooling Control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Functional Requirements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2286000"/>
            <a:ext cx="4038600" cy="4038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Engine control system:</a:t>
            </a:r>
          </a:p>
          <a:p>
            <a:pPr eaLnBrk="1" hangingPunct="1"/>
            <a:r>
              <a:rPr lang="en-US" sz="2000" smtClean="0"/>
              <a:t>Steady-state error = ± 5 RPM</a:t>
            </a:r>
          </a:p>
          <a:p>
            <a:pPr eaLnBrk="1" hangingPunct="1"/>
            <a:r>
              <a:rPr lang="en-US" sz="2000" smtClean="0"/>
              <a:t>Percent overshoot ≤ 10%</a:t>
            </a:r>
          </a:p>
          <a:p>
            <a:pPr eaLnBrk="1" hangingPunct="1"/>
            <a:r>
              <a:rPr lang="en-US" sz="2000" smtClean="0"/>
              <a:t>Rise time ≤ 30 ms</a:t>
            </a:r>
          </a:p>
          <a:p>
            <a:pPr eaLnBrk="1" hangingPunct="1"/>
            <a:r>
              <a:rPr lang="en-US" sz="2000" smtClean="0"/>
              <a:t>Settling time ≤ 100 ms</a:t>
            </a:r>
          </a:p>
          <a:p>
            <a:pPr eaLnBrk="1" hangingPunct="1"/>
            <a:r>
              <a:rPr lang="en-US" sz="2000" smtClean="0"/>
              <a:t>Phase margin = 45°</a:t>
            </a:r>
          </a:p>
        </p:txBody>
      </p:sp>
      <p:sp>
        <p:nvSpPr>
          <p:cNvPr id="14340" name="Rectangle 5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4038600" cy="4038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Thermal control system:</a:t>
            </a:r>
          </a:p>
          <a:p>
            <a:pPr eaLnBrk="1" hangingPunct="1"/>
            <a:r>
              <a:rPr lang="en-US" sz="2000" smtClean="0"/>
              <a:t>Steady-state error = ±2° Celsius</a:t>
            </a:r>
          </a:p>
          <a:p>
            <a:pPr eaLnBrk="1" hangingPunct="1"/>
            <a:r>
              <a:rPr lang="en-US" sz="2000" smtClean="0"/>
              <a:t>Percent overshoot ≤ 25%</a:t>
            </a:r>
          </a:p>
          <a:p>
            <a:pPr eaLnBrk="1" hangingPunct="1"/>
            <a:r>
              <a:rPr lang="en-US" sz="2000" smtClean="0"/>
              <a:t>Rise time ≤ 2 seconds</a:t>
            </a:r>
          </a:p>
          <a:p>
            <a:pPr eaLnBrk="1" hangingPunct="1"/>
            <a:r>
              <a:rPr lang="en-US" sz="2000" smtClean="0"/>
              <a:t>Settling time ≤ 10 seconds</a:t>
            </a:r>
          </a:p>
          <a:p>
            <a:pPr eaLnBrk="1" hangingPunct="1"/>
            <a:r>
              <a:rPr lang="en-US" sz="2000" smtClean="0"/>
              <a:t>Phase margin = 45°</a:t>
            </a:r>
            <a:endParaRPr lang="en-US" sz="22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C0CC7-42D1-4CD0-BA81-B1D5D8EE89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38350"/>
          </a:xfrm>
        </p:spPr>
        <p:txBody>
          <a:bodyPr/>
          <a:lstStyle/>
          <a:p>
            <a:pPr eaLnBrk="1" hangingPunct="1"/>
            <a:r>
              <a:rPr lang="en-US" sz="7200" smtClean="0"/>
              <a:t>Engine Subsystem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276600"/>
            <a:ext cx="85820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982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Developing Engine Models</a:t>
            </a:r>
          </a:p>
        </p:txBody>
      </p:sp>
      <p:sp>
        <p:nvSpPr>
          <p:cNvPr id="16387" name="Rectangle 3"/>
          <p:cNvSpPr txBox="1">
            <a:spLocks/>
          </p:cNvSpPr>
          <p:nvPr/>
        </p:nvSpPr>
        <p:spPr bwMode="auto">
          <a:xfrm>
            <a:off x="441325" y="21336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Simulink Model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Easy to  Build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Scope Outputs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40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Control System Toolbox Model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Frequency Domain Design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Incorporate Time Delay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40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24443852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Engine Model Comparison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38438"/>
            <a:ext cx="43672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364038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/>
          <p:cNvSpPr txBox="1">
            <a:spLocks/>
          </p:cNvSpPr>
          <p:nvPr/>
        </p:nvSpPr>
        <p:spPr bwMode="auto">
          <a:xfrm>
            <a:off x="887413" y="1954213"/>
            <a:ext cx="3200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200">
                <a:latin typeface="Constantia" pitchFamily="18" charset="0"/>
              </a:rPr>
              <a:t>Simulink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200">
                <a:latin typeface="Constantia" pitchFamily="18" charset="0"/>
              </a:rPr>
              <a:t>Step Response</a:t>
            </a:r>
          </a:p>
        </p:txBody>
      </p:sp>
      <p:sp>
        <p:nvSpPr>
          <p:cNvPr id="17414" name="Rectangle 3"/>
          <p:cNvSpPr txBox="1">
            <a:spLocks/>
          </p:cNvSpPr>
          <p:nvPr/>
        </p:nvSpPr>
        <p:spPr bwMode="auto">
          <a:xfrm>
            <a:off x="4953000" y="1954213"/>
            <a:ext cx="32004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200">
                <a:latin typeface="Constantia" pitchFamily="18" charset="0"/>
              </a:rPr>
              <a:t>Control System Toolbox Step Response</a:t>
            </a:r>
          </a:p>
        </p:txBody>
      </p:sp>
    </p:spTree>
    <p:extLst>
      <p:ext uri="{BB962C8B-B14F-4D97-AF65-F5344CB8AC3E}">
        <p14:creationId xmlns:p14="http://schemas.microsoft.com/office/powerpoint/2010/main" val="83096090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 Work - Engine</a:t>
            </a:r>
          </a:p>
        </p:txBody>
      </p:sp>
      <p:sp>
        <p:nvSpPr>
          <p:cNvPr id="18435" name="Rectangle 3"/>
          <p:cNvSpPr txBox="1">
            <a:spLocks/>
          </p:cNvSpPr>
          <p:nvPr/>
        </p:nvSpPr>
        <p:spPr bwMode="auto">
          <a:xfrm>
            <a:off x="441325" y="20574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 dirty="0">
                <a:latin typeface="Constantia" pitchFamily="18" charset="0"/>
              </a:rPr>
              <a:t>PWM, Quadrature Encoder, and A/D Tutorials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 dirty="0">
                <a:latin typeface="Constantia" pitchFamily="18" charset="0"/>
              </a:rPr>
              <a:t>Mini-project implementation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 dirty="0">
                <a:latin typeface="Constantia" pitchFamily="18" charset="0"/>
              </a:rPr>
              <a:t>Proportional control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 dirty="0">
                <a:latin typeface="Constantia" pitchFamily="18" charset="0"/>
              </a:rPr>
              <a:t>PI control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 dirty="0" err="1">
                <a:latin typeface="Constantia" pitchFamily="18" charset="0"/>
              </a:rPr>
              <a:t>Feedforward</a:t>
            </a:r>
            <a:r>
              <a:rPr lang="en-US" sz="2800" dirty="0">
                <a:latin typeface="Constantia" pitchFamily="18" charset="0"/>
              </a:rPr>
              <a:t> control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 dirty="0">
                <a:latin typeface="Constantia" pitchFamily="18" charset="0"/>
              </a:rPr>
              <a:t>Observer-based control</a:t>
            </a:r>
          </a:p>
        </p:txBody>
      </p:sp>
    </p:spTree>
    <p:extLst>
      <p:ext uri="{BB962C8B-B14F-4D97-AF65-F5344CB8AC3E}">
        <p14:creationId xmlns:p14="http://schemas.microsoft.com/office/powerpoint/2010/main" val="37169796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62425"/>
            <a:ext cx="43434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66800" y="4281489"/>
            <a:ext cx="4495800" cy="2424111"/>
          </a:xfrm>
          <a:prstGeom prst="roundRect">
            <a:avLst/>
          </a:prstGeom>
          <a:solidFill>
            <a:srgbClr val="0BD0D9">
              <a:alpha val="1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 Work - Engine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9916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5400000">
            <a:off x="1843087" y="3609976"/>
            <a:ext cx="685800" cy="6572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31732" y="2726533"/>
            <a:ext cx="756138" cy="778668"/>
          </a:xfrm>
          <a:prstGeom prst="roundRect">
            <a:avLst/>
          </a:prstGeom>
          <a:solidFill>
            <a:srgbClr val="0BD0D9">
              <a:alpha val="1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ordArt 252"/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27432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Proportional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WordArt 252"/>
          <p:cNvSpPr>
            <a:spLocks noChangeArrowheads="1" noChangeShapeType="1" noTextEdit="1"/>
          </p:cNvSpPr>
          <p:nvPr/>
        </p:nvSpPr>
        <p:spPr bwMode="auto">
          <a:xfrm>
            <a:off x="685800" y="1876425"/>
            <a:ext cx="24384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PI Control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WordArt 252"/>
          <p:cNvSpPr>
            <a:spLocks noChangeArrowheads="1" noChangeShapeType="1" noTextEdit="1"/>
          </p:cNvSpPr>
          <p:nvPr/>
        </p:nvSpPr>
        <p:spPr bwMode="auto">
          <a:xfrm>
            <a:off x="685800" y="1876425"/>
            <a:ext cx="27432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Feed Forward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" y="2076449"/>
            <a:ext cx="1752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133474" y="2428874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33474" y="2428874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81074" y="2199724"/>
            <a:ext cx="1752600" cy="610150"/>
          </a:xfrm>
          <a:prstGeom prst="roundRect">
            <a:avLst/>
          </a:prstGeom>
          <a:solidFill>
            <a:srgbClr val="0BD0D9">
              <a:alpha val="1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76525"/>
            <a:ext cx="904875" cy="12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4451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7" grpId="0" animBg="1"/>
      <p:bldP spid="7" grpId="1" animBg="1"/>
      <p:bldP spid="8" grpId="0"/>
      <p:bldP spid="9" grpId="0"/>
      <p:bldP spid="9" grpId="1"/>
      <p:bldP spid="10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 Work - Engine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373313"/>
            <a:ext cx="8972550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2514600"/>
            <a:ext cx="8991600" cy="2190750"/>
            <a:chOff x="304800" y="2514600"/>
            <a:chExt cx="8991600" cy="219075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514600"/>
              <a:ext cx="8991600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925" y="2753458"/>
              <a:ext cx="904875" cy="1056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WordArt 252"/>
          <p:cNvSpPr>
            <a:spLocks noChangeArrowheads="1" noChangeShapeType="1" noTextEdit="1"/>
          </p:cNvSpPr>
          <p:nvPr/>
        </p:nvSpPr>
        <p:spPr bwMode="auto">
          <a:xfrm>
            <a:off x="533400" y="1943101"/>
            <a:ext cx="3352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Observer Control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85925" y="4343400"/>
            <a:ext cx="3085647" cy="1056620"/>
            <a:chOff x="1685925" y="4343400"/>
            <a:chExt cx="3085647" cy="1056620"/>
          </a:xfrm>
        </p:grpSpPr>
        <p:grpSp>
          <p:nvGrpSpPr>
            <p:cNvPr id="4" name="Group 3"/>
            <p:cNvGrpSpPr/>
            <p:nvPr/>
          </p:nvGrpSpPr>
          <p:grpSpPr>
            <a:xfrm flipH="1">
              <a:off x="2895600" y="4897214"/>
              <a:ext cx="937306" cy="381000"/>
              <a:chOff x="2158998" y="4953000"/>
              <a:chExt cx="937306" cy="381000"/>
            </a:xfrm>
          </p:grpSpPr>
          <p:sp>
            <p:nvSpPr>
              <p:cNvPr id="2" name="Isosceles Triangle 1"/>
              <p:cNvSpPr/>
              <p:nvPr/>
            </p:nvSpPr>
            <p:spPr>
              <a:xfrm rot="5400000">
                <a:off x="2560523" y="4798219"/>
                <a:ext cx="381000" cy="690562"/>
              </a:xfrm>
              <a:prstGeom prst="triangle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158998" y="4995446"/>
                <a:ext cx="738866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1/Ra</a:t>
                </a:r>
                <a:endParaRPr lang="en-US" sz="1400" dirty="0"/>
              </a:p>
            </p:txBody>
          </p:sp>
        </p:grpSp>
        <p:cxnSp>
          <p:nvCxnSpPr>
            <p:cNvPr id="11" name="Elbow Connector 10"/>
            <p:cNvCxnSpPr/>
            <p:nvPr/>
          </p:nvCxnSpPr>
          <p:spPr>
            <a:xfrm rot="10800000" flipV="1">
              <a:off x="3581400" y="4343400"/>
              <a:ext cx="1190172" cy="750148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" idx="0"/>
            </p:cNvCxnSpPr>
            <p:nvPr/>
          </p:nvCxnSpPr>
          <p:spPr>
            <a:xfrm flipH="1">
              <a:off x="2590800" y="5087714"/>
              <a:ext cx="304800" cy="5835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685925" y="4876800"/>
              <a:ext cx="904875" cy="523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1685925" y="4876800"/>
              <a:ext cx="957941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Observed Current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3764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 Work – Engine </a:t>
            </a:r>
            <a:r>
              <a:rPr lang="en-US" sz="4400" dirty="0" smtClean="0"/>
              <a:t>(Simulink)</a:t>
            </a:r>
          </a:p>
        </p:txBody>
      </p:sp>
      <p:sp>
        <p:nvSpPr>
          <p:cNvPr id="9" name="WordArt 252"/>
          <p:cNvSpPr>
            <a:spLocks noChangeArrowheads="1" noChangeShapeType="1" noTextEdit="1"/>
          </p:cNvSpPr>
          <p:nvPr/>
        </p:nvSpPr>
        <p:spPr bwMode="auto">
          <a:xfrm>
            <a:off x="1676400" y="1943101"/>
            <a:ext cx="3352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Observed Current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174876"/>
            <a:ext cx="6244165" cy="468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6025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 Work – Engine </a:t>
            </a:r>
            <a:r>
              <a:rPr lang="en-US" sz="4400" dirty="0" smtClean="0"/>
              <a:t>(Simulink)</a:t>
            </a:r>
          </a:p>
        </p:txBody>
      </p:sp>
      <p:sp>
        <p:nvSpPr>
          <p:cNvPr id="9" name="WordArt 252"/>
          <p:cNvSpPr>
            <a:spLocks noChangeArrowheads="1" noChangeShapeType="1" noTextEdit="1"/>
          </p:cNvSpPr>
          <p:nvPr/>
        </p:nvSpPr>
        <p:spPr bwMode="auto">
          <a:xfrm>
            <a:off x="838200" y="2028825"/>
            <a:ext cx="28956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Observer Only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9" name="WordArt 252"/>
          <p:cNvSpPr>
            <a:spLocks noChangeArrowheads="1" noChangeShapeType="1" noTextEdit="1"/>
          </p:cNvSpPr>
          <p:nvPr/>
        </p:nvSpPr>
        <p:spPr bwMode="auto">
          <a:xfrm>
            <a:off x="5257800" y="1957388"/>
            <a:ext cx="3276600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Switched Observer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1400"/>
            <a:ext cx="4648200" cy="456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5029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9804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Results – All Controllers </a:t>
            </a:r>
            <a:r>
              <a:rPr lang="en-US" sz="4400" dirty="0" smtClean="0"/>
              <a:t>(Simulink)</a:t>
            </a:r>
          </a:p>
        </p:txBody>
      </p:sp>
      <p:sp>
        <p:nvSpPr>
          <p:cNvPr id="21755" name="WordArt 252"/>
          <p:cNvSpPr>
            <a:spLocks noChangeArrowheads="1" noChangeShapeType="1" noTextEdit="1"/>
          </p:cNvSpPr>
          <p:nvPr/>
        </p:nvSpPr>
        <p:spPr bwMode="auto">
          <a:xfrm>
            <a:off x="1524000" y="1919288"/>
            <a:ext cx="3352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Rise Time - No </a:t>
            </a:r>
            <a:r>
              <a:rPr lang="en-US" sz="3600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Load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717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3456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Project Summary</a:t>
            </a:r>
          </a:p>
          <a:p>
            <a:pPr eaLnBrk="1" hangingPunct="1"/>
            <a:r>
              <a:rPr lang="en-US" sz="2400" dirty="0"/>
              <a:t>Observer-based control</a:t>
            </a:r>
          </a:p>
          <a:p>
            <a:pPr eaLnBrk="1" hangingPunct="1"/>
            <a:r>
              <a:rPr lang="en-US" sz="2400" dirty="0" smtClean="0"/>
              <a:t>Equipment</a:t>
            </a:r>
          </a:p>
          <a:p>
            <a:pPr eaLnBrk="1" hangingPunct="1"/>
            <a:r>
              <a:rPr lang="en-US" sz="2400" dirty="0" smtClean="0"/>
              <a:t>Project Goals</a:t>
            </a:r>
          </a:p>
          <a:p>
            <a:pPr eaLnBrk="1" hangingPunct="1"/>
            <a:r>
              <a:rPr lang="en-US" sz="2400" dirty="0" smtClean="0"/>
              <a:t>System Block Diagram</a:t>
            </a:r>
          </a:p>
          <a:p>
            <a:pPr eaLnBrk="1" hangingPunct="1"/>
            <a:r>
              <a:rPr lang="en-US" sz="2400" dirty="0" smtClean="0"/>
              <a:t>Functional Requirements</a:t>
            </a:r>
          </a:p>
          <a:p>
            <a:pPr eaLnBrk="1" hangingPunct="1"/>
            <a:r>
              <a:rPr lang="en-US" sz="2400" dirty="0" smtClean="0"/>
              <a:t>Engine Subsystem</a:t>
            </a:r>
          </a:p>
          <a:p>
            <a:pPr eaLnBrk="1" hangingPunct="1"/>
            <a:r>
              <a:rPr lang="en-US" sz="2400" dirty="0" smtClean="0"/>
              <a:t>Thermal Subsystem</a:t>
            </a:r>
            <a:endParaRPr lang="en-US" sz="2200" dirty="0" smtClean="0"/>
          </a:p>
          <a:p>
            <a:pPr eaLnBrk="1" hangingPunct="1"/>
            <a:r>
              <a:rPr lang="en-US" sz="2400" dirty="0" smtClean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E9B3E-22F5-44DE-854A-8302C578DA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Results – All Controllers</a:t>
            </a:r>
            <a:r>
              <a:rPr lang="en-US" dirty="0">
                <a:solidFill>
                  <a:srgbClr val="04617B"/>
                </a:solidFill>
              </a:rPr>
              <a:t> </a:t>
            </a:r>
            <a:r>
              <a:rPr lang="en-US" sz="4400" dirty="0">
                <a:solidFill>
                  <a:srgbClr val="04617B"/>
                </a:solidFill>
              </a:rPr>
              <a:t>(Simulink)</a:t>
            </a:r>
            <a:endParaRPr lang="en-US" dirty="0" smtClean="0"/>
          </a:p>
        </p:txBody>
      </p:sp>
      <p:sp>
        <p:nvSpPr>
          <p:cNvPr id="7" name="WordArt 252"/>
          <p:cNvSpPr>
            <a:spLocks noChangeArrowheads="1" noChangeShapeType="1" noTextEdit="1"/>
          </p:cNvSpPr>
          <p:nvPr/>
        </p:nvSpPr>
        <p:spPr bwMode="auto">
          <a:xfrm>
            <a:off x="1524000" y="1890712"/>
            <a:ext cx="3505200" cy="31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Settling Time - No </a:t>
            </a:r>
            <a:r>
              <a:rPr lang="en-US" sz="3600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Load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71700"/>
            <a:ext cx="6324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5627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Results – All Controllers</a:t>
            </a:r>
            <a:r>
              <a:rPr lang="en-US" dirty="0">
                <a:solidFill>
                  <a:srgbClr val="04617B"/>
                </a:solidFill>
              </a:rPr>
              <a:t> </a:t>
            </a:r>
            <a:r>
              <a:rPr lang="en-US" sz="4400" dirty="0">
                <a:solidFill>
                  <a:srgbClr val="04617B"/>
                </a:solidFill>
              </a:rPr>
              <a:t>(Simulink)</a:t>
            </a:r>
            <a:endParaRPr lang="en-US" dirty="0" smtClean="0"/>
          </a:p>
        </p:txBody>
      </p:sp>
      <p:sp>
        <p:nvSpPr>
          <p:cNvPr id="6" name="WordArt 252"/>
          <p:cNvSpPr>
            <a:spLocks noChangeArrowheads="1" noChangeShapeType="1" noTextEdit="1"/>
          </p:cNvSpPr>
          <p:nvPr/>
        </p:nvSpPr>
        <p:spPr bwMode="auto">
          <a:xfrm>
            <a:off x="1676400" y="1862137"/>
            <a:ext cx="33528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Steady State - No </a:t>
            </a:r>
            <a:r>
              <a:rPr lang="en-US" sz="3600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Load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6197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3874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Results – All Controllers</a:t>
            </a:r>
            <a:r>
              <a:rPr lang="en-US" dirty="0">
                <a:solidFill>
                  <a:srgbClr val="04617B"/>
                </a:solidFill>
              </a:rPr>
              <a:t> </a:t>
            </a:r>
            <a:r>
              <a:rPr lang="en-US" sz="4400" dirty="0">
                <a:solidFill>
                  <a:srgbClr val="04617B"/>
                </a:solidFill>
              </a:rPr>
              <a:t>(Simulink)</a:t>
            </a:r>
            <a:endParaRPr lang="en-US" dirty="0" smtClean="0"/>
          </a:p>
        </p:txBody>
      </p:sp>
      <p:sp>
        <p:nvSpPr>
          <p:cNvPr id="6" name="WordArt 252"/>
          <p:cNvSpPr>
            <a:spLocks noChangeArrowheads="1" noChangeShapeType="1" noTextEdit="1"/>
          </p:cNvSpPr>
          <p:nvPr/>
        </p:nvSpPr>
        <p:spPr bwMode="auto">
          <a:xfrm>
            <a:off x="1752600" y="1862137"/>
            <a:ext cx="33528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Steady State Error - No </a:t>
            </a:r>
            <a:r>
              <a:rPr lang="en-US" sz="3600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Load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17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3930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 – All Controllers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941453"/>
              </p:ext>
            </p:extLst>
          </p:nvPr>
        </p:nvGraphicFramePr>
        <p:xfrm>
          <a:off x="609600" y="2438400"/>
          <a:ext cx="5029200" cy="2116455"/>
        </p:xfrm>
        <a:graphic>
          <a:graphicData uri="http://schemas.openxmlformats.org/drawingml/2006/table">
            <a:tbl>
              <a:tblPr/>
              <a:tblGrid>
                <a:gridCol w="1036906"/>
                <a:gridCol w="1630093"/>
                <a:gridCol w="2362201"/>
              </a:tblGrid>
              <a:tr h="12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Advantages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Disadvantages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Proportional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Simple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Steady-state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error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fast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Small operating 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Sensor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Zero steady-state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Longer rise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Sensor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Feed forward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Zero steady-state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More complex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Sensor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Zero steady-state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Greatest computational resources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Reduced sensor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Observable states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WordArt 252"/>
          <p:cNvSpPr>
            <a:spLocks noChangeArrowheads="1" noChangeShapeType="1" noTextEdit="1"/>
          </p:cNvSpPr>
          <p:nvPr/>
        </p:nvSpPr>
        <p:spPr bwMode="auto">
          <a:xfrm>
            <a:off x="609600" y="1905000"/>
            <a:ext cx="457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Engine Controller Summary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8" name="WordArt 252"/>
          <p:cNvSpPr>
            <a:spLocks noChangeArrowheads="1" noChangeShapeType="1" noTextEdit="1"/>
          </p:cNvSpPr>
          <p:nvPr/>
        </p:nvSpPr>
        <p:spPr bwMode="auto">
          <a:xfrm>
            <a:off x="5715000" y="2667000"/>
            <a:ext cx="15240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Ultra Fast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9" name="WordArt 252"/>
          <p:cNvSpPr>
            <a:spLocks noChangeArrowheads="1" noChangeShapeType="1" noTextEdit="1"/>
          </p:cNvSpPr>
          <p:nvPr/>
        </p:nvSpPr>
        <p:spPr bwMode="auto">
          <a:xfrm>
            <a:off x="5715000" y="3157537"/>
            <a:ext cx="33528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Steady-State Error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0" name="WordArt 252"/>
          <p:cNvSpPr>
            <a:spLocks noChangeArrowheads="1" noChangeShapeType="1" noTextEdit="1"/>
          </p:cNvSpPr>
          <p:nvPr/>
        </p:nvSpPr>
        <p:spPr bwMode="auto">
          <a:xfrm>
            <a:off x="5715000" y="3581400"/>
            <a:ext cx="28956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External Changes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1" name="WordArt 252"/>
          <p:cNvSpPr>
            <a:spLocks noChangeArrowheads="1" noChangeShapeType="1" noTextEdit="1"/>
          </p:cNvSpPr>
          <p:nvPr/>
        </p:nvSpPr>
        <p:spPr bwMode="auto">
          <a:xfrm>
            <a:off x="5715000" y="3995737"/>
            <a:ext cx="19050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Predict States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4806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2038350"/>
          </a:xfrm>
        </p:spPr>
        <p:txBody>
          <a:bodyPr/>
          <a:lstStyle/>
          <a:p>
            <a:pPr eaLnBrk="1" hangingPunct="1"/>
            <a:r>
              <a:rPr lang="en-US" sz="7200" smtClean="0"/>
              <a:t>Thermal Subsystem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6868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 Work - Thermal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Thermistor-temperature calculation</a:t>
            </a:r>
          </a:p>
          <a:p>
            <a:pPr eaLnBrk="1" hangingPunct="1"/>
            <a:r>
              <a:rPr lang="en-US" dirty="0" smtClean="0"/>
              <a:t>Proportional controller design</a:t>
            </a:r>
          </a:p>
          <a:p>
            <a:pPr eaLnBrk="1" hangingPunct="1"/>
            <a:r>
              <a:rPr lang="en-US" dirty="0" smtClean="0"/>
              <a:t>System identification &amp; proportional-integral controller design</a:t>
            </a:r>
          </a:p>
          <a:p>
            <a:pPr eaLnBrk="1" hangingPunct="1"/>
            <a:r>
              <a:rPr lang="en-US" dirty="0" smtClean="0"/>
              <a:t>Optimum-phase margin/frequency controller design</a:t>
            </a:r>
          </a:p>
          <a:p>
            <a:pPr eaLnBrk="1" hangingPunct="1"/>
            <a:r>
              <a:rPr lang="en-US" dirty="0"/>
              <a:t>Anti-windup design</a:t>
            </a:r>
          </a:p>
          <a:p>
            <a:pPr eaLnBrk="1" hangingPunct="1"/>
            <a:r>
              <a:rPr lang="en-US" dirty="0" smtClean="0"/>
              <a:t>Observer-based controller design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7EB1D-1ECD-4ABF-A733-FBA3A0E4430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ndrew\Desktop\model_op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2" y="3331902"/>
            <a:ext cx="2873733" cy="18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WordArt 252"/>
          <p:cNvSpPr>
            <a:spLocks noChangeArrowheads="1" noChangeShapeType="1" noTextEdit="1"/>
          </p:cNvSpPr>
          <p:nvPr/>
        </p:nvSpPr>
        <p:spPr bwMode="auto">
          <a:xfrm>
            <a:off x="685800" y="1879242"/>
            <a:ext cx="4419600" cy="3305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Optimum Phase Margin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03" y="2514600"/>
            <a:ext cx="9027197" cy="288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Andrew\Desktop\model_pi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88177"/>
            <a:ext cx="2847975" cy="15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 Work - Thermal</a:t>
            </a:r>
          </a:p>
        </p:txBody>
      </p:sp>
      <p:sp>
        <p:nvSpPr>
          <p:cNvPr id="9" name="WordArt 252"/>
          <p:cNvSpPr>
            <a:spLocks noChangeArrowheads="1" noChangeShapeType="1" noTextEdit="1"/>
          </p:cNvSpPr>
          <p:nvPr/>
        </p:nvSpPr>
        <p:spPr bwMode="auto">
          <a:xfrm>
            <a:off x="685800" y="1876425"/>
            <a:ext cx="24384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PI Control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3353833"/>
            <a:ext cx="2362200" cy="1522967"/>
          </a:xfrm>
          <a:prstGeom prst="roundRect">
            <a:avLst/>
          </a:prstGeom>
          <a:solidFill>
            <a:srgbClr val="0BD0D9">
              <a:alpha val="1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41041" y="3331902"/>
            <a:ext cx="2475964" cy="1622172"/>
          </a:xfrm>
          <a:prstGeom prst="roundRect">
            <a:avLst/>
          </a:prstGeom>
          <a:solidFill>
            <a:srgbClr val="0BD0D9">
              <a:alpha val="1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815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3" grpId="0" animBg="1"/>
      <p:bldP spid="2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 Work - Thermal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Optimum phase margin – Bode diagram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67000"/>
            <a:ext cx="5040313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Work - Thermal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Anti-windup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4B782-8A01-48C2-881E-B92F3E4397B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55" y="2312736"/>
            <a:ext cx="6832690" cy="424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007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 Work - Thermal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A1BF4-6060-47DE-9D52-E1809E2BF75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6688"/>
            <a:ext cx="8610600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52"/>
          <p:cNvSpPr>
            <a:spLocks noChangeArrowheads="1" noChangeShapeType="1" noTextEdit="1"/>
          </p:cNvSpPr>
          <p:nvPr/>
        </p:nvSpPr>
        <p:spPr bwMode="auto">
          <a:xfrm>
            <a:off x="685800" y="1879242"/>
            <a:ext cx="4267200" cy="2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Observer-based control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Summary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Engine cooling control workstation</a:t>
            </a:r>
          </a:p>
          <a:p>
            <a:pPr eaLnBrk="1" hangingPunct="1"/>
            <a:r>
              <a:rPr lang="en-US" smtClean="0"/>
              <a:t>Several control methods</a:t>
            </a:r>
          </a:p>
          <a:p>
            <a:pPr lvl="1" eaLnBrk="1" hangingPunct="1"/>
            <a:r>
              <a:rPr lang="en-US" smtClean="0"/>
              <a:t>Proportional control</a:t>
            </a:r>
          </a:p>
          <a:p>
            <a:pPr lvl="1" eaLnBrk="1" hangingPunct="1"/>
            <a:r>
              <a:rPr lang="en-US" smtClean="0"/>
              <a:t>PI control</a:t>
            </a:r>
          </a:p>
          <a:p>
            <a:pPr lvl="1" eaLnBrk="1" hangingPunct="1"/>
            <a:r>
              <a:rPr lang="en-US" smtClean="0"/>
              <a:t>Feedforward </a:t>
            </a:r>
          </a:p>
          <a:p>
            <a:pPr lvl="1" eaLnBrk="1" hangingPunct="1"/>
            <a:r>
              <a:rPr lang="en-US" smtClean="0"/>
              <a:t>Optimum Phase Margin</a:t>
            </a:r>
          </a:p>
          <a:p>
            <a:pPr eaLnBrk="1" hangingPunct="1"/>
            <a:r>
              <a:rPr lang="en-US" smtClean="0"/>
              <a:t>Observer-based control</a:t>
            </a:r>
          </a:p>
          <a:p>
            <a:pPr eaLnBrk="1" hangingPunct="1"/>
            <a:r>
              <a:rPr lang="en-US" smtClean="0"/>
              <a:t>CAN bus communication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CDDA-2F00-4D22-86F1-AF09092309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Thermal (models)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5410200" y="1935163"/>
            <a:ext cx="3276600" cy="4389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700" smtClean="0"/>
              <a:t>PI Model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RiseTime: 6.07 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SettlingTime: 38.52 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Overshoot: 19.23%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PeakTime: 15.72 s</a:t>
            </a:r>
          </a:p>
          <a:p>
            <a:pPr>
              <a:lnSpc>
                <a:spcPct val="80000"/>
              </a:lnSpc>
            </a:pPr>
            <a:endParaRPr lang="en-US" sz="1700" smtClean="0"/>
          </a:p>
          <a:p>
            <a:pPr>
              <a:lnSpc>
                <a:spcPct val="80000"/>
              </a:lnSpc>
            </a:pPr>
            <a:r>
              <a:rPr lang="en-US" sz="1700" smtClean="0"/>
              <a:t>OPM Model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RiseTime: 4.14 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SettlingTime: 43.96 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Overshoot: 56.75%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PeakTime: 13 s</a:t>
            </a:r>
          </a:p>
          <a:p>
            <a:pPr>
              <a:lnSpc>
                <a:spcPct val="80000"/>
              </a:lnSpc>
            </a:pPr>
            <a:endParaRPr lang="en-US" sz="1700" smtClean="0"/>
          </a:p>
          <a:p>
            <a:pPr>
              <a:lnSpc>
                <a:spcPct val="80000"/>
              </a:lnSpc>
            </a:pPr>
            <a:r>
              <a:rPr lang="en-US" sz="1700" smtClean="0"/>
              <a:t>Observer Model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RiseTime: 6.70 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SettlingTime: 44.44 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Overshoot: 8.82%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PeakTime: 26.85 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5040313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 – All Controllers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11941"/>
              </p:ext>
            </p:extLst>
          </p:nvPr>
        </p:nvGraphicFramePr>
        <p:xfrm>
          <a:off x="609600" y="2438400"/>
          <a:ext cx="4953000" cy="1346835"/>
        </p:xfrm>
        <a:graphic>
          <a:graphicData uri="http://schemas.openxmlformats.org/drawingml/2006/table">
            <a:tbl>
              <a:tblPr/>
              <a:tblGrid>
                <a:gridCol w="1036906"/>
                <a:gridCol w="1630093"/>
                <a:gridCol w="2286001"/>
              </a:tblGrid>
              <a:tr h="12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Advantages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Disadvantages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Zero steady-state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Slow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speed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complexity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overshoot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Zero steady-state error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 complexity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Fast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speed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 overshoot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Zero steady-state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High complexity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overshoot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Slow speed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WordArt 252"/>
          <p:cNvSpPr>
            <a:spLocks noChangeArrowheads="1" noChangeShapeType="1" noTextEdit="1"/>
          </p:cNvSpPr>
          <p:nvPr/>
        </p:nvSpPr>
        <p:spPr bwMode="auto">
          <a:xfrm>
            <a:off x="609600" y="1905000"/>
            <a:ext cx="457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Thermal Controller Summary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9" name="WordArt 252"/>
          <p:cNvSpPr>
            <a:spLocks noChangeArrowheads="1" noChangeShapeType="1" noTextEdit="1"/>
          </p:cNvSpPr>
          <p:nvPr/>
        </p:nvSpPr>
        <p:spPr bwMode="auto">
          <a:xfrm>
            <a:off x="5715000" y="2667000"/>
            <a:ext cx="3327042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Least complex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WordArt 252"/>
          <p:cNvSpPr>
            <a:spLocks noChangeArrowheads="1" noChangeShapeType="1" noTextEdit="1"/>
          </p:cNvSpPr>
          <p:nvPr/>
        </p:nvSpPr>
        <p:spPr bwMode="auto">
          <a:xfrm>
            <a:off x="5715000" y="3048000"/>
            <a:ext cx="32004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Fastest speed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WordArt 252"/>
          <p:cNvSpPr>
            <a:spLocks noChangeArrowheads="1" noChangeShapeType="1" noTextEdit="1"/>
          </p:cNvSpPr>
          <p:nvPr/>
        </p:nvSpPr>
        <p:spPr bwMode="auto">
          <a:xfrm>
            <a:off x="5715000" y="3429000"/>
            <a:ext cx="2743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/>
                <a:cs typeface="Calibri"/>
              </a:rPr>
              <a:t>Most stable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2732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Results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Successfully implemented observer in engine subsystem</a:t>
            </a:r>
          </a:p>
          <a:p>
            <a:r>
              <a:rPr lang="en-US" smtClean="0"/>
              <a:t>Successfully implemented observer in cooling subsystem</a:t>
            </a:r>
          </a:p>
          <a:p>
            <a:r>
              <a:rPr lang="en-US" smtClean="0"/>
              <a:t>Planned</a:t>
            </a:r>
          </a:p>
          <a:p>
            <a:pPr lvl="1"/>
            <a:r>
              <a:rPr lang="en-US" smtClean="0"/>
              <a:t>Engine governor system</a:t>
            </a:r>
          </a:p>
          <a:p>
            <a:pPr lvl="1"/>
            <a:r>
              <a:rPr lang="en-US" smtClean="0"/>
              <a:t>Cooling system power conservation</a:t>
            </a:r>
          </a:p>
          <a:p>
            <a:pPr lvl="1"/>
            <a:r>
              <a:rPr lang="en-US" smtClean="0"/>
              <a:t>Intersystem CAN bus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9EAE5-CDB3-4AD9-9A76-CAE669E32BB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3124200" y="762000"/>
            <a:ext cx="27432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Questions</a:t>
            </a:r>
          </a:p>
        </p:txBody>
      </p:sp>
      <p:pic>
        <p:nvPicPr>
          <p:cNvPr id="29699" name="Picture 4" descr="MC90043485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313213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10A0C-A566-4252-946F-B4C932FC53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System sampling time</a:t>
            </a:r>
          </a:p>
          <a:p>
            <a:pPr lvl="1"/>
            <a:r>
              <a:rPr lang="en-US" dirty="0" smtClean="0"/>
              <a:t>500 </a:t>
            </a:r>
            <a:r>
              <a:rPr lang="en-US" dirty="0" err="1" smtClean="0"/>
              <a:t>ms</a:t>
            </a:r>
            <a:r>
              <a:rPr lang="en-US" dirty="0" smtClean="0"/>
              <a:t> (-2.9 degrees @ </a:t>
            </a:r>
            <a:r>
              <a:rPr lang="en-US" dirty="0" err="1" smtClean="0"/>
              <a:t>Wc</a:t>
            </a:r>
            <a:r>
              <a:rPr lang="en-US" dirty="0" smtClean="0"/>
              <a:t> = .2 rad/sec)</a:t>
            </a:r>
          </a:p>
          <a:p>
            <a:r>
              <a:rPr lang="en-US" dirty="0" smtClean="0"/>
              <a:t>Thermal System time delay</a:t>
            </a:r>
          </a:p>
          <a:p>
            <a:pPr lvl="1"/>
            <a:r>
              <a:rPr lang="en-US" dirty="0" smtClean="0"/>
              <a:t>1.7 sec (-20 degrees @ </a:t>
            </a:r>
            <a:r>
              <a:rPr lang="en-US" dirty="0" err="1" smtClean="0"/>
              <a:t>Wc</a:t>
            </a:r>
            <a:r>
              <a:rPr lang="en-US" dirty="0" smtClean="0"/>
              <a:t> = .2 rad/sec)</a:t>
            </a:r>
          </a:p>
          <a:p>
            <a:r>
              <a:rPr lang="en-US" dirty="0" smtClean="0"/>
              <a:t>Thermistor accuracy</a:t>
            </a:r>
          </a:p>
          <a:p>
            <a:pPr lvl="1"/>
            <a:r>
              <a:rPr lang="en-US" dirty="0" smtClean="0"/>
              <a:t>Average % error = 0.9%</a:t>
            </a:r>
          </a:p>
          <a:p>
            <a:r>
              <a:rPr lang="en-US" dirty="0" smtClean="0"/>
              <a:t>DSP board specifications</a:t>
            </a:r>
          </a:p>
          <a:p>
            <a:pPr lvl="1"/>
            <a:r>
              <a:rPr lang="en-US" dirty="0" smtClean="0"/>
              <a:t>32-bit system</a:t>
            </a:r>
          </a:p>
          <a:p>
            <a:pPr lvl="1"/>
            <a:r>
              <a:rPr lang="en-US" dirty="0" smtClean="0"/>
              <a:t>12-bit A/D converter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4B782-8A01-48C2-881E-B92F3E4397B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58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Z-plane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OPM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4B782-8A01-48C2-881E-B92F3E4397B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95500"/>
            <a:ext cx="635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4028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Z-plane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OPM controller (zoomed 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4B782-8A01-48C2-881E-B92F3E4397B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553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5028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Observers in Controls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Overview</a:t>
            </a:r>
          </a:p>
          <a:p>
            <a:pPr eaLnBrk="1" hangingPunct="1"/>
            <a:r>
              <a:rPr lang="en-US" sz="2400" dirty="0" smtClean="0"/>
              <a:t>Advantages</a:t>
            </a:r>
          </a:p>
          <a:p>
            <a:pPr lvl="1" eaLnBrk="1" hangingPunct="1"/>
            <a:r>
              <a:rPr lang="en-US" dirty="0" smtClean="0"/>
              <a:t>Reduced number of sensors</a:t>
            </a:r>
          </a:p>
          <a:p>
            <a:pPr lvl="1" eaLnBrk="1" hangingPunct="1"/>
            <a:r>
              <a:rPr lang="en-US" dirty="0" smtClean="0"/>
              <a:t>Increase stability</a:t>
            </a:r>
          </a:p>
          <a:p>
            <a:pPr eaLnBrk="1" hangingPunct="1"/>
            <a:r>
              <a:rPr lang="en-US" sz="2400" dirty="0" smtClean="0"/>
              <a:t>Disadvantages</a:t>
            </a:r>
          </a:p>
          <a:p>
            <a:pPr lvl="1" eaLnBrk="1" hangingPunct="1"/>
            <a:r>
              <a:rPr lang="en-US" dirty="0" smtClean="0"/>
              <a:t>Added complexity</a:t>
            </a:r>
          </a:p>
          <a:p>
            <a:pPr lvl="1" eaLnBrk="1" hangingPunct="1"/>
            <a:r>
              <a:rPr lang="en-US" dirty="0" smtClean="0"/>
              <a:t>Computational Resources</a:t>
            </a:r>
          </a:p>
          <a:p>
            <a:pPr lvl="1" eaLnBrk="1" hangingPunct="1"/>
            <a:r>
              <a:rPr lang="en-US" dirty="0" smtClean="0"/>
              <a:t>Response to large plant changes</a:t>
            </a:r>
          </a:p>
          <a:p>
            <a:pPr eaLnBrk="1" hangingPunct="1"/>
            <a:r>
              <a:rPr lang="en-US" sz="2400" dirty="0" smtClean="0"/>
              <a:t>George Ellis. “Observers in Control Systems”, Academic Press, 2002.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47E56-898E-4B93-8050-8CEDA6887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057400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Equipment</a:t>
            </a:r>
          </a:p>
        </p:txBody>
      </p:sp>
      <p:sp>
        <p:nvSpPr>
          <p:cNvPr id="8195" name="Rectangle 4"/>
          <p:cNvSpPr>
            <a:spLocks noGrp="1"/>
          </p:cNvSpPr>
          <p:nvPr>
            <p:ph type="body" sz="half" idx="1"/>
          </p:nvPr>
        </p:nvSpPr>
        <p:spPr>
          <a:xfrm>
            <a:off x="531813" y="1846263"/>
            <a:ext cx="4038600" cy="4389437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Pittman motors (2)</a:t>
            </a:r>
          </a:p>
          <a:p>
            <a:pPr eaLnBrk="1" hangingPunct="1">
              <a:defRPr/>
            </a:pPr>
            <a:r>
              <a:rPr lang="en-US" sz="2200" dirty="0" smtClean="0"/>
              <a:t>Motor Heat Sinks</a:t>
            </a:r>
          </a:p>
          <a:p>
            <a:pPr eaLnBrk="1" hangingPunct="1">
              <a:defRPr/>
            </a:pPr>
            <a:r>
              <a:rPr lang="en-US" sz="2200" dirty="0" smtClean="0"/>
              <a:t>H-bridge</a:t>
            </a:r>
          </a:p>
          <a:p>
            <a:pPr eaLnBrk="1" hangingPunct="1">
              <a:defRPr/>
            </a:pPr>
            <a:r>
              <a:rPr lang="en-US" sz="2200" dirty="0" smtClean="0"/>
              <a:t>30 volt, 315 watt switching power supply</a:t>
            </a:r>
          </a:p>
          <a:p>
            <a:pPr eaLnBrk="1" hangingPunct="1">
              <a:defRPr/>
            </a:pPr>
            <a:r>
              <a:rPr lang="en-US" sz="2200" dirty="0" smtClean="0"/>
              <a:t>Control and interfacing circuitry</a:t>
            </a:r>
          </a:p>
          <a:p>
            <a:pPr eaLnBrk="1" hangingPunct="1">
              <a:defRPr/>
            </a:pPr>
            <a:r>
              <a:rPr lang="en-US" sz="2200" dirty="0" err="1"/>
              <a:t>eZdsp</a:t>
            </a:r>
            <a:r>
              <a:rPr lang="en-US" sz="2200" dirty="0"/>
              <a:t> F2812 TI DSP boards(2)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sz="2200" dirty="0" smtClean="0"/>
          </a:p>
        </p:txBody>
      </p:sp>
      <p:sp>
        <p:nvSpPr>
          <p:cNvPr id="8196" name="Rectangle 5"/>
          <p:cNvSpPr>
            <a:spLocks noGrp="1"/>
          </p:cNvSpPr>
          <p:nvPr>
            <p:ph type="body" sz="half" idx="2"/>
          </p:nvPr>
        </p:nvSpPr>
        <p:spPr>
          <a:xfrm>
            <a:off x="4876800" y="1846263"/>
            <a:ext cx="4038600" cy="4389437"/>
          </a:xfrm>
        </p:spPr>
        <p:txBody>
          <a:bodyPr/>
          <a:lstStyle/>
          <a:p>
            <a:pPr eaLnBrk="1" hangingPunct="1"/>
            <a:r>
              <a:rPr lang="en-US" sz="2200" dirty="0" smtClean="0"/>
              <a:t>Fan</a:t>
            </a:r>
          </a:p>
          <a:p>
            <a:pPr eaLnBrk="1" hangingPunct="1"/>
            <a:r>
              <a:rPr lang="en-US" sz="2200" dirty="0" smtClean="0"/>
              <a:t>Radiator</a:t>
            </a:r>
          </a:p>
          <a:p>
            <a:pPr eaLnBrk="1" hangingPunct="1"/>
            <a:r>
              <a:rPr lang="en-US" sz="2200" dirty="0" smtClean="0"/>
              <a:t>Cooling block</a:t>
            </a:r>
          </a:p>
          <a:p>
            <a:pPr eaLnBrk="1" hangingPunct="1"/>
            <a:r>
              <a:rPr lang="en-US" sz="2200" dirty="0" smtClean="0"/>
              <a:t>Reservoir and pump</a:t>
            </a:r>
          </a:p>
          <a:p>
            <a:pPr eaLnBrk="1" hangingPunct="1"/>
            <a:r>
              <a:rPr lang="en-US" sz="2200" dirty="0" smtClean="0"/>
              <a:t>Flow meter</a:t>
            </a:r>
          </a:p>
          <a:p>
            <a:pPr eaLnBrk="1" hangingPunct="1"/>
            <a:r>
              <a:rPr lang="en-US" sz="2200" dirty="0" smtClean="0"/>
              <a:t>Coolant</a:t>
            </a:r>
          </a:p>
          <a:p>
            <a:pPr eaLnBrk="1" hangingPunct="1"/>
            <a:r>
              <a:rPr lang="en-US" sz="2200" dirty="0" smtClean="0"/>
              <a:t>Code Cathode</a:t>
            </a:r>
          </a:p>
          <a:p>
            <a:pPr eaLnBrk="1" hangingPunct="1"/>
            <a:r>
              <a:rPr lang="en-US" sz="2200" dirty="0" smtClean="0"/>
              <a:t>Temperature Sensors (3)</a:t>
            </a:r>
          </a:p>
          <a:p>
            <a:pPr eaLnBrk="1" hangingPunct="1"/>
            <a:r>
              <a:rPr lang="en-US" sz="2200" dirty="0" smtClean="0"/>
              <a:t>Tubing, clamps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A261D-2ECE-4218-84B8-E14E440873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76825"/>
            <a:ext cx="1862138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078038"/>
            <a:ext cx="11445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25638"/>
            <a:ext cx="9477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752600" y="685800"/>
            <a:ext cx="56388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Project Workstation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D993-7EF6-4DE8-A487-B78392C2B9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220" name="Rectangle 3"/>
          <p:cNvSpPr txBox="1">
            <a:spLocks/>
          </p:cNvSpPr>
          <p:nvPr/>
        </p:nvSpPr>
        <p:spPr bwMode="auto">
          <a:xfrm>
            <a:off x="3505200" y="5959475"/>
            <a:ext cx="21336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600" dirty="0">
                <a:latin typeface="Constantia" pitchFamily="18" charset="0"/>
              </a:rPr>
              <a:t>Nick Schmidt</a:t>
            </a: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1" y="1856582"/>
            <a:ext cx="5333998" cy="400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Power Electronics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828800"/>
            <a:ext cx="5334000" cy="4035425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C82F7-8FB2-4157-9943-2BB41A95E98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245" name="Rectangle 3"/>
          <p:cNvSpPr txBox="1">
            <a:spLocks/>
          </p:cNvSpPr>
          <p:nvPr/>
        </p:nvSpPr>
        <p:spPr bwMode="auto">
          <a:xfrm>
            <a:off x="3429000" y="5943600"/>
            <a:ext cx="2286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600" dirty="0">
                <a:latin typeface="Constantia" pitchFamily="18" charset="0"/>
              </a:rPr>
              <a:t> Dr. Dempsey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Goals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2163763"/>
            <a:ext cx="8229600" cy="438943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mtClean="0"/>
              <a:t>Learn software packages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Design several types of controllers &amp; evaluate performance of each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Develop energy management control system in Simulink environment to regulate voltage/current to each subsystem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Determine the limitations of the Simulink/DSP interface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E01A3-CC3F-4016-90F0-88D1DA8E37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485900" y="304800"/>
            <a:ext cx="61722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System Block Diagram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5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56853"/>
              </p:ext>
            </p:extLst>
          </p:nvPr>
        </p:nvGraphicFramePr>
        <p:xfrm>
          <a:off x="2057400" y="1600200"/>
          <a:ext cx="5029200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Visio" r:id="rId3" imgW="7106156" imgH="6892857" progId="Visio.Drawing.11">
                  <p:embed/>
                </p:oleObj>
              </mc:Choice>
              <mc:Fallback>
                <p:oleObj name="Visio" r:id="rId3" imgW="7106156" imgH="689285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5029200" cy="487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9955B-7D86-4370-9938-60EDD7A5A6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1961</TotalTime>
  <Words>1520</Words>
  <Application>Microsoft Office PowerPoint</Application>
  <PresentationFormat>On-screen Show (4:3)</PresentationFormat>
  <Paragraphs>363</Paragraphs>
  <Slides>36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Ppt0000000</vt:lpstr>
      <vt:lpstr>Visio</vt:lpstr>
      <vt:lpstr>PowerPoint Presentation</vt:lpstr>
      <vt:lpstr>Presentation Overview</vt:lpstr>
      <vt:lpstr>Project Summary</vt:lpstr>
      <vt:lpstr>Observers in Controls</vt:lpstr>
      <vt:lpstr>Equipment</vt:lpstr>
      <vt:lpstr>Project Workstation</vt:lpstr>
      <vt:lpstr>Power Electronics</vt:lpstr>
      <vt:lpstr>Project Goals</vt:lpstr>
      <vt:lpstr>System Block Diagram</vt:lpstr>
      <vt:lpstr>Functional Requirements</vt:lpstr>
      <vt:lpstr>Engine Subsystem</vt:lpstr>
      <vt:lpstr>Developing Engine Models</vt:lpstr>
      <vt:lpstr>Engine Model Comparison</vt:lpstr>
      <vt:lpstr>Lab Work - Engine</vt:lpstr>
      <vt:lpstr>Lab Work - Engine</vt:lpstr>
      <vt:lpstr>Lab Work - Engine</vt:lpstr>
      <vt:lpstr>Lab Work – Engine (Simulink)</vt:lpstr>
      <vt:lpstr>Lab Work – Engine (Simulink)</vt:lpstr>
      <vt:lpstr>Results – All Controllers (Simulink)</vt:lpstr>
      <vt:lpstr>Results – All Controllers (Simulink)</vt:lpstr>
      <vt:lpstr>Results – All Controllers (Simulink)</vt:lpstr>
      <vt:lpstr>Results – All Controllers (Simulink)</vt:lpstr>
      <vt:lpstr>Results – All Controllers</vt:lpstr>
      <vt:lpstr>Thermal Subsystem</vt:lpstr>
      <vt:lpstr>Lab Work - Thermal</vt:lpstr>
      <vt:lpstr>Lab Work - Thermal</vt:lpstr>
      <vt:lpstr>Lab Work - Thermal</vt:lpstr>
      <vt:lpstr>Lab Work - Thermal</vt:lpstr>
      <vt:lpstr>Lab Work - Thermal</vt:lpstr>
      <vt:lpstr>Results – Thermal (models)</vt:lpstr>
      <vt:lpstr>Results – All Controllers</vt:lpstr>
      <vt:lpstr>Overall Results</vt:lpstr>
      <vt:lpstr>Questions</vt:lpstr>
      <vt:lpstr>Other Specs</vt:lpstr>
      <vt:lpstr>Z-plane controllers</vt:lpstr>
      <vt:lpstr>Z-plane controllers</vt:lpstr>
    </vt:vector>
  </TitlesOfParts>
  <Company>Bradley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eeguest</dc:creator>
  <cp:lastModifiedBy>Andrew</cp:lastModifiedBy>
  <cp:revision>133</cp:revision>
  <dcterms:created xsi:type="dcterms:W3CDTF">2010-12-06T20:43:47Z</dcterms:created>
  <dcterms:modified xsi:type="dcterms:W3CDTF">2011-05-03T14:00:03Z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TC300046169990</vt:lpwstr>
  </property>
</Properties>
</file>