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8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89" r:id="rId6"/>
    <p:sldId id="263" r:id="rId7"/>
    <p:sldId id="296" r:id="rId8"/>
    <p:sldId id="281" r:id="rId9"/>
    <p:sldId id="301" r:id="rId10"/>
    <p:sldId id="300" r:id="rId11"/>
    <p:sldId id="297" r:id="rId12"/>
    <p:sldId id="298" r:id="rId13"/>
    <p:sldId id="299" r:id="rId14"/>
    <p:sldId id="277" r:id="rId15"/>
    <p:sldId id="278" r:id="rId16"/>
    <p:sldId id="294" r:id="rId17"/>
    <p:sldId id="280" r:id="rId18"/>
    <p:sldId id="279" r:id="rId19"/>
    <p:sldId id="291" r:id="rId20"/>
    <p:sldId id="303" r:id="rId21"/>
    <p:sldId id="292" r:id="rId22"/>
    <p:sldId id="293" r:id="rId23"/>
    <p:sldId id="302" r:id="rId24"/>
    <p:sldId id="305" r:id="rId25"/>
    <p:sldId id="290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47EFD-3290-4835-922E-BCE8CCDBA22A}" type="datetimeFigureOut">
              <a:rPr lang="en-US" smtClean="0"/>
              <a:pPr/>
              <a:t>2/24/2010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C731A-5E37-4DA1-AAFB-312F4820F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C731A-5E37-4DA1-AAFB-312F4820FFA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C731A-5E37-4DA1-AAFB-312F4820FFA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3F19-5171-4EC3-B2FF-CE15A56A05BD}" type="datetime1">
              <a:rPr lang="en-US" smtClean="0"/>
              <a:pPr/>
              <a:t>2/24/2010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B578-CE46-41C7-83A6-697F6B342D4E}" type="datetime1">
              <a:rPr lang="en-US" smtClean="0"/>
              <a:pPr/>
              <a:t>2/24/2010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F2A98-4770-4AF6-AE73-037A0FC062D6}" type="datetime1">
              <a:rPr lang="en-US" smtClean="0"/>
              <a:pPr/>
              <a:t>2/24/2010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fld id="{20CCB02B-6707-49A8-84EA-5F95485770D2}" type="datetime1">
              <a:rPr lang="en-US" smtClean="0"/>
              <a:pPr/>
              <a:t>2/24/2010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dirty="0" smtClean="0"/>
              <a:t>MRNMCE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21E5F76F-8289-4262-8ADF-8F9B710E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553D-B22A-425C-8758-F80C30EE36F3}" type="datetime1">
              <a:rPr lang="en-US" smtClean="0"/>
              <a:pPr/>
              <a:t>2/24/2010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5C90-A088-4B93-A81A-52FB23267DC3}" type="datetime1">
              <a:rPr lang="en-US" smtClean="0"/>
              <a:pPr/>
              <a:t>2/24/2010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07AC-480A-437E-9B33-376C03EF6577}" type="datetime1">
              <a:rPr lang="en-US" smtClean="0"/>
              <a:pPr/>
              <a:t>2/24/2010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940A-4BA2-4528-B30D-BE27E57B2BAE}" type="datetime1">
              <a:rPr lang="en-US" smtClean="0"/>
              <a:pPr/>
              <a:t>2/24/2010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508F-A063-413C-B2CC-23136AD74E62}" type="datetime1">
              <a:rPr lang="en-US" smtClean="0"/>
              <a:pPr/>
              <a:t>2/24/2010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238B-93D2-4ED8-90CC-2DADBCCDC34D}" type="datetime1">
              <a:rPr lang="en-US" smtClean="0"/>
              <a:pPr/>
              <a:t>2/24/2010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1E5F76F-8289-4262-8ADF-8F9B710E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5BD8DC4-F4F4-4761-BC57-0304F7A41386}" type="datetime1">
              <a:rPr lang="en-US" smtClean="0"/>
              <a:pPr/>
              <a:t>2/24/2010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6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C5C5380-91A0-4C78-8960-8501699D78D5}" type="datetime1">
              <a:rPr lang="en-US" smtClean="0"/>
              <a:pPr/>
              <a:t>2/24/2010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6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MRNMCE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6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1E5F76F-8289-4262-8ADF-8F9B710E0A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219200"/>
            <a:ext cx="6934200" cy="2301240"/>
          </a:xfrm>
        </p:spPr>
        <p:txBody>
          <a:bodyPr>
            <a:normAutofit fontScale="90000"/>
          </a:bodyPr>
          <a:lstStyle/>
          <a:p>
            <a:pPr algn="l"/>
            <a:r>
              <a:rPr smtClean="0"/>
              <a:t>Multiple Robot navigation and Mapping for Combat environment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733800"/>
            <a:ext cx="6480048" cy="1752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By: Scott Tipton and Nick Halabi</a:t>
            </a:r>
          </a:p>
          <a:p>
            <a:pPr algn="ctr"/>
            <a:r>
              <a:rPr lang="en-US" dirty="0" smtClean="0"/>
              <a:t>Advisor: Dr. Aleksander Malinowski</a:t>
            </a:r>
          </a:p>
          <a:p>
            <a:pPr algn="ctr"/>
            <a:r>
              <a:rPr lang="en-US" dirty="0" smtClean="0"/>
              <a:t>Bradley University</a:t>
            </a:r>
          </a:p>
          <a:p>
            <a:pPr algn="ctr"/>
            <a:r>
              <a:rPr lang="en-US" dirty="0" smtClean="0"/>
              <a:t>February 23,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Field Attractive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BC60-A61A-4E54-8F75-7B7BF22E51B5}" type="datetime1">
              <a:rPr lang="en-US" smtClean="0"/>
              <a:pPr/>
              <a:t>2/24/2010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 descr="C:\Users\Scott\Desktop\Capture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7772400" cy="486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Field Repulsive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226C-C102-4A35-B4FE-1EF2B61F8C7F}" type="datetime1">
              <a:rPr lang="en-US" smtClean="0"/>
              <a:pPr/>
              <a:t>2/24/2010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1" name="Content Placeholder 10" descr="Capture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371600"/>
            <a:ext cx="6248400" cy="4985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Derivative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clear, </a:t>
            </a:r>
            <a:r>
              <a:rPr lang="en-US" i="1" dirty="0" err="1" smtClean="0"/>
              <a:t>syms</a:t>
            </a:r>
            <a:r>
              <a:rPr lang="en-US" i="1" dirty="0" smtClean="0"/>
              <a:t> </a:t>
            </a:r>
            <a:r>
              <a:rPr lang="en-US" i="1" dirty="0" err="1" smtClean="0"/>
              <a:t>Krep</a:t>
            </a:r>
            <a:r>
              <a:rPr lang="en-US" i="1" dirty="0" smtClean="0"/>
              <a:t> </a:t>
            </a:r>
            <a:r>
              <a:rPr lang="en-US" i="1" dirty="0" err="1" smtClean="0"/>
              <a:t>Rrep_inv</a:t>
            </a:r>
            <a:r>
              <a:rPr lang="en-US" i="1" dirty="0" smtClean="0"/>
              <a:t> xo </a:t>
            </a:r>
            <a:r>
              <a:rPr lang="en-US" i="1" dirty="0" err="1" smtClean="0"/>
              <a:t>yo</a:t>
            </a:r>
            <a:r>
              <a:rPr lang="en-US" i="1" dirty="0" smtClean="0"/>
              <a:t> x y;</a:t>
            </a:r>
            <a:endParaRPr lang="en-US" dirty="0" smtClean="0"/>
          </a:p>
          <a:p>
            <a:r>
              <a:rPr lang="en-US" i="1" dirty="0" smtClean="0"/>
              <a:t>d=</a:t>
            </a:r>
            <a:r>
              <a:rPr lang="en-US" i="1" dirty="0" err="1" smtClean="0"/>
              <a:t>sqrt</a:t>
            </a:r>
            <a:r>
              <a:rPr lang="en-US" i="1" dirty="0" smtClean="0"/>
              <a:t>((x-xo)^2+(y-</a:t>
            </a:r>
            <a:r>
              <a:rPr lang="en-US" i="1" dirty="0" err="1" smtClean="0"/>
              <a:t>yo</a:t>
            </a:r>
            <a:r>
              <a:rPr lang="en-US" i="1" dirty="0" smtClean="0"/>
              <a:t>)^2);</a:t>
            </a:r>
            <a:endParaRPr lang="en-US" dirty="0" smtClean="0"/>
          </a:p>
          <a:p>
            <a:r>
              <a:rPr lang="en-US" i="1" dirty="0" smtClean="0"/>
              <a:t>u=0.5*</a:t>
            </a:r>
            <a:r>
              <a:rPr lang="en-US" i="1" dirty="0" err="1" smtClean="0"/>
              <a:t>Krep</a:t>
            </a:r>
            <a:r>
              <a:rPr lang="en-US" i="1" dirty="0" smtClean="0"/>
              <a:t>*((1/d)-</a:t>
            </a:r>
            <a:r>
              <a:rPr lang="en-US" i="1" dirty="0" err="1" smtClean="0"/>
              <a:t>Rrep_inv</a:t>
            </a:r>
            <a:r>
              <a:rPr lang="en-US" i="1" dirty="0" smtClean="0"/>
              <a:t>)^2 ;</a:t>
            </a:r>
            <a:endParaRPr lang="en-US" dirty="0" smtClean="0"/>
          </a:p>
          <a:p>
            <a:r>
              <a:rPr lang="en-US" i="1" dirty="0" err="1" smtClean="0"/>
              <a:t>dx</a:t>
            </a:r>
            <a:r>
              <a:rPr lang="en-US" i="1" dirty="0" smtClean="0"/>
              <a:t>=diff(</a:t>
            </a:r>
            <a:r>
              <a:rPr lang="en-US" i="1" dirty="0" err="1" smtClean="0"/>
              <a:t>u,x</a:t>
            </a:r>
            <a:r>
              <a:rPr lang="en-US" i="1" dirty="0" smtClean="0"/>
              <a:t>);</a:t>
            </a:r>
            <a:endParaRPr lang="en-US" dirty="0" smtClean="0"/>
          </a:p>
          <a:p>
            <a:r>
              <a:rPr lang="en-US" i="1" dirty="0" err="1" smtClean="0"/>
              <a:t>dy</a:t>
            </a:r>
            <a:r>
              <a:rPr lang="en-US" i="1" dirty="0" smtClean="0"/>
              <a:t>=diff(</a:t>
            </a:r>
            <a:r>
              <a:rPr lang="en-US" i="1" dirty="0" err="1" smtClean="0"/>
              <a:t>u,y</a:t>
            </a:r>
            <a:r>
              <a:rPr lang="en-US" i="1" dirty="0" smtClean="0"/>
              <a:t>);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E33B-4AB1-4601-82EF-FB942CEA5FD2}" type="datetime1">
              <a:rPr lang="en-US" smtClean="0"/>
              <a:pPr/>
              <a:t>2/24/2010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Dx</a:t>
            </a:r>
            <a:r>
              <a:rPr lang="en-US" dirty="0" smtClean="0"/>
              <a:t> and </a:t>
            </a:r>
            <a:r>
              <a:rPr lang="en-US" dirty="0" err="1" smtClean="0"/>
              <a:t>Dy</a:t>
            </a:r>
            <a:r>
              <a:rPr lang="en-US" dirty="0" smtClean="0"/>
              <a:t> Repulsive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27DA-5BA7-44CF-A0D5-60FE088559D0}" type="datetime1">
              <a:rPr lang="en-US" smtClean="0"/>
              <a:pPr/>
              <a:t>2/24/2010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2" name="Content Placeholder 11" descr="Capture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524000"/>
            <a:ext cx="6553200" cy="48325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Potential Field Path Planning Complete</a:t>
            </a:r>
            <a:endParaRPr lang="en-US" dirty="0"/>
          </a:p>
        </p:txBody>
      </p:sp>
      <p:pic>
        <p:nvPicPr>
          <p:cNvPr id="1026" name="Picture 2" descr="C:\Users\Scott\Desktop\website pictures\Potential Field\potential_working_2.jpg"/>
          <p:cNvPicPr>
            <a:picLocks noChangeAspect="1" noChangeArrowheads="1"/>
          </p:cNvPicPr>
          <p:nvPr/>
        </p:nvPicPr>
        <p:blipFill>
          <a:blip r:embed="rId2" cstate="print"/>
          <a:srcRect l="12915" t="18107" r="11839" b="14911"/>
          <a:stretch>
            <a:fillRect/>
          </a:stretch>
        </p:blipFill>
        <p:spPr bwMode="auto">
          <a:xfrm>
            <a:off x="914400" y="2209800"/>
            <a:ext cx="6400800" cy="4312673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5C3F-0D0C-4C5D-8F2B-D3FCC6EA9EB6}" type="datetime1">
              <a:rPr lang="en-US" smtClean="0"/>
              <a:pPr/>
              <a:t>2/24/2010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4830763"/>
          </a:xfrm>
        </p:spPr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pic>
        <p:nvPicPr>
          <p:cNvPr id="2050" name="Picture 2" descr="C:\Users\Scott\Desktop\website pictures\Potential Field\local_minima.jpg"/>
          <p:cNvPicPr>
            <a:picLocks noChangeAspect="1" noChangeArrowheads="1"/>
          </p:cNvPicPr>
          <p:nvPr/>
        </p:nvPicPr>
        <p:blipFill>
          <a:blip r:embed="rId2" cstate="print"/>
          <a:srcRect l="12915" t="18107" r="11839" b="14911"/>
          <a:stretch>
            <a:fillRect/>
          </a:stretch>
        </p:blipFill>
        <p:spPr bwMode="auto">
          <a:xfrm>
            <a:off x="685800" y="1981200"/>
            <a:ext cx="7162800" cy="4541273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3B2D-9381-4D95-AB47-E686A08CCC1A}" type="datetime1">
              <a:rPr lang="en-US" smtClean="0"/>
              <a:pPr/>
              <a:t>2/24/2010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467600" cy="4906963"/>
          </a:xfrm>
        </p:spPr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B02B-6707-49A8-84EA-5F95485770D2}" type="datetime1">
              <a:rPr lang="en-US" smtClean="0"/>
              <a:pPr/>
              <a:t>2/24/2010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8" name="Picture 4" descr="C:\Users\Scott\Desktop\potential_f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7315200" cy="452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 3D Pro</a:t>
            </a:r>
          </a:p>
          <a:p>
            <a:endParaRPr lang="en-US" dirty="0"/>
          </a:p>
        </p:txBody>
      </p:sp>
      <p:pic>
        <p:nvPicPr>
          <p:cNvPr id="3074" name="Picture 2" descr="C:\Users\Scott\Desktop\website pictures\force_feedb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752600"/>
            <a:ext cx="4762500" cy="4762500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9A09-7204-4EA3-920A-D0FE2D53DAD2}" type="datetime1">
              <a:rPr lang="en-US" smtClean="0"/>
              <a:pPr/>
              <a:t>2/24/2010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Began work on multicast framework</a:t>
            </a:r>
          </a:p>
          <a:p>
            <a:r>
              <a:rPr lang="en-US" dirty="0" smtClean="0"/>
              <a:t>Setup new user interface with 5 options</a:t>
            </a:r>
          </a:p>
          <a:p>
            <a:pPr lvl="1"/>
            <a:r>
              <a:rPr lang="en-US" dirty="0" smtClean="0"/>
              <a:t>Map Environment (wall following)</a:t>
            </a:r>
          </a:p>
          <a:p>
            <a:pPr lvl="1"/>
            <a:r>
              <a:rPr lang="en-US" dirty="0" smtClean="0"/>
              <a:t>Path Planning</a:t>
            </a:r>
          </a:p>
          <a:p>
            <a:pPr lvl="2"/>
            <a:r>
              <a:rPr lang="en-US" dirty="0" smtClean="0"/>
              <a:t>Grassfire Approach</a:t>
            </a:r>
          </a:p>
          <a:p>
            <a:pPr lvl="2"/>
            <a:r>
              <a:rPr lang="en-US" dirty="0" smtClean="0"/>
              <a:t>Potential Field</a:t>
            </a:r>
          </a:p>
          <a:p>
            <a:pPr lvl="1"/>
            <a:r>
              <a:rPr lang="en-US" dirty="0" smtClean="0"/>
              <a:t>Manual Override</a:t>
            </a:r>
          </a:p>
          <a:p>
            <a:pPr lvl="1"/>
            <a:r>
              <a:rPr lang="en-US" dirty="0" smtClean="0"/>
              <a:t>Bug2 Algorithm</a:t>
            </a:r>
          </a:p>
          <a:p>
            <a:r>
              <a:rPr lang="en-US" dirty="0" smtClean="0"/>
              <a:t>Reorganized manual override code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A002-5903-4DA1-8A95-5CC2A735617A}" type="datetime1">
              <a:rPr lang="en-US" smtClean="0"/>
              <a:pPr/>
              <a:t>2/24/2010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 Detectors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B02B-6707-49A8-84EA-5F95485770D2}" type="datetime1">
              <a:rPr lang="en-US" smtClean="0"/>
              <a:pPr/>
              <a:t>2/24/2010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Content Placeholder 7" descr="2010-02-22 11.17.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295400"/>
            <a:ext cx="8363777" cy="51839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Recap</a:t>
            </a:r>
          </a:p>
          <a:p>
            <a:pPr lvl="1"/>
            <a:r>
              <a:rPr lang="en-US" dirty="0" smtClean="0"/>
              <a:t>Project Summary</a:t>
            </a:r>
          </a:p>
          <a:p>
            <a:pPr lvl="1"/>
            <a:r>
              <a:rPr lang="en-US" dirty="0" smtClean="0"/>
              <a:t>Project Description</a:t>
            </a:r>
          </a:p>
          <a:p>
            <a:r>
              <a:rPr lang="en-US" dirty="0" smtClean="0"/>
              <a:t>Past Progress</a:t>
            </a:r>
          </a:p>
          <a:p>
            <a:pPr lvl="1"/>
            <a:r>
              <a:rPr lang="en-US" dirty="0" smtClean="0"/>
              <a:t>Completed Work</a:t>
            </a:r>
          </a:p>
          <a:p>
            <a:r>
              <a:rPr lang="en-US" dirty="0" smtClean="0"/>
              <a:t>Current Progress</a:t>
            </a:r>
          </a:p>
          <a:p>
            <a:r>
              <a:rPr lang="en-US" dirty="0" smtClean="0"/>
              <a:t>Future Schedule of Tasks</a:t>
            </a:r>
          </a:p>
          <a:p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MRNMCE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53F0-26DD-4A30-8BD0-258E761DB579}" type="datetime1">
              <a:rPr lang="en-US" smtClean="0"/>
              <a:pPr/>
              <a:t>2/24/2010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Initial metal detector schematic</a:t>
            </a:r>
            <a:endParaRPr lang="en-US" dirty="0"/>
          </a:p>
        </p:txBody>
      </p:sp>
      <p:pic>
        <p:nvPicPr>
          <p:cNvPr id="7" name="Content Placeholder 6" descr="metaldetect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447800"/>
            <a:ext cx="7817703" cy="475853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B02B-6707-49A8-84EA-5F95485770D2}" type="datetime1">
              <a:rPr lang="en-US" smtClean="0"/>
              <a:pPr/>
              <a:t>2/24/2010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 to 5 volts modifications</a:t>
            </a:r>
            <a:endParaRPr lang="en-US" dirty="0"/>
          </a:p>
        </p:txBody>
      </p:sp>
      <p:pic>
        <p:nvPicPr>
          <p:cNvPr id="7" name="Content Placeholder 6" descr="metaldetector - 5v al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447800"/>
            <a:ext cx="8686800" cy="495299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B02B-6707-49A8-84EA-5F95485770D2}" type="datetime1">
              <a:rPr lang="en-US" smtClean="0"/>
              <a:pPr/>
              <a:t>2/24/2010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Metal Detector holder</a:t>
            </a:r>
            <a:endParaRPr lang="en-US" dirty="0"/>
          </a:p>
        </p:txBody>
      </p:sp>
      <p:pic>
        <p:nvPicPr>
          <p:cNvPr id="7" name="Content Placeholder 6" descr="2010-02-22 10.27.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84446" y="1600200"/>
            <a:ext cx="6059554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B02B-6707-49A8-84EA-5F95485770D2}" type="datetime1">
              <a:rPr lang="en-US" smtClean="0"/>
              <a:pPr/>
              <a:t>2/24/2010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447800"/>
            <a:ext cx="30480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dirty="0" smtClean="0"/>
              <a:t>Current wood enclosure will be replaced in order to  install metal detectors.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Sensors</a:t>
            </a:r>
            <a:endParaRPr lang="en-US" dirty="0"/>
          </a:p>
        </p:txBody>
      </p:sp>
      <p:pic>
        <p:nvPicPr>
          <p:cNvPr id="7" name="Content Placeholder 6" descr="2010-02-22 10.28.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33800" y="1828800"/>
            <a:ext cx="5266944" cy="395020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B02B-6707-49A8-84EA-5F95485770D2}" type="datetime1">
              <a:rPr lang="en-US" smtClean="0"/>
              <a:pPr/>
              <a:t>2/24/2010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1447800"/>
            <a:ext cx="35052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dirty="0" smtClean="0"/>
              <a:t>Previously Installed IR Sensors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 connected to microcontroller along with Metal Detectors.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VS. Current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40188" cy="45720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Mode 1 – 70% Complete</a:t>
            </a:r>
          </a:p>
          <a:p>
            <a:pPr lvl="1"/>
            <a:r>
              <a:rPr lang="en-US" sz="2400" dirty="0" smtClean="0"/>
              <a:t>Mapping and navigation</a:t>
            </a:r>
          </a:p>
          <a:p>
            <a:pPr lvl="1"/>
            <a:r>
              <a:rPr lang="en-US" sz="2400" dirty="0" smtClean="0"/>
              <a:t>Manual override with joystick</a:t>
            </a:r>
          </a:p>
          <a:p>
            <a:pPr lvl="1"/>
            <a:r>
              <a:rPr lang="en-US" sz="2400" dirty="0" smtClean="0"/>
              <a:t>Metal Detectors</a:t>
            </a:r>
          </a:p>
          <a:p>
            <a:pPr lvl="1"/>
            <a:r>
              <a:rPr lang="en-US" sz="2400" dirty="0" smtClean="0"/>
              <a:t>IR Sensors</a:t>
            </a:r>
          </a:p>
          <a:p>
            <a:pPr lvl="1"/>
            <a:r>
              <a:rPr lang="en-US" sz="2400" dirty="0" smtClean="0"/>
              <a:t>Improve wall following</a:t>
            </a:r>
          </a:p>
          <a:p>
            <a:pPr lvl="1"/>
            <a:endParaRPr lang="en-US" dirty="0" smtClean="0"/>
          </a:p>
          <a:p>
            <a:r>
              <a:rPr lang="en-US" sz="3100" dirty="0" smtClean="0"/>
              <a:t>Mode 2 – 50%</a:t>
            </a:r>
          </a:p>
          <a:p>
            <a:pPr lvl="1"/>
            <a:r>
              <a:rPr lang="en-US" sz="2600" dirty="0" smtClean="0"/>
              <a:t>Path planning using the grassfire approach</a:t>
            </a:r>
          </a:p>
          <a:p>
            <a:pPr lvl="1"/>
            <a:r>
              <a:rPr lang="en-US" sz="2600" dirty="0" smtClean="0"/>
              <a:t>Possibly use the potential field approach or a combination of the two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sz="3100" dirty="0" smtClean="0"/>
              <a:t>Server – 0%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4655288"/>
          </a:xfrm>
        </p:spPr>
        <p:txBody>
          <a:bodyPr>
            <a:normAutofit/>
          </a:bodyPr>
          <a:lstStyle/>
          <a:p>
            <a:r>
              <a:rPr lang="en-US" dirty="0" smtClean="0"/>
              <a:t>Mode 1 – 80%</a:t>
            </a:r>
          </a:p>
          <a:p>
            <a:pPr lvl="1"/>
            <a:r>
              <a:rPr lang="en-US" dirty="0" smtClean="0"/>
              <a:t>Metal Detector integration</a:t>
            </a:r>
          </a:p>
          <a:p>
            <a:pPr lvl="1"/>
            <a:r>
              <a:rPr lang="en-US" dirty="0" smtClean="0"/>
              <a:t>IR Sensor integration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Mode 2 – 100%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Server – 20%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MRNMCE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DF58-0B99-4A7A-B219-3C2AF627740C}" type="datetime1">
              <a:rPr lang="en-US" smtClean="0"/>
              <a:pPr/>
              <a:t>2/24/2010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Schedule of Tasks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724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2/22/2010 – 3/11/2010</a:t>
            </a:r>
          </a:p>
          <a:p>
            <a:r>
              <a:rPr lang="en-US" dirty="0" smtClean="0"/>
              <a:t>Integrate IR sensors</a:t>
            </a:r>
          </a:p>
          <a:p>
            <a:r>
              <a:rPr lang="en-US" dirty="0" smtClean="0"/>
              <a:t>Integrate Metal detectors with enclosure</a:t>
            </a:r>
          </a:p>
          <a:p>
            <a:r>
              <a:rPr lang="en-US" dirty="0" smtClean="0"/>
              <a:t>Program Microcontroller board</a:t>
            </a:r>
          </a:p>
          <a:p>
            <a:r>
              <a:rPr lang="en-US" dirty="0" smtClean="0"/>
              <a:t>Force Feedback Joystick</a:t>
            </a:r>
          </a:p>
          <a:p>
            <a:pPr>
              <a:buNone/>
            </a:pPr>
            <a:r>
              <a:rPr lang="en-US" dirty="0" smtClean="0"/>
              <a:t>3/13/2010 – 3/22/2010</a:t>
            </a:r>
          </a:p>
          <a:p>
            <a:r>
              <a:rPr lang="en-US" dirty="0" smtClean="0"/>
              <a:t>Spring break</a:t>
            </a:r>
          </a:p>
          <a:p>
            <a:r>
              <a:rPr lang="en-US" dirty="0" smtClean="0"/>
              <a:t>Setup testing environment</a:t>
            </a:r>
          </a:p>
          <a:p>
            <a:r>
              <a:rPr lang="en-US" dirty="0" smtClean="0"/>
              <a:t>Final troubleshooting and programming</a:t>
            </a:r>
          </a:p>
          <a:p>
            <a:r>
              <a:rPr lang="en-US" dirty="0" smtClean="0"/>
              <a:t>Server Setup</a:t>
            </a:r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9624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3/22/2010 – 3/31/2010</a:t>
            </a:r>
          </a:p>
          <a:p>
            <a:r>
              <a:rPr lang="en-US" dirty="0" smtClean="0"/>
              <a:t>Conclude Testing</a:t>
            </a:r>
          </a:p>
          <a:p>
            <a:r>
              <a:rPr lang="en-US" dirty="0" smtClean="0"/>
              <a:t>Begin final presentation</a:t>
            </a:r>
          </a:p>
          <a:p>
            <a:r>
              <a:rPr lang="en-US" dirty="0" smtClean="0"/>
              <a:t>Conference paper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95AE-B0A0-4CB8-82A6-516797C0CBFA}" type="datetime1">
              <a:rPr lang="en-US" smtClean="0"/>
              <a:pPr/>
              <a:t>2/24/2010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Questions?</a:t>
            </a:r>
            <a:endParaRPr lang="en-US" sz="7200" dirty="0"/>
          </a:p>
        </p:txBody>
      </p:sp>
      <p:pic>
        <p:nvPicPr>
          <p:cNvPr id="4" name="Content Placeholder 3" descr="mapb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2286000"/>
            <a:ext cx="5080000" cy="3810000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2F077-102E-4829-82B9-88F6C40E37DF}" type="datetime1">
              <a:rPr lang="en-US" smtClean="0"/>
              <a:pPr/>
              <a:t>2/24/2010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Military application – proof of concept</a:t>
            </a:r>
          </a:p>
          <a:p>
            <a:r>
              <a:rPr lang="en-US" dirty="0" smtClean="0"/>
              <a:t>Combat/unknown environment</a:t>
            </a:r>
          </a:p>
          <a:p>
            <a:pPr lvl="1"/>
            <a:r>
              <a:rPr lang="en-US" dirty="0" smtClean="0"/>
              <a:t>Indoor or outdoor</a:t>
            </a:r>
          </a:p>
          <a:p>
            <a:r>
              <a:rPr lang="en-US" dirty="0" smtClean="0"/>
              <a:t>Map area and detect potential threats</a:t>
            </a:r>
          </a:p>
          <a:p>
            <a:r>
              <a:rPr lang="en-US" dirty="0" smtClean="0"/>
              <a:t>Guide autonomous supply caravans or troops safely through a combat zone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D5EC-298F-4219-A4C0-EDFE3B54A21E}" type="datetime1">
              <a:rPr lang="en-US" smtClean="0"/>
              <a:pPr/>
              <a:t>2/24/2010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robot scans and maps environment</a:t>
            </a:r>
          </a:p>
          <a:p>
            <a:r>
              <a:rPr lang="en-US" dirty="0" smtClean="0"/>
              <a:t>Second robot uses path finding algorithm to designate safe route</a:t>
            </a:r>
          </a:p>
          <a:p>
            <a:r>
              <a:rPr lang="en-US" dirty="0" smtClean="0"/>
              <a:t>Server/Central command</a:t>
            </a:r>
          </a:p>
          <a:p>
            <a:pPr lvl="1"/>
            <a:r>
              <a:rPr lang="en-US" dirty="0" smtClean="0"/>
              <a:t>Pass information (map files)</a:t>
            </a:r>
          </a:p>
          <a:p>
            <a:pPr lvl="1"/>
            <a:r>
              <a:rPr lang="en-US" dirty="0" smtClean="0"/>
              <a:t>User override via joystick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FF93-8136-4976-ADCE-53EC65786299}" type="datetime1">
              <a:rPr lang="en-US" smtClean="0"/>
              <a:pPr/>
              <a:t>2/24/2010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Improved Wall Following</a:t>
            </a:r>
          </a:p>
          <a:p>
            <a:r>
              <a:rPr lang="en-US" dirty="0" smtClean="0"/>
              <a:t>Potential Field</a:t>
            </a:r>
          </a:p>
          <a:p>
            <a:r>
              <a:rPr lang="en-US" dirty="0" smtClean="0"/>
              <a:t>Partial Server Setup</a:t>
            </a:r>
          </a:p>
          <a:p>
            <a:r>
              <a:rPr lang="en-US" dirty="0" smtClean="0"/>
              <a:t>Force Feedback Joystick</a:t>
            </a:r>
          </a:p>
          <a:p>
            <a:r>
              <a:rPr lang="en-US" dirty="0" smtClean="0"/>
              <a:t>Built 4 Metal Detectors</a:t>
            </a:r>
          </a:p>
          <a:p>
            <a:r>
              <a:rPr lang="en-US" dirty="0" smtClean="0"/>
              <a:t>Modified Metal Detectors for 5V input</a:t>
            </a:r>
          </a:p>
          <a:p>
            <a:r>
              <a:rPr lang="en-US" dirty="0" smtClean="0"/>
              <a:t>Tested Metal Detector Range</a:t>
            </a:r>
          </a:p>
          <a:p>
            <a:r>
              <a:rPr lang="en-US" dirty="0" smtClean="0"/>
              <a:t>Schematic of Metal Detector holder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B02B-6707-49A8-84EA-5F95485770D2}" type="datetime1">
              <a:rPr lang="en-US" smtClean="0"/>
              <a:pPr/>
              <a:t>2/24/2010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Mode 1 – 70% Complete</a:t>
            </a:r>
          </a:p>
          <a:p>
            <a:pPr lvl="1"/>
            <a:r>
              <a:rPr lang="en-US" dirty="0" smtClean="0"/>
              <a:t>Mapping and navigation</a:t>
            </a:r>
          </a:p>
          <a:p>
            <a:pPr lvl="1"/>
            <a:r>
              <a:rPr lang="en-US" dirty="0" smtClean="0"/>
              <a:t>Manual override with joystick</a:t>
            </a:r>
          </a:p>
          <a:p>
            <a:pPr lvl="1"/>
            <a:r>
              <a:rPr lang="en-US" dirty="0" smtClean="0"/>
              <a:t>Metal Detector</a:t>
            </a:r>
          </a:p>
          <a:p>
            <a:pPr lvl="1"/>
            <a:r>
              <a:rPr lang="en-US" dirty="0" smtClean="0"/>
              <a:t>Improve wall following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Mode 2 – 50%</a:t>
            </a:r>
          </a:p>
          <a:p>
            <a:pPr lvl="1"/>
            <a:r>
              <a:rPr lang="en-US" dirty="0" smtClean="0"/>
              <a:t>Path planning using the grassfire approach</a:t>
            </a:r>
          </a:p>
          <a:p>
            <a:pPr lvl="1"/>
            <a:r>
              <a:rPr lang="en-US" dirty="0" smtClean="0"/>
              <a:t>Possibly use the potential field approach or a combination of the two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Server – 0%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A679-0798-4E15-BF3B-F58C66BD8238}" type="datetime1">
              <a:rPr lang="en-US" smtClean="0"/>
              <a:pPr/>
              <a:t>2/24/2010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Wall Following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1602-630B-4FE4-BBFA-15EF5A39BBFB}" type="datetime1">
              <a:rPr lang="en-US" smtClean="0"/>
              <a:pPr/>
              <a:t>2/24/2010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Content Placeholder 12" descr="Cap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752600"/>
            <a:ext cx="7061121" cy="44857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Wall Following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Scott\Desktop\website pictures\bug2_original.jpg"/>
          <p:cNvPicPr>
            <a:picLocks noChangeAspect="1" noChangeArrowheads="1"/>
          </p:cNvPicPr>
          <p:nvPr/>
        </p:nvPicPr>
        <p:blipFill>
          <a:blip r:embed="rId2" cstate="print"/>
          <a:srcRect l="16059" t="12255" b="22979"/>
          <a:stretch>
            <a:fillRect/>
          </a:stretch>
        </p:blipFill>
        <p:spPr bwMode="auto">
          <a:xfrm>
            <a:off x="457200" y="1371600"/>
            <a:ext cx="3730754" cy="5029200"/>
          </a:xfrm>
          <a:prstGeom prst="rect">
            <a:avLst/>
          </a:prstGeom>
          <a:noFill/>
        </p:spPr>
      </p:pic>
      <p:pic>
        <p:nvPicPr>
          <p:cNvPr id="4099" name="Picture 3" descr="C:\Users\Scott\Desktop\website pictures\bug2_new.jpg"/>
          <p:cNvPicPr>
            <a:picLocks noChangeAspect="1" noChangeArrowheads="1"/>
          </p:cNvPicPr>
          <p:nvPr/>
        </p:nvPicPr>
        <p:blipFill>
          <a:blip r:embed="rId3" cstate="print"/>
          <a:srcRect l="13383" t="12229" b="22930"/>
          <a:stretch>
            <a:fillRect/>
          </a:stretch>
        </p:blipFill>
        <p:spPr bwMode="auto">
          <a:xfrm>
            <a:off x="4419600" y="1371600"/>
            <a:ext cx="3836977" cy="50292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F339-12FF-4914-9CF4-16A77540E82E}" type="datetime1">
              <a:rPr lang="en-US" smtClean="0"/>
              <a:pPr/>
              <a:t>2/24/2010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at avoiding obstacles</a:t>
            </a:r>
          </a:p>
          <a:p>
            <a:r>
              <a:rPr lang="en-US" dirty="0" smtClean="0"/>
              <a:t>Doesn’t require use of maps</a:t>
            </a:r>
          </a:p>
          <a:p>
            <a:r>
              <a:rPr lang="en-US" dirty="0" smtClean="0"/>
              <a:t>Calculates repulsive forces on the fly</a:t>
            </a:r>
          </a:p>
          <a:p>
            <a:r>
              <a:rPr lang="en-US" dirty="0" smtClean="0"/>
              <a:t>Local </a:t>
            </a:r>
            <a:r>
              <a:rPr lang="en-US" dirty="0" err="1" smtClean="0"/>
              <a:t>minimas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B02B-6707-49A8-84EA-5F95485770D2}" type="datetime1">
              <a:rPr lang="en-US" smtClean="0"/>
              <a:pPr/>
              <a:t>2/24/2010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869</TotalTime>
  <Words>536</Words>
  <Application>Microsoft Office PowerPoint</Application>
  <PresentationFormat>On-screen Show (4:3)</PresentationFormat>
  <Paragraphs>206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Technic</vt:lpstr>
      <vt:lpstr>Multiple Robot navigation and Mapping for Combat environment</vt:lpstr>
      <vt:lpstr>Outline</vt:lpstr>
      <vt:lpstr>Project Summary</vt:lpstr>
      <vt:lpstr>Project Description</vt:lpstr>
      <vt:lpstr>Completed Work</vt:lpstr>
      <vt:lpstr>Past Progress</vt:lpstr>
      <vt:lpstr>Improved Wall Following</vt:lpstr>
      <vt:lpstr>Improved Wall Following</vt:lpstr>
      <vt:lpstr>Potential Field</vt:lpstr>
      <vt:lpstr>Potential Field Attractive</vt:lpstr>
      <vt:lpstr>Potential Field Repulsive</vt:lpstr>
      <vt:lpstr>Matlab Derivative</vt:lpstr>
      <vt:lpstr>Dx and Dy Repulsive</vt:lpstr>
      <vt:lpstr>Potential Field</vt:lpstr>
      <vt:lpstr>Potential Field</vt:lpstr>
      <vt:lpstr>Potential Field</vt:lpstr>
      <vt:lpstr>Force Feedback</vt:lpstr>
      <vt:lpstr>Server</vt:lpstr>
      <vt:lpstr>Metal Detectors</vt:lpstr>
      <vt:lpstr>Initial metal detector schematic</vt:lpstr>
      <vt:lpstr>12 to 5 volts modifications</vt:lpstr>
      <vt:lpstr>Metal Detector holder</vt:lpstr>
      <vt:lpstr>IR Sensors</vt:lpstr>
      <vt:lpstr>Past VS. Current Progress</vt:lpstr>
      <vt:lpstr>Future Schedule of Tasks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Robot navigation and Mapping for Combat environment</dc:title>
  <dc:creator>Scott</dc:creator>
  <cp:lastModifiedBy>Scott</cp:lastModifiedBy>
  <cp:revision>52</cp:revision>
  <dcterms:created xsi:type="dcterms:W3CDTF">2009-11-26T19:44:36Z</dcterms:created>
  <dcterms:modified xsi:type="dcterms:W3CDTF">2010-02-24T17:55:33Z</dcterms:modified>
</cp:coreProperties>
</file>