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8" r:id="rId1"/>
  </p:sldMasterIdLst>
  <p:notesMasterIdLst>
    <p:notesMasterId r:id="rId42"/>
  </p:notesMasterIdLst>
  <p:sldIdLst>
    <p:sldId id="256" r:id="rId2"/>
    <p:sldId id="331" r:id="rId3"/>
    <p:sldId id="307" r:id="rId4"/>
    <p:sldId id="311" r:id="rId5"/>
    <p:sldId id="309" r:id="rId6"/>
    <p:sldId id="312" r:id="rId7"/>
    <p:sldId id="330" r:id="rId8"/>
    <p:sldId id="336" r:id="rId9"/>
    <p:sldId id="339" r:id="rId10"/>
    <p:sldId id="325" r:id="rId11"/>
    <p:sldId id="326" r:id="rId12"/>
    <p:sldId id="327" r:id="rId13"/>
    <p:sldId id="332" r:id="rId14"/>
    <p:sldId id="329" r:id="rId15"/>
    <p:sldId id="338" r:id="rId16"/>
    <p:sldId id="340" r:id="rId17"/>
    <p:sldId id="313" r:id="rId18"/>
    <p:sldId id="317" r:id="rId19"/>
    <p:sldId id="316" r:id="rId20"/>
    <p:sldId id="318" r:id="rId21"/>
    <p:sldId id="321" r:id="rId22"/>
    <p:sldId id="319" r:id="rId23"/>
    <p:sldId id="320" r:id="rId24"/>
    <p:sldId id="301" r:id="rId25"/>
    <p:sldId id="300" r:id="rId26"/>
    <p:sldId id="277" r:id="rId27"/>
    <p:sldId id="278" r:id="rId28"/>
    <p:sldId id="294" r:id="rId29"/>
    <p:sldId id="322" r:id="rId30"/>
    <p:sldId id="279" r:id="rId31"/>
    <p:sldId id="323" r:id="rId32"/>
    <p:sldId id="324" r:id="rId33"/>
    <p:sldId id="334" r:id="rId34"/>
    <p:sldId id="335" r:id="rId35"/>
    <p:sldId id="333" r:id="rId36"/>
    <p:sldId id="276" r:id="rId37"/>
    <p:sldId id="314" r:id="rId38"/>
    <p:sldId id="343" r:id="rId39"/>
    <p:sldId id="341" r:id="rId40"/>
    <p:sldId id="34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387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1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47EFD-3290-4835-922E-BCE8CCDBA22A}" type="datetimeFigureOut">
              <a:rPr lang="en-US" smtClean="0"/>
              <a:pPr/>
              <a:t>4/28/2010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C731A-5E37-4DA1-AAFB-312F4820FF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731A-5E37-4DA1-AAFB-312F4820FFA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dirty="0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r>
              <a:rPr lang="en-US" smtClean="0"/>
              <a:t>4/29/2010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6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6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dirty="0" smtClean="0"/>
              <a:t>MRNMCE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6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1E5F76F-8289-4262-8ADF-8F9B710E0A1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cott\Desktop\Final%20Presentation\potential_field_2X_novolume.avi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219200"/>
            <a:ext cx="6934200" cy="2301240"/>
          </a:xfrm>
        </p:spPr>
        <p:txBody>
          <a:bodyPr>
            <a:normAutofit fontScale="90000"/>
          </a:bodyPr>
          <a:lstStyle/>
          <a:p>
            <a:pPr algn="l"/>
            <a:r>
              <a:rPr smtClean="0"/>
              <a:t>Multiple Robot navigation and Mapping for Combat environment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733800"/>
            <a:ext cx="6480048" cy="1752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By: Scott Tipton and Nick Halabi</a:t>
            </a:r>
          </a:p>
          <a:p>
            <a:pPr algn="ctr"/>
            <a:r>
              <a:rPr lang="en-US" dirty="0" smtClean="0"/>
              <a:t>Advisor: Dr. Aleksander Malinowski</a:t>
            </a:r>
          </a:p>
          <a:p>
            <a:pPr algn="ctr"/>
            <a:r>
              <a:rPr lang="en-US" dirty="0" smtClean="0"/>
              <a:t>Bradley University</a:t>
            </a:r>
          </a:p>
          <a:p>
            <a:pPr algn="ctr"/>
            <a:r>
              <a:rPr lang="en-US" dirty="0" smtClean="0"/>
              <a:t>April 29,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Detectors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7" descr="2010-02-22 11.17.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8363777" cy="5183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metal detector schematic</a:t>
            </a:r>
            <a:endParaRPr lang="en-US" dirty="0"/>
          </a:p>
        </p:txBody>
      </p:sp>
      <p:pic>
        <p:nvPicPr>
          <p:cNvPr id="7" name="Content Placeholder 6" descr="metaldete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7817703" cy="475853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 to 5 volts modifications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 descr="C:\Users\Nick\Desktop\MetalDetector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00"/>
            <a:ext cx="9144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Metal Detector holder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447800"/>
            <a:ext cx="30480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/>
              <a:t>Current wood enclosure can hold three metal detectors.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Nick\Desktop\robotenclos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4864" y="1295400"/>
            <a:ext cx="6209136" cy="46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Sensors</a:t>
            </a:r>
            <a:endParaRPr lang="en-US" dirty="0"/>
          </a:p>
        </p:txBody>
      </p:sp>
      <p:pic>
        <p:nvPicPr>
          <p:cNvPr id="7" name="Content Placeholder 6" descr="2010-02-22 10.28.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3800" y="1828800"/>
            <a:ext cx="5266944" cy="395020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447800"/>
            <a:ext cx="35052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n-US" sz="3000" dirty="0" smtClean="0"/>
              <a:t>Previously Installed IR Sensors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are connected to microcontroller along with Metal Detectors.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2376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 Sensor Hardware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098" name="Picture 2" descr="C:\Users\Nick\Desktop\IRsenso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00050"/>
            <a:ext cx="8305800" cy="5015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Hardware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074" name="Picture 2" descr="C:\Users\Nick\Desktop\Senior Project Pictures\Final Robot with Metal Detec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8382000" cy="5007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Subsystems – Mode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closest wall and drive to it</a:t>
            </a:r>
          </a:p>
          <a:p>
            <a:r>
              <a:rPr lang="en-US" dirty="0" smtClean="0"/>
              <a:t>Use wall following algorithm</a:t>
            </a:r>
          </a:p>
          <a:p>
            <a:r>
              <a:rPr lang="en-US" dirty="0" smtClean="0"/>
              <a:t>Perform random movement when finished to scan interior</a:t>
            </a:r>
          </a:p>
          <a:p>
            <a:r>
              <a:rPr lang="en-US" dirty="0" smtClean="0"/>
              <a:t>Map environment</a:t>
            </a:r>
          </a:p>
          <a:p>
            <a:r>
              <a:rPr lang="en-US" dirty="0" smtClean="0"/>
              <a:t>Relay map to server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1 – Wall Following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Content Placeholder 12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7061121" cy="44857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1 – Mapping</a:t>
            </a:r>
            <a:endParaRPr lang="en-US" dirty="0"/>
          </a:p>
        </p:txBody>
      </p:sp>
      <p:pic>
        <p:nvPicPr>
          <p:cNvPr id="4" name="Content Placeholder 3" descr="map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69862" y="1600200"/>
            <a:ext cx="6442274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Project Application</a:t>
            </a:r>
          </a:p>
          <a:p>
            <a:r>
              <a:rPr lang="en-US" dirty="0" smtClean="0"/>
              <a:t>Project Description</a:t>
            </a:r>
          </a:p>
          <a:p>
            <a:r>
              <a:rPr lang="en-US" dirty="0" smtClean="0"/>
              <a:t>Goals</a:t>
            </a:r>
          </a:p>
          <a:p>
            <a:r>
              <a:rPr lang="en-US" dirty="0" smtClean="0"/>
              <a:t>System Overview</a:t>
            </a:r>
          </a:p>
          <a:p>
            <a:r>
              <a:rPr lang="en-US" dirty="0" smtClean="0"/>
              <a:t>Hardware</a:t>
            </a:r>
          </a:p>
          <a:p>
            <a:r>
              <a:rPr lang="en-US" dirty="0" smtClean="0"/>
              <a:t>Subsystems</a:t>
            </a:r>
          </a:p>
          <a:p>
            <a:r>
              <a:rPr lang="en-US" dirty="0" smtClean="0"/>
              <a:t>Work Completed</a:t>
            </a:r>
          </a:p>
          <a:p>
            <a:r>
              <a:rPr lang="en-US" dirty="0" smtClean="0"/>
              <a:t>Future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2 – Path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Approaches – Grassfire Approach and Potential Field</a:t>
            </a:r>
          </a:p>
          <a:p>
            <a:r>
              <a:rPr lang="en-US" dirty="0" smtClean="0"/>
              <a:t>Grassfire:</a:t>
            </a:r>
          </a:p>
          <a:p>
            <a:pPr lvl="1"/>
            <a:r>
              <a:rPr lang="en-US" dirty="0" smtClean="0"/>
              <a:t>Shortest Distance</a:t>
            </a:r>
          </a:p>
          <a:p>
            <a:pPr lvl="1"/>
            <a:r>
              <a:rPr lang="en-US" dirty="0" smtClean="0"/>
              <a:t>Must compute entire map</a:t>
            </a:r>
          </a:p>
          <a:p>
            <a:pPr lvl="1"/>
            <a:r>
              <a:rPr lang="en-US" dirty="0" smtClean="0"/>
              <a:t>Narrow passageways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Obstacles – 32,000</a:t>
            </a:r>
          </a:p>
          <a:p>
            <a:r>
              <a:rPr lang="en-US" dirty="0" smtClean="0"/>
              <a:t>Non-reachable – 0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0"/>
            <a:ext cx="5562600" cy="28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Grassfire</a:t>
            </a:r>
            <a:endParaRPr lang="en-US" dirty="0"/>
          </a:p>
        </p:txBody>
      </p:sp>
      <p:pic>
        <p:nvPicPr>
          <p:cNvPr id="5" name="Content Placeholder 4" descr="7_homework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63760"/>
            <a:ext cx="7467600" cy="359884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Grassfire</a:t>
            </a:r>
            <a:endParaRPr lang="en-US" dirty="0"/>
          </a:p>
        </p:txBody>
      </p:sp>
      <p:pic>
        <p:nvPicPr>
          <p:cNvPr id="8" name="Content Placeholder 7" descr="map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51527"/>
            <a:ext cx="7467600" cy="391587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Better at avoiding obstacles</a:t>
            </a:r>
          </a:p>
          <a:p>
            <a:r>
              <a:rPr lang="en-US" dirty="0" smtClean="0"/>
              <a:t>Doesn’t require use of maps</a:t>
            </a:r>
          </a:p>
          <a:p>
            <a:r>
              <a:rPr lang="en-US" dirty="0" smtClean="0"/>
              <a:t>Calculates repulsive forces on the fly</a:t>
            </a:r>
          </a:p>
          <a:p>
            <a:r>
              <a:rPr lang="en-US" dirty="0" smtClean="0"/>
              <a:t>Local </a:t>
            </a:r>
            <a:r>
              <a:rPr lang="en-US" dirty="0" err="1" smtClean="0"/>
              <a:t>minimas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Field Forces</a:t>
            </a:r>
            <a:endParaRPr lang="en-US" dirty="0"/>
          </a:p>
        </p:txBody>
      </p:sp>
      <p:pic>
        <p:nvPicPr>
          <p:cNvPr id="9" name="Content Placeholder 8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6573673" cy="4648200"/>
          </a:xfr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Field Path Planning Complete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" name="Picture 9" descr="Picture1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133600"/>
            <a:ext cx="6858000" cy="4329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4830763"/>
          </a:xfrm>
        </p:spPr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" name="Picture 9" descr="Picture2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057400"/>
            <a:ext cx="6701118" cy="4323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4906963"/>
          </a:xfrm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 descr="Picture2-2 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828800"/>
            <a:ext cx="6934200" cy="4542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Grassfire vs. Potential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is the best?  </a:t>
            </a:r>
          </a:p>
          <a:p>
            <a:r>
              <a:rPr lang="en-US" dirty="0" smtClean="0"/>
              <a:t>Grassfire – complete map with minimum changes</a:t>
            </a:r>
          </a:p>
          <a:p>
            <a:r>
              <a:rPr lang="en-US" dirty="0" smtClean="0"/>
              <a:t>Potential – No map or constantly changing environment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 application – proof of concept</a:t>
            </a:r>
          </a:p>
          <a:p>
            <a:r>
              <a:rPr lang="en-US" dirty="0" smtClean="0"/>
              <a:t>Combat/unknown environment</a:t>
            </a:r>
          </a:p>
          <a:p>
            <a:pPr lvl="1"/>
            <a:r>
              <a:rPr lang="en-US" dirty="0" smtClean="0"/>
              <a:t>Indoor or outdoor</a:t>
            </a:r>
          </a:p>
          <a:p>
            <a:r>
              <a:rPr lang="en-US" dirty="0" smtClean="0"/>
              <a:t>Map area and detect potential threats</a:t>
            </a:r>
          </a:p>
          <a:p>
            <a:r>
              <a:rPr lang="en-US" dirty="0" smtClean="0"/>
              <a:t>Guide autonomous supply caravans or troops safely through a combat zone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View Robots and Status (Webcam)</a:t>
            </a:r>
          </a:p>
          <a:p>
            <a:r>
              <a:rPr lang="en-US" dirty="0" smtClean="0"/>
              <a:t>Sends and Receives Maps</a:t>
            </a:r>
          </a:p>
          <a:p>
            <a:r>
              <a:rPr lang="en-US" dirty="0" smtClean="0"/>
              <a:t>Control Mode </a:t>
            </a:r>
            <a:r>
              <a:rPr lang="en-US" smtClean="0"/>
              <a:t>- </a:t>
            </a:r>
            <a:r>
              <a:rPr lang="en-US" smtClean="0"/>
              <a:t>5 </a:t>
            </a:r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Map Environment (wall following)</a:t>
            </a:r>
          </a:p>
          <a:p>
            <a:pPr lvl="1"/>
            <a:r>
              <a:rPr lang="en-US" dirty="0" smtClean="0"/>
              <a:t>Path Planning</a:t>
            </a:r>
          </a:p>
          <a:p>
            <a:pPr lvl="2"/>
            <a:r>
              <a:rPr lang="en-US" dirty="0" smtClean="0"/>
              <a:t>Grassfire Approach</a:t>
            </a:r>
          </a:p>
          <a:p>
            <a:pPr lvl="2"/>
            <a:r>
              <a:rPr lang="en-US" dirty="0" smtClean="0"/>
              <a:t>Potential Field</a:t>
            </a:r>
          </a:p>
          <a:p>
            <a:pPr lvl="1"/>
            <a:r>
              <a:rPr lang="en-US" dirty="0" smtClean="0"/>
              <a:t>Manual Override (Joystick)</a:t>
            </a:r>
          </a:p>
          <a:p>
            <a:pPr lvl="1"/>
            <a:r>
              <a:rPr lang="en-US" dirty="0" smtClean="0"/>
              <a:t>Random Movement</a:t>
            </a:r>
          </a:p>
          <a:p>
            <a:pPr lvl="1"/>
            <a:r>
              <a:rPr lang="en-US" dirty="0" smtClean="0"/>
              <a:t>Quit</a:t>
            </a:r>
          </a:p>
          <a:p>
            <a:r>
              <a:rPr lang="en-US" dirty="0" smtClean="0"/>
              <a:t>Set Goal Coordinates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05000"/>
            <a:ext cx="8262066" cy="435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Completed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 1 and Mode 2 - Complete</a:t>
            </a:r>
          </a:p>
          <a:p>
            <a:r>
              <a:rPr lang="en-US" dirty="0" smtClean="0"/>
              <a:t>Server architecture - Complete</a:t>
            </a:r>
          </a:p>
          <a:p>
            <a:r>
              <a:rPr lang="en-US" dirty="0" smtClean="0"/>
              <a:t>Hardware for metal detectors and IR sensors - Complete</a:t>
            </a:r>
          </a:p>
          <a:p>
            <a:r>
              <a:rPr lang="en-US" dirty="0" smtClean="0"/>
              <a:t>Software for integration of metal detectors and IR sensors – 75</a:t>
            </a:r>
            <a:r>
              <a:rPr lang="en-US" smtClean="0"/>
              <a:t>% complete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Field Demo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otential_field_2X_novolum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576388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Map</a:t>
            </a:r>
            <a:endParaRPr lang="en-US" dirty="0"/>
          </a:p>
        </p:txBody>
      </p:sp>
      <p:pic>
        <p:nvPicPr>
          <p:cNvPr id="7" name="Content Placeholder 6" descr="map_glob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462" t="2892" r="11748" b="26024"/>
          <a:stretch>
            <a:fillRect/>
          </a:stretch>
        </p:blipFill>
        <p:spPr>
          <a:xfrm>
            <a:off x="1295400" y="2057400"/>
            <a:ext cx="6311843" cy="373154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Fully Integrate IR Sensors and Metal Detector</a:t>
            </a:r>
          </a:p>
          <a:p>
            <a:r>
              <a:rPr lang="en-US" dirty="0" smtClean="0"/>
              <a:t>Localization</a:t>
            </a:r>
          </a:p>
          <a:p>
            <a:r>
              <a:rPr lang="en-US" dirty="0" smtClean="0"/>
              <a:t>3D-Mapping</a:t>
            </a:r>
          </a:p>
          <a:p>
            <a:r>
              <a:rPr lang="en-US" dirty="0" smtClean="0"/>
              <a:t>Potential Field Oscillation </a:t>
            </a:r>
          </a:p>
          <a:p>
            <a:r>
              <a:rPr lang="en-US" dirty="0" smtClean="0"/>
              <a:t>AVR32 Board or ARM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Questions?</a:t>
            </a:r>
            <a:endParaRPr lang="en-US" sz="7200" dirty="0"/>
          </a:p>
        </p:txBody>
      </p:sp>
      <p:pic>
        <p:nvPicPr>
          <p:cNvPr id="4" name="Content Placeholder 3" descr="mapb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286000"/>
            <a:ext cx="5080000" cy="3810000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1 – Trigonometry</a:t>
            </a:r>
            <a:endParaRPr lang="en-US" dirty="0"/>
          </a:p>
        </p:txBody>
      </p:sp>
      <p:pic>
        <p:nvPicPr>
          <p:cNvPr id="6" name="Content Placeholder 5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6455" y="1752600"/>
            <a:ext cx="7166899" cy="4495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 1 – Wall Following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Content Placeholder 12" descr="Captur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752600"/>
            <a:ext cx="7061121" cy="44857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Field Repulsive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8226C-C102-4A35-B4FE-1EF2B61F8C7F}" type="datetime1">
              <a:rPr lang="en-US" smtClean="0"/>
              <a:pPr/>
              <a:t>4/28/2010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11" name="Content Placeholder 10" descr="Capture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371600"/>
            <a:ext cx="6248400" cy="49850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robot scans and maps environment</a:t>
            </a:r>
          </a:p>
          <a:p>
            <a:r>
              <a:rPr lang="en-US" dirty="0" smtClean="0"/>
              <a:t>Second robot uses path finding algorithm to designate safe route</a:t>
            </a:r>
          </a:p>
          <a:p>
            <a:r>
              <a:rPr lang="en-US" dirty="0" smtClean="0"/>
              <a:t>Server/Central command</a:t>
            </a:r>
          </a:p>
          <a:p>
            <a:pPr lvl="1"/>
            <a:r>
              <a:rPr lang="en-US" dirty="0" smtClean="0"/>
              <a:t>Pass information (map files)</a:t>
            </a:r>
          </a:p>
          <a:p>
            <a:pPr lvl="1"/>
            <a:r>
              <a:rPr lang="en-US" dirty="0" smtClean="0"/>
              <a:t>Control’s robot mode</a:t>
            </a:r>
          </a:p>
          <a:p>
            <a:pPr lvl="1"/>
            <a:r>
              <a:rPr lang="en-US" dirty="0" smtClean="0"/>
              <a:t>User override via joystick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Derivative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clear, </a:t>
            </a:r>
            <a:r>
              <a:rPr lang="en-US" i="1" dirty="0" err="1" smtClean="0"/>
              <a:t>syms</a:t>
            </a:r>
            <a:r>
              <a:rPr lang="en-US" i="1" dirty="0" smtClean="0"/>
              <a:t> </a:t>
            </a:r>
            <a:r>
              <a:rPr lang="en-US" i="1" dirty="0" err="1" smtClean="0"/>
              <a:t>Krep</a:t>
            </a:r>
            <a:r>
              <a:rPr lang="en-US" i="1" dirty="0" smtClean="0"/>
              <a:t> </a:t>
            </a:r>
            <a:r>
              <a:rPr lang="en-US" i="1" dirty="0" err="1" smtClean="0"/>
              <a:t>Rrep_inv</a:t>
            </a:r>
            <a:r>
              <a:rPr lang="en-US" i="1" dirty="0" smtClean="0"/>
              <a:t> xo </a:t>
            </a:r>
            <a:r>
              <a:rPr lang="en-US" i="1" dirty="0" err="1" smtClean="0"/>
              <a:t>yo</a:t>
            </a:r>
            <a:r>
              <a:rPr lang="en-US" i="1" dirty="0" smtClean="0"/>
              <a:t> x y;</a:t>
            </a:r>
            <a:endParaRPr lang="en-US" dirty="0" smtClean="0"/>
          </a:p>
          <a:p>
            <a:r>
              <a:rPr lang="en-US" i="1" dirty="0" smtClean="0"/>
              <a:t>d=</a:t>
            </a:r>
            <a:r>
              <a:rPr lang="en-US" i="1" dirty="0" err="1" smtClean="0"/>
              <a:t>sqrt</a:t>
            </a:r>
            <a:r>
              <a:rPr lang="en-US" i="1" dirty="0" smtClean="0"/>
              <a:t>((x-xo)^2+(y-</a:t>
            </a:r>
            <a:r>
              <a:rPr lang="en-US" i="1" dirty="0" err="1" smtClean="0"/>
              <a:t>yo</a:t>
            </a:r>
            <a:r>
              <a:rPr lang="en-US" i="1" dirty="0" smtClean="0"/>
              <a:t>)^2);</a:t>
            </a:r>
            <a:endParaRPr lang="en-US" dirty="0" smtClean="0"/>
          </a:p>
          <a:p>
            <a:r>
              <a:rPr lang="en-US" i="1" dirty="0" smtClean="0"/>
              <a:t>u=0.5*</a:t>
            </a:r>
            <a:r>
              <a:rPr lang="en-US" i="1" dirty="0" err="1" smtClean="0"/>
              <a:t>Krep</a:t>
            </a:r>
            <a:r>
              <a:rPr lang="en-US" i="1" dirty="0" smtClean="0"/>
              <a:t>*((1/d)-</a:t>
            </a:r>
            <a:r>
              <a:rPr lang="en-US" i="1" dirty="0" err="1" smtClean="0"/>
              <a:t>Rrep_inv</a:t>
            </a:r>
            <a:r>
              <a:rPr lang="en-US" i="1" dirty="0" smtClean="0"/>
              <a:t>)^2 ;</a:t>
            </a:r>
            <a:endParaRPr lang="en-US" dirty="0" smtClean="0"/>
          </a:p>
          <a:p>
            <a:r>
              <a:rPr lang="en-US" i="1" dirty="0" err="1" smtClean="0"/>
              <a:t>dx</a:t>
            </a:r>
            <a:r>
              <a:rPr lang="en-US" i="1" dirty="0" smtClean="0"/>
              <a:t>=diff(</a:t>
            </a:r>
            <a:r>
              <a:rPr lang="en-US" i="1" dirty="0" err="1" smtClean="0"/>
              <a:t>u,x</a:t>
            </a:r>
            <a:r>
              <a:rPr lang="en-US" i="1" dirty="0" smtClean="0"/>
              <a:t>);</a:t>
            </a:r>
            <a:endParaRPr lang="en-US" dirty="0" smtClean="0"/>
          </a:p>
          <a:p>
            <a:r>
              <a:rPr lang="en-US" i="1" dirty="0" err="1" smtClean="0"/>
              <a:t>dy</a:t>
            </a:r>
            <a:r>
              <a:rPr lang="en-US" i="1" dirty="0" smtClean="0"/>
              <a:t>=diff(</a:t>
            </a:r>
            <a:r>
              <a:rPr lang="en-US" i="1" dirty="0" err="1" smtClean="0"/>
              <a:t>u,y</a:t>
            </a:r>
            <a:r>
              <a:rPr lang="en-US" i="1" dirty="0" smtClean="0"/>
              <a:t>);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E33B-4AB1-4601-82EF-FB942CEA5FD2}" type="datetime1">
              <a:rPr lang="en-US" smtClean="0"/>
              <a:pPr/>
              <a:t>4/28/2010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Robot Navigating</a:t>
            </a:r>
          </a:p>
          <a:p>
            <a:pPr lvl="1"/>
            <a:r>
              <a:rPr lang="en-US" dirty="0" smtClean="0"/>
              <a:t>Sonar Sensors</a:t>
            </a:r>
          </a:p>
          <a:p>
            <a:pPr lvl="1"/>
            <a:r>
              <a:rPr lang="en-US" dirty="0" smtClean="0"/>
              <a:t>IR Sensors</a:t>
            </a:r>
          </a:p>
          <a:p>
            <a:pPr lvl="0"/>
            <a:r>
              <a:rPr lang="en-US" dirty="0" smtClean="0"/>
              <a:t>Environment Mapping</a:t>
            </a:r>
          </a:p>
          <a:p>
            <a:pPr lvl="1"/>
            <a:r>
              <a:rPr lang="en-US" dirty="0" smtClean="0"/>
              <a:t>Metal Detector</a:t>
            </a:r>
          </a:p>
          <a:p>
            <a:r>
              <a:rPr lang="en-US" dirty="0" smtClean="0"/>
              <a:t>Path Finding</a:t>
            </a:r>
          </a:p>
          <a:p>
            <a:r>
              <a:rPr lang="en-US" dirty="0" smtClean="0"/>
              <a:t>Server Infrastructure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pic>
        <p:nvPicPr>
          <p:cNvPr id="4" name="Content Placeholder 3" descr="11-26-2009 3-05-23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40437" y="860694"/>
            <a:ext cx="4512763" cy="5844906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Pioneer 3D-X</a:t>
            </a:r>
          </a:p>
          <a:p>
            <a:pPr lvl="1"/>
            <a:r>
              <a:rPr lang="en-US" dirty="0" smtClean="0"/>
              <a:t>8 Sonar sensors (+90 to -90)</a:t>
            </a:r>
          </a:p>
          <a:p>
            <a:pPr lvl="1"/>
            <a:r>
              <a:rPr lang="en-US" dirty="0" smtClean="0"/>
              <a:t>2 wheels for navigation, 1 for stability</a:t>
            </a:r>
          </a:p>
          <a:p>
            <a:r>
              <a:rPr lang="en-US" dirty="0" smtClean="0"/>
              <a:t>Navigation Computer (Laptop)</a:t>
            </a:r>
          </a:p>
          <a:p>
            <a:pPr lvl="1"/>
            <a:r>
              <a:rPr lang="en-US" dirty="0" smtClean="0"/>
              <a:t>C++ program with Visual Studio 2005</a:t>
            </a:r>
          </a:p>
          <a:p>
            <a:pPr lvl="1"/>
            <a:r>
              <a:rPr lang="en-US" dirty="0" smtClean="0"/>
              <a:t>Aria</a:t>
            </a:r>
          </a:p>
          <a:p>
            <a:pPr lvl="1"/>
            <a:r>
              <a:rPr lang="en-US" dirty="0" err="1" smtClean="0"/>
              <a:t>MobileSim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 Hardware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1" name="Picture 3" descr="C:\Users\Nick\Desktop\ALL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763000" cy="5115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12V to 5V Regulator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4/29/2010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MRNMCE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5F76F-8289-4262-8ADF-8F9B710E0A1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 descr="C:\Users\Nick\Desktop\Voltage Regula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6524372" cy="3048000"/>
          </a:xfrm>
          <a:prstGeom prst="rect">
            <a:avLst/>
          </a:prstGeom>
          <a:noFill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467600" cy="4525963"/>
          </a:xfrm>
        </p:spPr>
        <p:txBody>
          <a:bodyPr/>
          <a:lstStyle/>
          <a:p>
            <a:r>
              <a:rPr lang="en-US" dirty="0" smtClean="0"/>
              <a:t>LM2576</a:t>
            </a:r>
          </a:p>
          <a:p>
            <a:r>
              <a:rPr lang="en-US" dirty="0" smtClean="0"/>
              <a:t>Steps down voltage from 12 volts to 5 volts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1458</TotalTime>
  <Words>607</Words>
  <Application>Microsoft Office PowerPoint</Application>
  <PresentationFormat>On-screen Show (4:3)</PresentationFormat>
  <Paragraphs>247</Paragraphs>
  <Slides>40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Technic</vt:lpstr>
      <vt:lpstr>Multiple Robot navigation and Mapping for Combat environment</vt:lpstr>
      <vt:lpstr>Outline</vt:lpstr>
      <vt:lpstr>Project Application</vt:lpstr>
      <vt:lpstr>Project Description</vt:lpstr>
      <vt:lpstr>Goals</vt:lpstr>
      <vt:lpstr>System Overview</vt:lpstr>
      <vt:lpstr>System Platform</vt:lpstr>
      <vt:lpstr>Robot Hardware</vt:lpstr>
      <vt:lpstr>12V to 5V Regulator</vt:lpstr>
      <vt:lpstr>Metal Detectors</vt:lpstr>
      <vt:lpstr>Initial metal detector schematic</vt:lpstr>
      <vt:lpstr>12 to 5 volts modifications</vt:lpstr>
      <vt:lpstr>Metal Detector holder</vt:lpstr>
      <vt:lpstr>IR Sensors</vt:lpstr>
      <vt:lpstr>IR Sensor Hardware</vt:lpstr>
      <vt:lpstr>Robot Hardware</vt:lpstr>
      <vt:lpstr>Subsystems – Mode 1</vt:lpstr>
      <vt:lpstr>Mode 1 – Wall Following</vt:lpstr>
      <vt:lpstr>Mode 1 – Mapping</vt:lpstr>
      <vt:lpstr>Mode 2 – Path Planning</vt:lpstr>
      <vt:lpstr>Grassfire</vt:lpstr>
      <vt:lpstr>Grassfire</vt:lpstr>
      <vt:lpstr>Grassfire</vt:lpstr>
      <vt:lpstr>Potential Field</vt:lpstr>
      <vt:lpstr>Potential Field Forces</vt:lpstr>
      <vt:lpstr>Potential Field</vt:lpstr>
      <vt:lpstr>Potential Field</vt:lpstr>
      <vt:lpstr>Potential Field</vt:lpstr>
      <vt:lpstr>Grassfire vs. Potential Field</vt:lpstr>
      <vt:lpstr>Server</vt:lpstr>
      <vt:lpstr>Server Control</vt:lpstr>
      <vt:lpstr>Work Completed</vt:lpstr>
      <vt:lpstr>Potential Field Demo</vt:lpstr>
      <vt:lpstr>Demo Map</vt:lpstr>
      <vt:lpstr>Future Work</vt:lpstr>
      <vt:lpstr>Questions?</vt:lpstr>
      <vt:lpstr>Mode 1 – Trigonometry</vt:lpstr>
      <vt:lpstr>Mode 1 – Wall Following</vt:lpstr>
      <vt:lpstr>Potential Field Repulsive</vt:lpstr>
      <vt:lpstr>Matlab Derivative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Robot navigation and Mapping for Combat environment</dc:title>
  <dc:creator>Scott</dc:creator>
  <cp:lastModifiedBy>Scott</cp:lastModifiedBy>
  <cp:revision>113</cp:revision>
  <dcterms:created xsi:type="dcterms:W3CDTF">2009-11-26T19:44:36Z</dcterms:created>
  <dcterms:modified xsi:type="dcterms:W3CDTF">2010-04-29T04:27:49Z</dcterms:modified>
</cp:coreProperties>
</file>