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58" r:id="rId4"/>
    <p:sldId id="285" r:id="rId5"/>
    <p:sldId id="274" r:id="rId6"/>
    <p:sldId id="275" r:id="rId7"/>
    <p:sldId id="276" r:id="rId8"/>
    <p:sldId id="287" r:id="rId9"/>
    <p:sldId id="260" r:id="rId10"/>
    <p:sldId id="278" r:id="rId11"/>
    <p:sldId id="261" r:id="rId12"/>
    <p:sldId id="263" r:id="rId13"/>
    <p:sldId id="262" r:id="rId14"/>
    <p:sldId id="279" r:id="rId15"/>
    <p:sldId id="264" r:id="rId16"/>
    <p:sldId id="272" r:id="rId17"/>
    <p:sldId id="265" r:id="rId18"/>
    <p:sldId id="268" r:id="rId19"/>
    <p:sldId id="282" r:id="rId20"/>
    <p:sldId id="280" r:id="rId21"/>
    <p:sldId id="290" r:id="rId22"/>
    <p:sldId id="291" r:id="rId23"/>
    <p:sldId id="266" r:id="rId24"/>
    <p:sldId id="283" r:id="rId25"/>
    <p:sldId id="267" r:id="rId26"/>
    <p:sldId id="269" r:id="rId27"/>
    <p:sldId id="284" r:id="rId28"/>
    <p:sldId id="270" r:id="rId29"/>
    <p:sldId id="271" r:id="rId30"/>
    <p:sldId id="289" r:id="rId31"/>
    <p:sldId id="288" r:id="rId32"/>
    <p:sldId id="286" r:id="rId33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9500"/>
    <a:srgbClr val="107103"/>
    <a:srgbClr val="CC9900"/>
    <a:srgbClr val="159204"/>
    <a:srgbClr val="FFFF00"/>
    <a:srgbClr val="FF0909"/>
    <a:srgbClr val="21E806"/>
    <a:srgbClr val="76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353" autoAdjust="0"/>
  </p:normalViewPr>
  <p:slideViewPr>
    <p:cSldViewPr>
      <p:cViewPr>
        <p:scale>
          <a:sx n="69" d="100"/>
          <a:sy n="69" d="100"/>
        </p:scale>
        <p:origin x="-94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defTabSz="923925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algn="r" defTabSz="923925" eaLnBrk="0" hangingPunct="0">
              <a:defRPr sz="1200"/>
            </a:lvl1pPr>
          </a:lstStyle>
          <a:p>
            <a:pPr>
              <a:defRPr/>
            </a:pPr>
            <a:fld id="{CDE30D03-D352-428A-9621-E83D3A329AD1}" type="datetimeFigureOut">
              <a:rPr lang="en-US"/>
              <a:pPr>
                <a:defRPr/>
              </a:pPr>
              <a:t>5/28/2009</a:t>
            </a:fld>
            <a:endParaRPr lang="en-US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defTabSz="923925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algn="r" defTabSz="923925" eaLnBrk="0" hangingPunct="0">
              <a:defRPr sz="1200"/>
            </a:lvl1pPr>
          </a:lstStyle>
          <a:p>
            <a:pPr>
              <a:defRPr/>
            </a:pPr>
            <a:fld id="{CE146EDE-DAAB-40A0-A508-772B1E86E0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defTabSz="923925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algn="r" defTabSz="923925" eaLnBrk="0" hangingPunct="0">
              <a:defRPr sz="1200"/>
            </a:lvl1pPr>
          </a:lstStyle>
          <a:p>
            <a:pPr>
              <a:defRPr/>
            </a:pPr>
            <a:fld id="{FEA6C413-F97B-47EB-BFAD-9FA8A50FF58D}" type="datetimeFigureOut">
              <a:rPr lang="en-US"/>
              <a:pPr>
                <a:defRPr/>
              </a:pPr>
              <a:t>5/28/2009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16425"/>
            <a:ext cx="548640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defTabSz="923925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algn="r" defTabSz="923925" eaLnBrk="0" hangingPunct="0">
              <a:defRPr sz="1200"/>
            </a:lvl1pPr>
          </a:lstStyle>
          <a:p>
            <a:pPr>
              <a:defRPr/>
            </a:pPr>
            <a:fld id="{E17400B0-0288-41A2-A8EC-B206F294BF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err="1" smtClean="0"/>
              <a:t>Nav</a:t>
            </a:r>
            <a:endParaRPr lang="en-US" dirty="0" smtClean="0"/>
          </a:p>
          <a:p>
            <a:pPr eaLnBrk="1" hangingPunct="1"/>
            <a:r>
              <a:rPr lang="en-US" dirty="0" smtClean="0"/>
              <a:t>  Ephemeris / Flight path</a:t>
            </a:r>
          </a:p>
          <a:p>
            <a:pPr eaLnBrk="1" hangingPunct="1"/>
            <a:r>
              <a:rPr lang="en-US" dirty="0" smtClean="0"/>
              <a:t>  Time of day</a:t>
            </a:r>
          </a:p>
          <a:p>
            <a:pPr eaLnBrk="1" hangingPunct="1"/>
            <a:r>
              <a:rPr lang="en-US" dirty="0" smtClean="0"/>
              <a:t>   50Hz</a:t>
            </a:r>
          </a:p>
          <a:p>
            <a:pPr eaLnBrk="1" hangingPunct="1"/>
            <a:r>
              <a:rPr lang="en-US" dirty="0" smtClean="0"/>
              <a:t>C/A</a:t>
            </a:r>
            <a:r>
              <a:rPr lang="en-US" baseline="0" dirty="0" smtClean="0"/>
              <a:t> code</a:t>
            </a:r>
          </a:p>
          <a:p>
            <a:pPr eaLnBrk="1" hangingPunct="1"/>
            <a:r>
              <a:rPr lang="en-US" baseline="0" dirty="0" smtClean="0"/>
              <a:t>  Unique to each sat</a:t>
            </a:r>
          </a:p>
          <a:p>
            <a:pPr eaLnBrk="1" hangingPunct="1"/>
            <a:r>
              <a:rPr lang="en-US" baseline="0" dirty="0" smtClean="0"/>
              <a:t>  1 </a:t>
            </a:r>
            <a:r>
              <a:rPr lang="en-US" baseline="0" dirty="0" err="1" smtClean="0"/>
              <a:t>Mhz</a:t>
            </a:r>
            <a:endParaRPr lang="en-US" baseline="0" dirty="0" smtClean="0"/>
          </a:p>
          <a:p>
            <a:pPr eaLnBrk="1" hangingPunct="1"/>
            <a:r>
              <a:rPr lang="en-US" baseline="0" dirty="0" smtClean="0"/>
              <a:t>  Orthogonal each other &amp; themselves / Ill explain what </a:t>
            </a:r>
            <a:r>
              <a:rPr lang="en-US" baseline="0" dirty="0" err="1" smtClean="0"/>
              <a:t>orthognal</a:t>
            </a:r>
            <a:r>
              <a:rPr lang="en-US" baseline="0" dirty="0" smtClean="0"/>
              <a:t> means.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Carrier wave is sent at 1Ghz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A243EF-62B1-49D1-9F42-5217E3365986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How does receiver lock onto this?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Imagine</a:t>
            </a:r>
            <a:r>
              <a:rPr lang="en-US" baseline="0" dirty="0" smtClean="0"/>
              <a:t> your in a room of people talking, and you wanted to understand someone across the room.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Take turns.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Talk at different frequencies.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Talk in different languages.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CDMA –</a:t>
            </a:r>
            <a:r>
              <a:rPr lang="en-US" baseline="0" dirty="0" smtClean="0"/>
              <a:t> Code division multiple access, cell phones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1023 bit code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32 bit shown as an example.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Unique to each satellite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Orthogonal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Used for tracking, and determination of message arrival.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FC676B-CE75-4951-B657-CE035D2FD76C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How do I bring an analog</a:t>
            </a:r>
            <a:r>
              <a:rPr lang="en-US" baseline="0" dirty="0" smtClean="0"/>
              <a:t> signal into software</a:t>
            </a:r>
            <a:endParaRPr lang="en-US" dirty="0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271288-E0D2-4CDC-8DE5-1B4E8DE1D106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How do I receive the signal in the computer?</a:t>
            </a:r>
          </a:p>
          <a:p>
            <a:pPr marL="742950" lvl="1" indent="-285750" eaLnBrk="1" hangingPunct="1">
              <a:spcBef>
                <a:spcPct val="0"/>
              </a:spcBef>
            </a:pPr>
            <a:r>
              <a:rPr lang="en-US" dirty="0" smtClean="0"/>
              <a:t>Down converter 1.5GHz to 4Mhz</a:t>
            </a:r>
          </a:p>
          <a:p>
            <a:pPr marL="742950" lvl="1" indent="-285750" eaLnBrk="1" hangingPunct="1">
              <a:spcBef>
                <a:spcPct val="0"/>
              </a:spcBef>
            </a:pPr>
            <a:r>
              <a:rPr lang="en-US" dirty="0" smtClean="0"/>
              <a:t>Low noise amplifier.</a:t>
            </a:r>
          </a:p>
          <a:p>
            <a:pPr marL="742950" lvl="1" indent="-285750" eaLnBrk="1" hangingPunct="1">
              <a:spcBef>
                <a:spcPct val="0"/>
              </a:spcBef>
            </a:pPr>
            <a:r>
              <a:rPr lang="en-US" dirty="0" smtClean="0"/>
              <a:t>A to D converter at sampling rate at 16Mhz </a:t>
            </a:r>
          </a:p>
          <a:p>
            <a:pPr marL="742950" lvl="1" indent="-285750" eaLnBrk="1" hangingPunct="1">
              <a:spcBef>
                <a:spcPct val="0"/>
              </a:spcBef>
            </a:pPr>
            <a:r>
              <a:rPr lang="en-US" dirty="0" smtClean="0"/>
              <a:t>2 bit quantifier -3,-1,1,3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Data sent to the cypress semiconductor</a:t>
            </a:r>
            <a:br>
              <a:rPr lang="en-US" dirty="0" smtClean="0"/>
            </a:br>
            <a:r>
              <a:rPr lang="en-US" dirty="0" smtClean="0"/>
              <a:t>provides the sub interface.</a:t>
            </a:r>
            <a:r>
              <a:rPr lang="en-US" baseline="0" dirty="0" smtClean="0"/>
              <a:t>  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In total 2 chips, 1 </a:t>
            </a:r>
            <a:r>
              <a:rPr lang="en-US" baseline="0" dirty="0" err="1" smtClean="0"/>
              <a:t>rf</a:t>
            </a:r>
            <a:r>
              <a:rPr lang="en-US" baseline="0" dirty="0" smtClean="0"/>
              <a:t> design</a:t>
            </a:r>
          </a:p>
          <a:p>
            <a:pPr eaLnBrk="1" hangingPunct="1">
              <a:spcBef>
                <a:spcPct val="0"/>
              </a:spcBef>
            </a:pPr>
            <a:endParaRPr lang="en-US" baseline="0" dirty="0" smtClean="0"/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Once have data time to process</a:t>
            </a:r>
            <a:endParaRPr lang="en-US" dirty="0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B82455-E6FF-43C0-9C20-DD9185FA21C6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Sampler was limited to 30 seconds</a:t>
            </a:r>
          </a:p>
          <a:p>
            <a:pPr eaLnBrk="1" hangingPunct="1"/>
            <a:r>
              <a:rPr lang="en-US" dirty="0" smtClean="0"/>
              <a:t>Buffer was limited to 600 Mb’s</a:t>
            </a:r>
          </a:p>
          <a:p>
            <a:pPr eaLnBrk="1" hangingPunct="1"/>
            <a:r>
              <a:rPr lang="en-US" dirty="0" smtClean="0"/>
              <a:t>Acquisition took 50 seconds / 20ms of data</a:t>
            </a:r>
          </a:p>
          <a:p>
            <a:pPr eaLnBrk="1" hangingPunct="1"/>
            <a:r>
              <a:rPr lang="en-US" dirty="0" smtClean="0"/>
              <a:t>Tracking 3 ½ Min / 30 sec</a:t>
            </a:r>
          </a:p>
          <a:p>
            <a:pPr eaLnBrk="1" hangingPunct="1"/>
            <a:r>
              <a:rPr lang="en-US" dirty="0" smtClean="0"/>
              <a:t>Only provides a single position update.</a:t>
            </a:r>
          </a:p>
          <a:p>
            <a:pPr eaLnBrk="1" hangingPunct="1"/>
            <a:r>
              <a:rPr lang="en-US" dirty="0" smtClean="0"/>
              <a:t>My project was to make these run in parallel.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Now going to describe acquisition - tracking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Find 32 satellites based on their CA code.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Doppler effect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Data is divided</a:t>
            </a:r>
            <a:r>
              <a:rPr lang="en-US" baseline="0" dirty="0" smtClean="0"/>
              <a:t> up into frequency blocks and searched for in the </a:t>
            </a:r>
            <a:r>
              <a:rPr lang="en-US" dirty="0" smtClean="0"/>
              <a:t>frequency</a:t>
            </a:r>
            <a:r>
              <a:rPr lang="en-US" baseline="0" dirty="0" smtClean="0"/>
              <a:t> domain</a:t>
            </a:r>
            <a:br>
              <a:rPr lang="en-US" baseline="0" dirty="0" smtClean="0"/>
            </a:br>
            <a:r>
              <a:rPr lang="en-US" baseline="0" dirty="0" smtClean="0"/>
              <a:t>By searching in the frequency domain time information is lost/ ca offset.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Then translated</a:t>
            </a:r>
            <a:r>
              <a:rPr lang="en-US" baseline="0" dirty="0" smtClean="0"/>
              <a:t> back into the time domain.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808740-F78B-4099-8C37-EE248F9806D6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Tracking algorithm is responsible for keeping track of the signal,</a:t>
            </a:r>
            <a:r>
              <a:rPr lang="en-US" baseline="0" dirty="0" smtClean="0"/>
              <a:t> and decoding the data</a:t>
            </a:r>
            <a:endParaRPr lang="en-US" dirty="0" smtClean="0"/>
          </a:p>
          <a:p>
            <a:pPr eaLnBrk="1" hangingPunct="1"/>
            <a:r>
              <a:rPr lang="en-US" dirty="0" smtClean="0"/>
              <a:t>Keeps track of the C/A code offset, and carrier frequency.</a:t>
            </a:r>
          </a:p>
          <a:p>
            <a:pPr eaLnBrk="1" hangingPunct="1"/>
            <a:r>
              <a:rPr lang="en-US" dirty="0" smtClean="0"/>
              <a:t>Correlation</a:t>
            </a:r>
            <a:r>
              <a:rPr lang="en-US" baseline="0" dirty="0" smtClean="0"/>
              <a:t> is done on</a:t>
            </a:r>
            <a:endParaRPr lang="en-US" dirty="0" smtClean="0"/>
          </a:p>
          <a:p>
            <a:pPr eaLnBrk="1" hangingPunct="1"/>
            <a:r>
              <a:rPr lang="en-US" dirty="0" smtClean="0"/>
              <a:t>Satellites signal will be come faster or slower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Tracking algorithm is responsible for keeping track of the signal.</a:t>
            </a:r>
            <a:br>
              <a:rPr lang="en-US" smtClean="0"/>
            </a:br>
            <a:r>
              <a:rPr lang="en-US" smtClean="0"/>
              <a:t>Satellites signal will be come faster or slower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Test &amp; implement algorithms</a:t>
            </a:r>
          </a:p>
          <a:p>
            <a:pPr eaLnBrk="1" hangingPunct="1"/>
            <a:r>
              <a:rPr lang="en-US" dirty="0" smtClean="0"/>
              <a:t>Implement on multiple platforms</a:t>
            </a:r>
          </a:p>
          <a:p>
            <a:pPr eaLnBrk="1" hangingPunct="1"/>
            <a:r>
              <a:rPr lang="en-US" dirty="0" smtClean="0"/>
              <a:t>Reduce cost of hardware</a:t>
            </a:r>
          </a:p>
          <a:p>
            <a:pPr eaLnBrk="1" hangingPunct="1"/>
            <a:r>
              <a:rPr lang="en-US" dirty="0" smtClean="0"/>
              <a:t>Patch software later.</a:t>
            </a:r>
          </a:p>
          <a:p>
            <a:pPr eaLnBrk="1" hangingPunct="1"/>
            <a:r>
              <a:rPr lang="en-US" dirty="0" smtClean="0"/>
              <a:t>Reduce</a:t>
            </a:r>
            <a:r>
              <a:rPr lang="en-US" baseline="0" dirty="0" smtClean="0"/>
              <a:t> development time</a:t>
            </a:r>
          </a:p>
          <a:p>
            <a:pPr eaLnBrk="1" hangingPunct="1"/>
            <a:r>
              <a:rPr lang="en-US" baseline="0" dirty="0" smtClean="0"/>
              <a:t>Digital camera </a:t>
            </a:r>
            <a:r>
              <a:rPr lang="en-US" baseline="0" dirty="0" err="1" smtClean="0"/>
              <a:t>geocaching</a:t>
            </a:r>
            <a:endParaRPr lang="en-US" dirty="0" smtClean="0"/>
          </a:p>
          <a:p>
            <a:pPr eaLnBrk="1" hangingPunct="1"/>
            <a:r>
              <a:rPr lang="en-US" dirty="0" smtClean="0"/>
              <a:t>25Mb’s for position when sampling just over </a:t>
            </a:r>
            <a:r>
              <a:rPr lang="en-US" dirty="0" err="1" smtClean="0"/>
              <a:t>nyquist</a:t>
            </a:r>
            <a:r>
              <a:rPr lang="en-US" dirty="0" smtClean="0"/>
              <a:t> rate.</a:t>
            </a:r>
          </a:p>
          <a:p>
            <a:pPr eaLnBrk="1" hangingPunct="1"/>
            <a:r>
              <a:rPr lang="en-US" dirty="0" smtClean="0"/>
              <a:t>36 seconds at 3Mhz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When correlations are off a nice triangle is not formed.</a:t>
            </a:r>
          </a:p>
          <a:p>
            <a:pPr eaLnBrk="1" hangingPunct="1"/>
            <a:r>
              <a:rPr lang="en-US" smtClean="0"/>
              <a:t>Then addjust the code offset, and carrier frequency accordingly.</a:t>
            </a:r>
          </a:p>
          <a:p>
            <a:pPr eaLnBrk="1" hangingPunct="1"/>
            <a:r>
              <a:rPr lang="en-US" smtClean="0"/>
              <a:t>Last project took 3.5 min to do this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Spent the first semester on improving the tracking loop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3.30 minutes -&gt; 23 seconds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Data</a:t>
            </a:r>
            <a:r>
              <a:rPr lang="en-US" baseline="0" dirty="0" smtClean="0"/>
              <a:t> * reference wave.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5D00A7-1BE6-4BBB-B424-34316BDAAEC4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7 for loops</a:t>
            </a:r>
          </a:p>
          <a:p>
            <a:r>
              <a:rPr lang="en-US" dirty="0" smtClean="0"/>
              <a:t>Center loop shares 1021 chips.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7400B0-0288-41A2-A8EC-B206F294BFB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Satellites message.</a:t>
            </a:r>
          </a:p>
          <a:p>
            <a:pPr eaLnBrk="1" hangingPunct="1"/>
            <a:r>
              <a:rPr lang="en-US" dirty="0" smtClean="0"/>
              <a:t>Look</a:t>
            </a:r>
            <a:r>
              <a:rPr lang="en-US" baseline="0" dirty="0" smtClean="0"/>
              <a:t> for sign change after 20 ca correlations</a:t>
            </a:r>
          </a:p>
          <a:p>
            <a:pPr eaLnBrk="1" hangingPunct="1"/>
            <a:r>
              <a:rPr lang="en-US" baseline="0" dirty="0" smtClean="0"/>
              <a:t>Look for preamble / </a:t>
            </a:r>
            <a:r>
              <a:rPr lang="en-US" baseline="0" dirty="0" err="1" smtClean="0"/>
              <a:t>sf</a:t>
            </a:r>
            <a:r>
              <a:rPr lang="en-US" baseline="0" dirty="0" smtClean="0"/>
              <a:t> increase in next </a:t>
            </a:r>
            <a:r>
              <a:rPr lang="en-US" baseline="0" dirty="0" err="1" smtClean="0"/>
              <a:t>sf</a:t>
            </a:r>
            <a:r>
              <a:rPr lang="en-US" baseline="0" dirty="0" smtClean="0"/>
              <a:t> / time increased by 6.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Position Updates are done at the start of every word. .6 seconds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Sampler</a:t>
            </a:r>
          </a:p>
          <a:p>
            <a:pPr eaLnBrk="1" hangingPunct="1"/>
            <a:r>
              <a:rPr lang="en-US" smtClean="0"/>
              <a:t>Takes in samples from GN3S and places them in a 2 second buffer. 30Mb of ram.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Acquisition </a:t>
            </a:r>
          </a:p>
          <a:p>
            <a:pPr eaLnBrk="1" hangingPunct="1"/>
            <a:r>
              <a:rPr lang="en-US" smtClean="0"/>
              <a:t>Takes 20 ms of data, </a:t>
            </a:r>
          </a:p>
          <a:p>
            <a:pPr eaLnBrk="1" hangingPunct="1"/>
            <a:r>
              <a:rPr lang="en-US" smtClean="0"/>
              <a:t>searches for satellites CA codes, carrier frequency, and code offset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Tracking loop</a:t>
            </a:r>
          </a:p>
          <a:p>
            <a:pPr eaLnBrk="1" hangingPunct="1"/>
            <a:r>
              <a:rPr lang="en-US" smtClean="0"/>
              <a:t>Performs correlation on 1ms of data, and passes the -1, or 1 result off to a decoding routine.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Position update runs every .6 seconds before.</a:t>
            </a:r>
          </a:p>
          <a:p>
            <a:pPr eaLnBrk="1" hangingPunct="1"/>
            <a:r>
              <a:rPr lang="en-US" smtClean="0"/>
              <a:t>Freezes the currently tracking satellites</a:t>
            </a:r>
          </a:p>
          <a:p>
            <a:pPr eaLnBrk="1" hangingPunct="1"/>
            <a:r>
              <a:rPr lang="en-US" smtClean="0"/>
              <a:t>Grabs their current time, and 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200" dirty="0" smtClean="0"/>
              <a:t>Successfully implemented real-time software defined GPS receiver</a:t>
            </a:r>
          </a:p>
          <a:p>
            <a:pPr eaLnBrk="1" hangingPunct="1">
              <a:lnSpc>
                <a:spcPct val="90000"/>
              </a:lnSpc>
            </a:pPr>
            <a:r>
              <a:rPr lang="en-US" sz="1200" dirty="0" smtClean="0"/>
              <a:t>Implemented on windows</a:t>
            </a:r>
          </a:p>
          <a:p>
            <a:pPr eaLnBrk="1" hangingPunct="1">
              <a:lnSpc>
                <a:spcPct val="90000"/>
              </a:lnSpc>
            </a:pPr>
            <a:r>
              <a:rPr lang="en-US" sz="1200" dirty="0" smtClean="0"/>
              <a:t>60m average position error</a:t>
            </a:r>
          </a:p>
          <a:p>
            <a:pPr eaLnBrk="1" hangingPunct="1">
              <a:lnSpc>
                <a:spcPct val="90000"/>
              </a:lnSpc>
            </a:pPr>
            <a:r>
              <a:rPr lang="en-US" sz="1200" dirty="0" smtClean="0"/>
              <a:t>Approximately 1 second position updates</a:t>
            </a:r>
          </a:p>
          <a:p>
            <a:pPr eaLnBrk="1" hangingPunct="1">
              <a:lnSpc>
                <a:spcPct val="90000"/>
              </a:lnSpc>
            </a:pPr>
            <a:r>
              <a:rPr lang="en-US" sz="1200" dirty="0" smtClean="0"/>
              <a:t>50% average CPU usage</a:t>
            </a:r>
          </a:p>
          <a:p>
            <a:pPr eaLnBrk="1" hangingPunct="1">
              <a:lnSpc>
                <a:spcPct val="90000"/>
              </a:lnSpc>
            </a:pPr>
            <a:r>
              <a:rPr lang="en-US" sz="1200" dirty="0" smtClean="0"/>
              <a:t>Warm start implemented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GPS is the global positioning system.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It is currently the only fully working Global navigation system.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Developed by the DOD, launched in 1993.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32 satellites in medium earth orbit.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GPS works as telemetry problem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3C5F8C-E902-4F5A-8F20-8F33E87B82CC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know the time delay,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Triangulate you need to know the satellites position.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7400B0-0288-41A2-A8EC-B206F294BFB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Cell phones</a:t>
            </a:r>
            <a:br>
              <a:rPr lang="en-US" dirty="0" smtClean="0"/>
            </a:br>
            <a:r>
              <a:rPr lang="en-US" dirty="0" smtClean="0"/>
              <a:t>Time</a:t>
            </a:r>
            <a:r>
              <a:rPr lang="en-US" baseline="0" dirty="0" smtClean="0"/>
              <a:t> takes to send a message tower and back.</a:t>
            </a:r>
          </a:p>
          <a:p>
            <a:pPr eaLnBrk="1" hangingPunct="1">
              <a:spcBef>
                <a:spcPct val="0"/>
              </a:spcBef>
            </a:pPr>
            <a:endParaRPr lang="en-US" baseline="0" dirty="0" smtClean="0"/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Satellites</a:t>
            </a:r>
            <a:br>
              <a:rPr lang="en-US" baseline="0" dirty="0" smtClean="0"/>
            </a:br>
            <a:r>
              <a:rPr lang="en-US" baseline="0" dirty="0" smtClean="0"/>
              <a:t>Don’t communicate to satellite, and satellite is always moving.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E7EB53-D609-4376-AF8D-2A4D10EBB8D1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Gps uses triangluation to form a solution.</a:t>
            </a:r>
            <a:br>
              <a:rPr lang="en-US" smtClean="0"/>
            </a:br>
            <a:r>
              <a:rPr lang="en-US" smtClean="0"/>
              <a:t>Current time + ephemeris = satellite position.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Messages are sent at known intervals, measure the delay.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X,Y,Z 3 unknowns need 3 equations.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602011-A851-4F48-BD66-9497CCDE2538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Receiver can see when the first, and last satellite has arrived.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Using its internal clock it can make a guess at when that message was transmitted, and how long it took to arrive.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Now Imagine that our receiver clock is slower than the satellites clock by a few milliseconds.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The receiver would think that signal took longer to arrive.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300,000 m  = 1ms 3 hundred thousand meters.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For those less familiar with english units this relates to 190 miles. </a:t>
            </a:r>
            <a:br>
              <a:rPr lang="en-US" smtClean="0"/>
            </a:b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AE82DF-F5A1-4086-A95A-3AC305322B81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err="1" smtClean="0"/>
              <a:t>Gps</a:t>
            </a:r>
            <a:r>
              <a:rPr lang="en-US" dirty="0" smtClean="0"/>
              <a:t> uses triangulation to form a solution.</a:t>
            </a:r>
            <a:br>
              <a:rPr lang="en-US" dirty="0" smtClean="0"/>
            </a:br>
            <a:r>
              <a:rPr lang="en-US" dirty="0" smtClean="0"/>
              <a:t>Current time + ephemeris = satellite position.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Messages are sent at known intervals, measure the delay.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X,Y,Z 3 unknowns need 3 equations.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How do the satellites</a:t>
            </a:r>
            <a:r>
              <a:rPr lang="en-US" baseline="0" dirty="0" smtClean="0"/>
              <a:t> send information?</a:t>
            </a:r>
            <a:endParaRPr lang="en-US" dirty="0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4E4CA1-01FF-49EB-AEDA-2FCD988DBE41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800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800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800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800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800"/>
            </a:p>
          </p:txBody>
        </p:sp>
      </p:grpSp>
      <p:sp>
        <p:nvSpPr>
          <p:cNvPr id="24615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616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9A24F-E3FF-4F1D-9AEE-64CC2C2A61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0987E-A6B2-4F04-9F3E-9FD1023BEB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153EA-2C4C-43E1-B9AB-D28FF1D65F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9FA19-1E81-44C9-A6D4-E299647A0B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24AD4-A3D2-4911-8E20-BCD33A077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CDFE6-AB68-498D-8966-D840453C0D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4A976-AFF1-48D1-B0C7-B04ADCF71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36C31-ECCD-4A6D-8DD4-D08CAFDE58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7A4FC-7FD5-4720-AE1F-94D4387184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269BB-F2B1-428E-AB86-AA638E17C0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68AEF-71B7-4236-8688-0A785F17EF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2355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/>
            </a:p>
          </p:txBody>
        </p:sp>
        <p:sp>
          <p:nvSpPr>
            <p:cNvPr id="2355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/>
            </a:p>
          </p:txBody>
        </p:sp>
        <p:sp>
          <p:nvSpPr>
            <p:cNvPr id="2355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/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355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/>
              </a:p>
            </p:txBody>
          </p:sp>
          <p:sp>
            <p:nvSpPr>
              <p:cNvPr id="23560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/>
              </a:p>
            </p:txBody>
          </p:sp>
          <p:sp>
            <p:nvSpPr>
              <p:cNvPr id="2356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/>
              </a:p>
            </p:txBody>
          </p:sp>
          <p:sp>
            <p:nvSpPr>
              <p:cNvPr id="2356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/>
              </a:p>
            </p:txBody>
          </p:sp>
          <p:sp>
            <p:nvSpPr>
              <p:cNvPr id="2356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/>
              </a:p>
            </p:txBody>
          </p:sp>
          <p:sp>
            <p:nvSpPr>
              <p:cNvPr id="2356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/>
              </a:p>
            </p:txBody>
          </p:sp>
          <p:sp>
            <p:nvSpPr>
              <p:cNvPr id="2356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/>
              </a:p>
            </p:txBody>
          </p:sp>
          <p:sp>
            <p:nvSpPr>
              <p:cNvPr id="2356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/>
              </a:p>
            </p:txBody>
          </p:sp>
          <p:sp>
            <p:nvSpPr>
              <p:cNvPr id="2356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/>
              </a:p>
            </p:txBody>
          </p:sp>
          <p:sp>
            <p:nvSpPr>
              <p:cNvPr id="23568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/>
              </a:p>
            </p:txBody>
          </p:sp>
          <p:sp>
            <p:nvSpPr>
              <p:cNvPr id="2356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/>
              </a:p>
            </p:txBody>
          </p:sp>
          <p:sp>
            <p:nvSpPr>
              <p:cNvPr id="23570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/>
              </a:p>
            </p:txBody>
          </p:sp>
          <p:sp>
            <p:nvSpPr>
              <p:cNvPr id="2357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/>
              </a:p>
            </p:txBody>
          </p:sp>
        </p:grpSp>
        <p:sp>
          <p:nvSpPr>
            <p:cNvPr id="2357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/>
            </a:p>
          </p:txBody>
        </p:sp>
        <p:sp>
          <p:nvSpPr>
            <p:cNvPr id="2357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/>
            </a:p>
          </p:txBody>
        </p:sp>
        <p:sp>
          <p:nvSpPr>
            <p:cNvPr id="2357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/>
            </a:p>
          </p:txBody>
        </p:sp>
        <p:sp>
          <p:nvSpPr>
            <p:cNvPr id="23575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/>
            </a:p>
          </p:txBody>
        </p:sp>
        <p:sp>
          <p:nvSpPr>
            <p:cNvPr id="23576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/>
            </a:p>
          </p:txBody>
        </p:sp>
        <p:sp>
          <p:nvSpPr>
            <p:cNvPr id="2357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/>
            </a:p>
          </p:txBody>
        </p:sp>
        <p:sp>
          <p:nvSpPr>
            <p:cNvPr id="23578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/>
            </a:p>
          </p:txBody>
        </p:sp>
        <p:sp>
          <p:nvSpPr>
            <p:cNvPr id="23579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/>
            </a:p>
          </p:txBody>
        </p:sp>
        <p:sp>
          <p:nvSpPr>
            <p:cNvPr id="23580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800"/>
            </a:p>
          </p:txBody>
        </p:sp>
        <p:sp>
          <p:nvSpPr>
            <p:cNvPr id="23581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800"/>
            </a:p>
          </p:txBody>
        </p:sp>
        <p:sp>
          <p:nvSpPr>
            <p:cNvPr id="23582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800"/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584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/>
              </a:p>
            </p:txBody>
          </p:sp>
          <p:sp>
            <p:nvSpPr>
              <p:cNvPr id="23585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/>
              </a:p>
            </p:txBody>
          </p:sp>
          <p:sp>
            <p:nvSpPr>
              <p:cNvPr id="23586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/>
              </a:p>
            </p:txBody>
          </p:sp>
          <p:sp>
            <p:nvSpPr>
              <p:cNvPr id="23587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/>
              </a:p>
            </p:txBody>
          </p:sp>
          <p:sp>
            <p:nvSpPr>
              <p:cNvPr id="23588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/>
              </a:p>
            </p:txBody>
          </p:sp>
        </p:grpSp>
        <p:sp>
          <p:nvSpPr>
            <p:cNvPr id="23589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800"/>
            </a:p>
          </p:txBody>
        </p:sp>
        <p:sp>
          <p:nvSpPr>
            <p:cNvPr id="23590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800"/>
            </a:p>
          </p:txBody>
        </p:sp>
      </p:grpSp>
      <p:sp>
        <p:nvSpPr>
          <p:cNvPr id="2359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592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93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94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C1B91F6F-1326-47BA-AFEF-8AEE637C79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59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Kay.KAYLAPTOP\Desktop\GPSPhotos\corr2.avi" TargetMode="Externa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Kay.KAYLAPTOP\Desktop\GPSPhotos\corr3.avi" TargetMode="Externa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Software Defined GPS Receiver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/>
              <a:t>Sam Price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Advisor: Dr. </a:t>
            </a:r>
            <a:r>
              <a:rPr lang="en-US" dirty="0" smtClean="0"/>
              <a:t>In </a:t>
            </a:r>
            <a:r>
              <a:rPr lang="en-US" dirty="0" err="1" smtClean="0"/>
              <a:t>Soo</a:t>
            </a:r>
            <a:r>
              <a:rPr lang="en-US" dirty="0" smtClean="0"/>
              <a:t> </a:t>
            </a:r>
            <a:r>
              <a:rPr lang="en-US" dirty="0" err="1" smtClean="0"/>
              <a:t>Ahn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Signal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Navigation messages</a:t>
            </a:r>
          </a:p>
          <a:p>
            <a:pPr lvl="1" eaLnBrk="1" hangingPunct="1">
              <a:defRPr/>
            </a:pPr>
            <a:r>
              <a:rPr lang="en-US" dirty="0" smtClean="0"/>
              <a:t>Ephemeris information</a:t>
            </a:r>
          </a:p>
          <a:p>
            <a:pPr lvl="1" eaLnBrk="1" hangingPunct="1">
              <a:defRPr/>
            </a:pPr>
            <a:r>
              <a:rPr lang="en-US" dirty="0" smtClean="0"/>
              <a:t>Time of day</a:t>
            </a:r>
          </a:p>
          <a:p>
            <a:pPr lvl="1" eaLnBrk="1" hangingPunct="1">
              <a:defRPr/>
            </a:pPr>
            <a:r>
              <a:rPr lang="en-US" dirty="0" smtClean="0"/>
              <a:t>50Hz</a:t>
            </a:r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C/A code</a:t>
            </a:r>
          </a:p>
          <a:p>
            <a:pPr lvl="1" eaLnBrk="1" hangingPunct="1">
              <a:defRPr/>
            </a:pPr>
            <a:r>
              <a:rPr lang="en-US" dirty="0" smtClean="0"/>
              <a:t>Unique to each satellite</a:t>
            </a:r>
          </a:p>
          <a:p>
            <a:pPr lvl="1" eaLnBrk="1" hangingPunct="1">
              <a:defRPr/>
            </a:pPr>
            <a:r>
              <a:rPr lang="en-US" dirty="0" smtClean="0"/>
              <a:t>1.023MHz</a:t>
            </a:r>
          </a:p>
          <a:p>
            <a:pPr lvl="1" eaLnBrk="1" hangingPunct="1">
              <a:defRPr/>
            </a:pPr>
            <a:r>
              <a:rPr lang="en-US" dirty="0" smtClean="0"/>
              <a:t>Orthogonal</a:t>
            </a:r>
          </a:p>
          <a:p>
            <a:pPr lvl="1" eaLnBrk="1" hangingPunct="1">
              <a:buFontTx/>
              <a:buNone/>
              <a:defRPr/>
            </a:pPr>
            <a:endParaRPr lang="en-US" dirty="0"/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5791200"/>
            <a:ext cx="41116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428750"/>
            <a:ext cx="72390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889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BPSK</a:t>
            </a:r>
          </a:p>
        </p:txBody>
      </p:sp>
      <p:sp>
        <p:nvSpPr>
          <p:cNvPr id="34819" name="TextBox 6"/>
          <p:cNvSpPr txBox="1">
            <a:spLocks noChangeArrowheads="1"/>
          </p:cNvSpPr>
          <p:nvPr/>
        </p:nvSpPr>
        <p:spPr bwMode="auto">
          <a:xfrm>
            <a:off x="1676400" y="914400"/>
            <a:ext cx="6096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/>
              <a:t>Binary phase-shift keying</a:t>
            </a:r>
          </a:p>
        </p:txBody>
      </p:sp>
      <p:sp>
        <p:nvSpPr>
          <p:cNvPr id="34820" name="Text Box 6"/>
          <p:cNvSpPr txBox="1">
            <a:spLocks noChangeArrowheads="1"/>
          </p:cNvSpPr>
          <p:nvPr/>
        </p:nvSpPr>
        <p:spPr bwMode="auto">
          <a:xfrm>
            <a:off x="304800" y="21336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Carrier wave</a:t>
            </a:r>
          </a:p>
        </p:txBody>
      </p:sp>
      <p:sp>
        <p:nvSpPr>
          <p:cNvPr id="34821" name="Text Box 7"/>
          <p:cNvSpPr txBox="1">
            <a:spLocks noChangeArrowheads="1"/>
          </p:cNvSpPr>
          <p:nvPr/>
        </p:nvSpPr>
        <p:spPr bwMode="auto">
          <a:xfrm>
            <a:off x="381000" y="36576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Data signal</a:t>
            </a:r>
          </a:p>
        </p:txBody>
      </p:sp>
      <p:sp>
        <p:nvSpPr>
          <p:cNvPr id="34822" name="Text Box 8"/>
          <p:cNvSpPr txBox="1">
            <a:spLocks noChangeArrowheads="1"/>
          </p:cNvSpPr>
          <p:nvPr/>
        </p:nvSpPr>
        <p:spPr bwMode="auto">
          <a:xfrm>
            <a:off x="304800" y="54102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Output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733800" y="3429000"/>
            <a:ext cx="4191000" cy="2971800"/>
            <a:chOff x="2352" y="2160"/>
            <a:chExt cx="2640" cy="1872"/>
          </a:xfrm>
        </p:grpSpPr>
        <p:sp>
          <p:nvSpPr>
            <p:cNvPr id="34824" name="Oval 9"/>
            <p:cNvSpPr>
              <a:spLocks noChangeArrowheads="1"/>
            </p:cNvSpPr>
            <p:nvPr/>
          </p:nvSpPr>
          <p:spPr bwMode="auto">
            <a:xfrm>
              <a:off x="2352" y="2160"/>
              <a:ext cx="288" cy="1872"/>
            </a:xfrm>
            <a:prstGeom prst="ellipse">
              <a:avLst/>
            </a:prstGeom>
            <a:noFill/>
            <a:ln w="38100">
              <a:solidFill>
                <a:srgbClr val="21E80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34825" name="Oval 10"/>
            <p:cNvSpPr>
              <a:spLocks noChangeArrowheads="1"/>
            </p:cNvSpPr>
            <p:nvPr/>
          </p:nvSpPr>
          <p:spPr bwMode="auto">
            <a:xfrm>
              <a:off x="2928" y="2160"/>
              <a:ext cx="288" cy="1872"/>
            </a:xfrm>
            <a:prstGeom prst="ellipse">
              <a:avLst/>
            </a:prstGeom>
            <a:noFill/>
            <a:ln w="38100">
              <a:solidFill>
                <a:srgbClr val="21E80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34826" name="Oval 11"/>
            <p:cNvSpPr>
              <a:spLocks noChangeArrowheads="1"/>
            </p:cNvSpPr>
            <p:nvPr/>
          </p:nvSpPr>
          <p:spPr bwMode="auto">
            <a:xfrm>
              <a:off x="3504" y="2160"/>
              <a:ext cx="288" cy="1872"/>
            </a:xfrm>
            <a:prstGeom prst="ellipse">
              <a:avLst/>
            </a:prstGeom>
            <a:noFill/>
            <a:ln w="38100">
              <a:solidFill>
                <a:srgbClr val="21E80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34827" name="Oval 12"/>
            <p:cNvSpPr>
              <a:spLocks noChangeArrowheads="1"/>
            </p:cNvSpPr>
            <p:nvPr/>
          </p:nvSpPr>
          <p:spPr bwMode="auto">
            <a:xfrm>
              <a:off x="4128" y="2160"/>
              <a:ext cx="288" cy="1872"/>
            </a:xfrm>
            <a:prstGeom prst="ellipse">
              <a:avLst/>
            </a:prstGeom>
            <a:noFill/>
            <a:ln w="38100">
              <a:solidFill>
                <a:srgbClr val="21E80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34828" name="Oval 13"/>
            <p:cNvSpPr>
              <a:spLocks noChangeArrowheads="1"/>
            </p:cNvSpPr>
            <p:nvPr/>
          </p:nvSpPr>
          <p:spPr bwMode="auto">
            <a:xfrm>
              <a:off x="4704" y="2160"/>
              <a:ext cx="288" cy="1872"/>
            </a:xfrm>
            <a:prstGeom prst="ellipse">
              <a:avLst/>
            </a:prstGeom>
            <a:noFill/>
            <a:ln w="38100">
              <a:solidFill>
                <a:srgbClr val="21E80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GPS signal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7338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Carrier wave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1575.42MHz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C/A code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1.023MHz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Navigation data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50 Hz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5105400" y="2895600"/>
            <a:ext cx="1219200" cy="1219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3352800" y="2209800"/>
            <a:ext cx="1828800" cy="9144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 bwMode="auto">
          <a:xfrm flipV="1">
            <a:off x="2743200" y="3581400"/>
            <a:ext cx="2362200" cy="228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 bwMode="auto">
          <a:xfrm flipV="1">
            <a:off x="3962400" y="4038600"/>
            <a:ext cx="1447800" cy="12954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 bwMode="auto">
          <a:xfrm>
            <a:off x="6324600" y="3505200"/>
            <a:ext cx="12954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6874" name="Text Box 13"/>
          <p:cNvSpPr txBox="1">
            <a:spLocks noChangeArrowheads="1"/>
          </p:cNvSpPr>
          <p:nvPr/>
        </p:nvSpPr>
        <p:spPr bwMode="auto">
          <a:xfrm>
            <a:off x="5334000" y="2971800"/>
            <a:ext cx="7064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solidFill>
                  <a:schemeClr val="bg2"/>
                </a:solidFill>
              </a:rPr>
              <a:t>X</a:t>
            </a:r>
            <a:endParaRPr lang="en-US" sz="32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Orthogonality</a:t>
            </a:r>
          </a:p>
        </p:txBody>
      </p:sp>
      <p:sp>
        <p:nvSpPr>
          <p:cNvPr id="38914" name="Text Box 5"/>
          <p:cNvSpPr txBox="1">
            <a:spLocks noChangeArrowheads="1"/>
          </p:cNvSpPr>
          <p:nvPr/>
        </p:nvSpPr>
        <p:spPr bwMode="auto">
          <a:xfrm>
            <a:off x="457200" y="1676400"/>
            <a:ext cx="15922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3200"/>
              <a:t>Source</a:t>
            </a:r>
          </a:p>
        </p:txBody>
      </p:sp>
      <p:sp>
        <p:nvSpPr>
          <p:cNvPr id="38915" name="Text Box 6"/>
          <p:cNvSpPr txBox="1">
            <a:spLocks noChangeArrowheads="1"/>
          </p:cNvSpPr>
          <p:nvPr/>
        </p:nvSpPr>
        <p:spPr bwMode="auto">
          <a:xfrm>
            <a:off x="0" y="2819400"/>
            <a:ext cx="20875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Incoming</a:t>
            </a:r>
          </a:p>
        </p:txBody>
      </p:sp>
      <p:sp>
        <p:nvSpPr>
          <p:cNvPr id="38916" name="Text Box 8"/>
          <p:cNvSpPr txBox="1">
            <a:spLocks noChangeArrowheads="1"/>
          </p:cNvSpPr>
          <p:nvPr/>
        </p:nvSpPr>
        <p:spPr bwMode="auto">
          <a:xfrm>
            <a:off x="762000" y="5105400"/>
            <a:ext cx="11144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3200"/>
              <a:t>Sum</a:t>
            </a:r>
          </a:p>
        </p:txBody>
      </p:sp>
      <p:sp>
        <p:nvSpPr>
          <p:cNvPr id="38917" name="Text Box 9"/>
          <p:cNvSpPr txBox="1">
            <a:spLocks noChangeArrowheads="1"/>
          </p:cNvSpPr>
          <p:nvPr/>
        </p:nvSpPr>
        <p:spPr bwMode="auto">
          <a:xfrm>
            <a:off x="228600" y="4038600"/>
            <a:ext cx="17303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3200"/>
              <a:t>Product</a:t>
            </a:r>
          </a:p>
        </p:txBody>
      </p:sp>
      <p:pic>
        <p:nvPicPr>
          <p:cNvPr id="8" name="corr2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209800" y="1371600"/>
            <a:ext cx="660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C/A </a:t>
            </a:r>
            <a:r>
              <a:rPr lang="en-US" dirty="0" smtClean="0"/>
              <a:t>code (cont)</a:t>
            </a:r>
            <a:endParaRPr lang="en-US" dirty="0"/>
          </a:p>
        </p:txBody>
      </p:sp>
      <p:pic>
        <p:nvPicPr>
          <p:cNvPr id="4" name="corr3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62000" y="838200"/>
            <a:ext cx="7721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Hardware used</a:t>
            </a:r>
          </a:p>
        </p:txBody>
      </p:sp>
      <p:sp>
        <p:nvSpPr>
          <p:cNvPr id="43012" name="Rectangle 5"/>
          <p:cNvSpPr>
            <a:spLocks noChangeArrowheads="1"/>
          </p:cNvSpPr>
          <p:nvPr/>
        </p:nvSpPr>
        <p:spPr bwMode="auto">
          <a:xfrm>
            <a:off x="304800" y="685800"/>
            <a:ext cx="3200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800" b="1"/>
              <a:t>SiGe GN3S Sampler v1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486400" y="3657600"/>
            <a:ext cx="3657600" cy="3200400"/>
            <a:chOff x="5486400" y="3657600"/>
            <a:chExt cx="3657600" cy="3200400"/>
          </a:xfrm>
        </p:grpSpPr>
        <p:sp>
          <p:nvSpPr>
            <p:cNvPr id="43010" name="Rectangle 3"/>
            <p:cNvSpPr>
              <a:spLocks noChangeArrowheads="1"/>
            </p:cNvSpPr>
            <p:nvPr/>
          </p:nvSpPr>
          <p:spPr bwMode="auto">
            <a:xfrm>
              <a:off x="5943600" y="3657600"/>
              <a:ext cx="3200400" cy="923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800" b="1" dirty="0"/>
                <a:t>Cypress Semiconductor </a:t>
              </a:r>
              <a:br>
                <a:rPr lang="en-US" sz="1800" b="1" dirty="0"/>
              </a:br>
              <a:r>
                <a:rPr lang="en-US" sz="1800" b="1" dirty="0"/>
                <a:t>EZ-USB FX2</a:t>
              </a:r>
            </a:p>
          </p:txBody>
        </p:sp>
        <p:pic>
          <p:nvPicPr>
            <p:cNvPr id="43013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486400" y="4724400"/>
              <a:ext cx="365760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8"/>
          <p:cNvGrpSpPr/>
          <p:nvPr/>
        </p:nvGrpSpPr>
        <p:grpSpPr>
          <a:xfrm>
            <a:off x="2209800" y="2209800"/>
            <a:ext cx="4191000" cy="3194050"/>
            <a:chOff x="2209800" y="2209800"/>
            <a:chExt cx="4191000" cy="3194050"/>
          </a:xfrm>
        </p:grpSpPr>
        <p:sp>
          <p:nvSpPr>
            <p:cNvPr id="43011" name="Rectangle 4"/>
            <p:cNvSpPr>
              <a:spLocks noChangeArrowheads="1"/>
            </p:cNvSpPr>
            <p:nvPr/>
          </p:nvSpPr>
          <p:spPr bwMode="auto">
            <a:xfrm>
              <a:off x="3200400" y="2209800"/>
              <a:ext cx="320040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800" b="1"/>
                <a:t>SiGe Semiconductor SE4120 </a:t>
              </a:r>
            </a:p>
          </p:txBody>
        </p:sp>
        <p:pic>
          <p:nvPicPr>
            <p:cNvPr id="43014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09800" y="2971800"/>
              <a:ext cx="3571875" cy="2432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301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1219200"/>
            <a:ext cx="25527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27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Previous project by Tony Corbin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381000" y="914400"/>
            <a:ext cx="2895600" cy="1219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r>
              <a:rPr lang="en-US" sz="3600" dirty="0">
                <a:solidFill>
                  <a:schemeClr val="tx2">
                    <a:lumMod val="10000"/>
                  </a:schemeClr>
                </a:solidFill>
              </a:rPr>
              <a:t>Sample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381000" y="1676400"/>
            <a:ext cx="2895600" cy="1219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r>
              <a:rPr lang="en-US" sz="3600" dirty="0">
                <a:solidFill>
                  <a:schemeClr val="tx2">
                    <a:lumMod val="10000"/>
                  </a:schemeClr>
                </a:solidFill>
              </a:rPr>
              <a:t>Buffer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381000" y="2438400"/>
            <a:ext cx="2895600" cy="1219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r>
              <a:rPr lang="en-US" sz="3600" dirty="0">
                <a:solidFill>
                  <a:schemeClr val="tx2">
                    <a:lumMod val="10000"/>
                  </a:schemeClr>
                </a:solidFill>
              </a:rPr>
              <a:t>Acquisition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381000" y="3200400"/>
            <a:ext cx="2895600" cy="1219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r>
              <a:rPr lang="en-US" sz="3600" dirty="0">
                <a:solidFill>
                  <a:schemeClr val="tx2">
                    <a:lumMod val="10000"/>
                  </a:schemeClr>
                </a:solidFill>
              </a:rPr>
              <a:t>Tracking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381000" y="3962400"/>
            <a:ext cx="2895600" cy="1219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r>
              <a:rPr lang="en-US" sz="3600" dirty="0">
                <a:solidFill>
                  <a:schemeClr val="tx2">
                    <a:lumMod val="10000"/>
                  </a:schemeClr>
                </a:solidFill>
              </a:rPr>
              <a:t>Decode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381000" y="4724400"/>
            <a:ext cx="2895600" cy="1371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r>
              <a:rPr lang="en-US" sz="3600" dirty="0">
                <a:solidFill>
                  <a:schemeClr val="tx2">
                    <a:lumMod val="10000"/>
                  </a:schemeClr>
                </a:solidFill>
              </a:rPr>
              <a:t>Calculate position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810000" y="1219200"/>
            <a:ext cx="51054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Char char="•"/>
            </a:pPr>
            <a:r>
              <a:rPr lang="en-US" sz="3600"/>
              <a:t>Sampler 30 seconds</a:t>
            </a:r>
          </a:p>
          <a:p>
            <a:pPr eaLnBrk="0" hangingPunct="0">
              <a:buFont typeface="Arial" charset="0"/>
              <a:buChar char="•"/>
            </a:pPr>
            <a:r>
              <a:rPr lang="en-US" sz="3600"/>
              <a:t>Buffer 600MB</a:t>
            </a:r>
          </a:p>
          <a:p>
            <a:pPr eaLnBrk="0" hangingPunct="0">
              <a:buFont typeface="Arial" charset="0"/>
              <a:buChar char="•"/>
            </a:pPr>
            <a:r>
              <a:rPr lang="en-US" sz="3600"/>
              <a:t>Acquisition: </a:t>
            </a:r>
            <a:br>
              <a:rPr lang="en-US" sz="3600"/>
            </a:br>
            <a:r>
              <a:rPr lang="en-US" sz="3600"/>
              <a:t>50 seconds /20ms</a:t>
            </a:r>
          </a:p>
          <a:p>
            <a:pPr eaLnBrk="0" hangingPunct="0">
              <a:buFont typeface="Arial" charset="0"/>
              <a:buChar char="•"/>
            </a:pPr>
            <a:r>
              <a:rPr lang="en-US" sz="3600"/>
              <a:t>Tracking:</a:t>
            </a:r>
            <a:br>
              <a:rPr lang="en-US" sz="3600"/>
            </a:br>
            <a:r>
              <a:rPr lang="en-US" sz="3600"/>
              <a:t>3½ Min/30 sec</a:t>
            </a:r>
          </a:p>
          <a:p>
            <a:pPr eaLnBrk="0" hangingPunct="0">
              <a:buFont typeface="Arial" charset="0"/>
              <a:buChar char="•"/>
            </a:pPr>
            <a:r>
              <a:rPr lang="en-US" sz="3600"/>
              <a:t>Provide a single position update.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Acquisition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1219200"/>
          <a:ext cx="9144000" cy="5243513"/>
        </p:xfrm>
        <a:graphic>
          <a:graphicData uri="http://schemas.openxmlformats.org/presentationml/2006/ole">
            <p:oleObj spid="_x0000_s2050" name="Visio" r:id="rId4" imgW="6429623" imgH="3686423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Tracking </a:t>
            </a:r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0" y="2895600"/>
            <a:ext cx="9036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D(t) Cos(F t) Cos(F t) = ½ D(t)Cos(0) + ½ D(t) cos(2F t)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3200400" y="1219200"/>
            <a:ext cx="307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CA(t) N(t) Cos(F t)</a:t>
            </a: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3276600" y="1752600"/>
            <a:ext cx="2832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D(t) = CA(t) N(t)</a:t>
            </a:r>
          </a:p>
        </p:txBody>
      </p:sp>
      <p:sp>
        <p:nvSpPr>
          <p:cNvPr id="19471" name="AutoShape 15"/>
          <p:cNvSpPr>
            <a:spLocks noChangeArrowheads="1"/>
          </p:cNvSpPr>
          <p:nvPr/>
        </p:nvSpPr>
        <p:spPr bwMode="auto">
          <a:xfrm>
            <a:off x="6324600" y="2819400"/>
            <a:ext cx="2819400" cy="685800"/>
          </a:xfrm>
          <a:prstGeom prst="flowChartSummingJunction">
            <a:avLst/>
          </a:prstGeom>
          <a:noFill/>
          <a:ln w="57150">
            <a:solidFill>
              <a:srgbClr val="FF090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304800" y="3886200"/>
            <a:ext cx="9144000" cy="2819400"/>
            <a:chOff x="192" y="2448"/>
            <a:chExt cx="5760" cy="1776"/>
          </a:xfrm>
        </p:grpSpPr>
        <p:pic>
          <p:nvPicPr>
            <p:cNvPr id="50184" name="Picture 1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04" y="2448"/>
              <a:ext cx="4848" cy="1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185" name="Text Box 17"/>
            <p:cNvSpPr txBox="1">
              <a:spLocks noChangeArrowheads="1"/>
            </p:cNvSpPr>
            <p:nvPr/>
          </p:nvSpPr>
          <p:spPr bwMode="auto">
            <a:xfrm>
              <a:off x="240" y="2736"/>
              <a:ext cx="11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Signal</a:t>
              </a:r>
            </a:p>
          </p:txBody>
        </p:sp>
        <p:sp>
          <p:nvSpPr>
            <p:cNvPr id="50186" name="Text Box 18"/>
            <p:cNvSpPr txBox="1">
              <a:spLocks noChangeArrowheads="1"/>
            </p:cNvSpPr>
            <p:nvPr/>
          </p:nvSpPr>
          <p:spPr bwMode="auto">
            <a:xfrm>
              <a:off x="192" y="3456"/>
              <a:ext cx="1104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Carrier Frequency Off</a:t>
              </a:r>
            </a:p>
          </p:txBody>
        </p:sp>
      </p:grp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905000" y="2286000"/>
            <a:ext cx="6176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Cos(A)Cos(A) = ½ Cos(0)+ ½ Cos(2A)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8" grpId="0"/>
      <p:bldP spid="19469" grpId="0"/>
      <p:bldP spid="19470" grpId="0"/>
      <p:bldP spid="19471" grpId="0" animBg="1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Tracking </a:t>
            </a:r>
            <a:r>
              <a:rPr lang="en-US" dirty="0" smtClean="0"/>
              <a:t>algorithm</a:t>
            </a:r>
            <a:endParaRPr lang="en-US" dirty="0"/>
          </a:p>
        </p:txBody>
      </p:sp>
      <p:grpSp>
        <p:nvGrpSpPr>
          <p:cNvPr id="52226" name="Group 16"/>
          <p:cNvGrpSpPr>
            <a:grpSpLocks/>
          </p:cNvGrpSpPr>
          <p:nvPr/>
        </p:nvGrpSpPr>
        <p:grpSpPr bwMode="auto">
          <a:xfrm>
            <a:off x="3276600" y="1752600"/>
            <a:ext cx="5867400" cy="4400550"/>
            <a:chOff x="3124200" y="2286000"/>
            <a:chExt cx="5867400" cy="4400550"/>
          </a:xfrm>
        </p:grpSpPr>
        <p:pic>
          <p:nvPicPr>
            <p:cNvPr id="52234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24200" y="2286000"/>
              <a:ext cx="5867400" cy="4400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Straight Arrow Connector 5"/>
            <p:cNvCxnSpPr/>
            <p:nvPr/>
          </p:nvCxnSpPr>
          <p:spPr bwMode="auto">
            <a:xfrm rot="5400000" flipH="1" flipV="1">
              <a:off x="4285457" y="4485481"/>
              <a:ext cx="3422650" cy="1587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 bwMode="auto">
            <a:xfrm rot="5400000" flipH="1" flipV="1">
              <a:off x="4804569" y="5495132"/>
              <a:ext cx="1284287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 bwMode="auto">
            <a:xfrm rot="5400000" flipH="1" flipV="1">
              <a:off x="5905500" y="5494338"/>
              <a:ext cx="1284287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2238" name="TextBox 9"/>
            <p:cNvSpPr txBox="1">
              <a:spLocks noChangeArrowheads="1"/>
            </p:cNvSpPr>
            <p:nvPr/>
          </p:nvSpPr>
          <p:spPr bwMode="auto">
            <a:xfrm>
              <a:off x="4572000" y="4800600"/>
              <a:ext cx="76041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solidFill>
                    <a:srgbClr val="FF0909"/>
                  </a:solidFill>
                </a:rPr>
                <a:t>Early</a:t>
              </a:r>
            </a:p>
          </p:txBody>
        </p:sp>
        <p:sp>
          <p:nvSpPr>
            <p:cNvPr id="52239" name="TextBox 10"/>
            <p:cNvSpPr txBox="1">
              <a:spLocks noChangeArrowheads="1"/>
            </p:cNvSpPr>
            <p:nvPr/>
          </p:nvSpPr>
          <p:spPr bwMode="auto">
            <a:xfrm>
              <a:off x="4876800" y="2743200"/>
              <a:ext cx="10128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solidFill>
                    <a:srgbClr val="107103"/>
                  </a:solidFill>
                </a:rPr>
                <a:t>Prompt</a:t>
              </a:r>
            </a:p>
          </p:txBody>
        </p:sp>
        <p:sp>
          <p:nvSpPr>
            <p:cNvPr id="52240" name="TextBox 11"/>
            <p:cNvSpPr txBox="1">
              <a:spLocks noChangeArrowheads="1"/>
            </p:cNvSpPr>
            <p:nvPr/>
          </p:nvSpPr>
          <p:spPr bwMode="auto">
            <a:xfrm>
              <a:off x="6608763" y="4814888"/>
              <a:ext cx="674687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solidFill>
                    <a:srgbClr val="760000"/>
                  </a:solidFill>
                </a:rPr>
                <a:t>Late</a:t>
              </a:r>
            </a:p>
          </p:txBody>
        </p:sp>
      </p:grpSp>
      <p:pic>
        <p:nvPicPr>
          <p:cNvPr id="52227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447800"/>
            <a:ext cx="332422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Line 12"/>
          <p:cNvSpPr>
            <a:spLocks noChangeShapeType="1"/>
          </p:cNvSpPr>
          <p:nvPr/>
        </p:nvSpPr>
        <p:spPr bwMode="auto">
          <a:xfrm>
            <a:off x="1436688" y="1981200"/>
            <a:ext cx="0" cy="2286000"/>
          </a:xfrm>
          <a:prstGeom prst="line">
            <a:avLst/>
          </a:prstGeom>
          <a:noFill/>
          <a:ln w="28575">
            <a:solidFill>
              <a:srgbClr val="21E80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29" name="Line 13"/>
          <p:cNvSpPr>
            <a:spLocks noChangeShapeType="1"/>
          </p:cNvSpPr>
          <p:nvPr/>
        </p:nvSpPr>
        <p:spPr bwMode="auto">
          <a:xfrm>
            <a:off x="1884363" y="1981200"/>
            <a:ext cx="0" cy="3473450"/>
          </a:xfrm>
          <a:prstGeom prst="line">
            <a:avLst/>
          </a:prstGeom>
          <a:noFill/>
          <a:ln w="28575">
            <a:solidFill>
              <a:srgbClr val="76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30" name="Line 14"/>
          <p:cNvSpPr>
            <a:spLocks noChangeShapeType="1"/>
          </p:cNvSpPr>
          <p:nvPr/>
        </p:nvSpPr>
        <p:spPr bwMode="auto">
          <a:xfrm>
            <a:off x="1120775" y="2286000"/>
            <a:ext cx="0" cy="881063"/>
          </a:xfrm>
          <a:prstGeom prst="line">
            <a:avLst/>
          </a:prstGeom>
          <a:noFill/>
          <a:ln w="28575">
            <a:solidFill>
              <a:srgbClr val="FF090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31" name="Text Box 15"/>
          <p:cNvSpPr txBox="1">
            <a:spLocks noChangeArrowheads="1"/>
          </p:cNvSpPr>
          <p:nvPr/>
        </p:nvSpPr>
        <p:spPr bwMode="auto">
          <a:xfrm>
            <a:off x="0" y="2895600"/>
            <a:ext cx="6223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>
                <a:solidFill>
                  <a:srgbClr val="FF0909"/>
                </a:solidFill>
              </a:rPr>
              <a:t>E</a:t>
            </a:r>
          </a:p>
        </p:txBody>
      </p:sp>
      <p:sp>
        <p:nvSpPr>
          <p:cNvPr id="52232" name="Text Box 16"/>
          <p:cNvSpPr txBox="1">
            <a:spLocks noChangeArrowheads="1"/>
          </p:cNvSpPr>
          <p:nvPr/>
        </p:nvSpPr>
        <p:spPr bwMode="auto">
          <a:xfrm>
            <a:off x="0" y="4038600"/>
            <a:ext cx="603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>
                <a:solidFill>
                  <a:srgbClr val="21E806"/>
                </a:solidFill>
              </a:rPr>
              <a:t>P</a:t>
            </a:r>
          </a:p>
        </p:txBody>
      </p:sp>
      <p:sp>
        <p:nvSpPr>
          <p:cNvPr id="52233" name="Text Box 17"/>
          <p:cNvSpPr txBox="1">
            <a:spLocks noChangeArrowheads="1"/>
          </p:cNvSpPr>
          <p:nvPr/>
        </p:nvSpPr>
        <p:spPr bwMode="auto">
          <a:xfrm>
            <a:off x="0" y="5181600"/>
            <a:ext cx="5699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>
                <a:solidFill>
                  <a:srgbClr val="CC9900"/>
                </a:solidFill>
              </a:rPr>
              <a:t>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Why use a </a:t>
            </a:r>
            <a:br>
              <a:rPr lang="en-US" sz="4000" smtClean="0"/>
            </a:br>
            <a:r>
              <a:rPr lang="en-US" sz="4000" smtClean="0"/>
              <a:t>software defined GPS receiver?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90800"/>
            <a:ext cx="8229600" cy="3276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Test and implement </a:t>
            </a:r>
            <a:r>
              <a:rPr lang="en-US" dirty="0" smtClean="0"/>
              <a:t>algorithms</a:t>
            </a:r>
            <a:endParaRPr lang="en-US" dirty="0"/>
          </a:p>
          <a:p>
            <a:pPr eaLnBrk="1" hangingPunct="1">
              <a:defRPr/>
            </a:pPr>
            <a:r>
              <a:rPr lang="en-US" dirty="0" smtClean="0"/>
              <a:t>Implement on multiple platforms</a:t>
            </a:r>
            <a:endParaRPr lang="en-US" dirty="0"/>
          </a:p>
          <a:p>
            <a:pPr eaLnBrk="1" hangingPunct="1">
              <a:defRPr/>
            </a:pPr>
            <a:r>
              <a:rPr lang="en-US" dirty="0"/>
              <a:t>Reduce cost of </a:t>
            </a:r>
            <a:r>
              <a:rPr lang="en-US" dirty="0" smtClean="0"/>
              <a:t>hardware</a:t>
            </a:r>
            <a:endParaRPr lang="en-US" dirty="0"/>
          </a:p>
          <a:p>
            <a:pPr eaLnBrk="1" hangingPunct="1">
              <a:defRPr/>
            </a:pPr>
            <a:r>
              <a:rPr lang="en-US" dirty="0" smtClean="0"/>
              <a:t>Software upgrades</a:t>
            </a:r>
          </a:p>
          <a:p>
            <a:pPr eaLnBrk="1" hangingPunct="1">
              <a:defRPr/>
            </a:pPr>
            <a:r>
              <a:rPr lang="en-US" dirty="0" smtClean="0"/>
              <a:t>Reduce development time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Tracking </a:t>
            </a:r>
            <a:r>
              <a:rPr lang="en-US" dirty="0" smtClean="0"/>
              <a:t>algorithm (cont)</a:t>
            </a:r>
            <a:endParaRPr lang="en-US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143000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 bwMode="auto">
          <a:xfrm rot="5400000" flipH="1" flipV="1">
            <a:off x="2971801" y="4343400"/>
            <a:ext cx="3352800" cy="317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 bwMode="auto">
          <a:xfrm rot="5400000" flipH="1" flipV="1">
            <a:off x="2781301" y="4762500"/>
            <a:ext cx="2362200" cy="317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 bwMode="auto">
          <a:xfrm rot="5400000" flipH="1" flipV="1">
            <a:off x="4800601" y="5486400"/>
            <a:ext cx="914400" cy="317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124200" y="3429000"/>
            <a:ext cx="76676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 dirty="0">
                <a:solidFill>
                  <a:schemeClr val="tx2">
                    <a:lumMod val="10000"/>
                  </a:schemeClr>
                </a:solidFill>
              </a:rPr>
              <a:t>Early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48200" y="2286000"/>
            <a:ext cx="102076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 dirty="0">
                <a:solidFill>
                  <a:schemeClr val="tx2">
                    <a:lumMod val="10000"/>
                  </a:schemeClr>
                </a:solidFill>
              </a:rPr>
              <a:t>Prompt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57800" y="4724400"/>
            <a:ext cx="6794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 dirty="0">
                <a:solidFill>
                  <a:schemeClr val="tx2">
                    <a:lumMod val="10000"/>
                  </a:schemeClr>
                </a:solidFill>
              </a:rPr>
              <a:t>Late</a:t>
            </a:r>
          </a:p>
        </p:txBody>
      </p:sp>
      <p:sp>
        <p:nvSpPr>
          <p:cNvPr id="54281" name="Line 11"/>
          <p:cNvSpPr>
            <a:spLocks noChangeShapeType="1"/>
          </p:cNvSpPr>
          <p:nvPr/>
        </p:nvSpPr>
        <p:spPr bwMode="auto">
          <a:xfrm flipH="1">
            <a:off x="2133600" y="2667000"/>
            <a:ext cx="2514600" cy="3276600"/>
          </a:xfrm>
          <a:prstGeom prst="line">
            <a:avLst/>
          </a:prstGeom>
          <a:noFill/>
          <a:ln w="28575">
            <a:solidFill>
              <a:srgbClr val="21E80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2" name="Line 12"/>
          <p:cNvSpPr>
            <a:spLocks noChangeShapeType="1"/>
          </p:cNvSpPr>
          <p:nvPr/>
        </p:nvSpPr>
        <p:spPr bwMode="auto">
          <a:xfrm>
            <a:off x="4648200" y="2667000"/>
            <a:ext cx="838200" cy="3276600"/>
          </a:xfrm>
          <a:prstGeom prst="line">
            <a:avLst/>
          </a:prstGeom>
          <a:noFill/>
          <a:ln w="28575">
            <a:solidFill>
              <a:srgbClr val="21E80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Tracking algorithm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2286000" y="1295400"/>
            <a:ext cx="1277730" cy="381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1</a:t>
            </a:r>
          </a:p>
        </p:txBody>
      </p:sp>
      <p:sp>
        <p:nvSpPr>
          <p:cNvPr id="26" name="Rounded Rectangle 25"/>
          <p:cNvSpPr/>
          <p:nvPr/>
        </p:nvSpPr>
        <p:spPr bwMode="auto">
          <a:xfrm>
            <a:off x="5038035" y="1295400"/>
            <a:ext cx="1277730" cy="381000"/>
          </a:xfrm>
          <a:prstGeom prst="roundRect">
            <a:avLst/>
          </a:prstGeom>
          <a:solidFill>
            <a:srgbClr val="107103"/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1</a:t>
            </a:r>
          </a:p>
        </p:txBody>
      </p:sp>
      <p:sp>
        <p:nvSpPr>
          <p:cNvPr id="27" name="Rounded Rectangle 26"/>
          <p:cNvSpPr/>
          <p:nvPr/>
        </p:nvSpPr>
        <p:spPr bwMode="auto">
          <a:xfrm>
            <a:off x="6414052" y="1295400"/>
            <a:ext cx="1277730" cy="381000"/>
          </a:xfrm>
          <a:prstGeom prst="roundRect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chemeClr val="tx1"/>
                </a:solidFill>
                <a:latin typeface="Verdana" pitchFamily="34" charset="0"/>
              </a:rPr>
              <a:t>-1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7790070" y="1295400"/>
            <a:ext cx="1277730" cy="381000"/>
          </a:xfrm>
          <a:prstGeom prst="roundRect">
            <a:avLst/>
          </a:prstGeom>
          <a:solidFill>
            <a:srgbClr val="C49500"/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chemeClr val="tx1"/>
                </a:solidFill>
                <a:latin typeface="Verdana" pitchFamily="34" charset="0"/>
              </a:rPr>
              <a:t>-1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3662017" y="1295400"/>
            <a:ext cx="1277730" cy="381000"/>
          </a:xfrm>
          <a:prstGeom prst="roundRect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chemeClr val="tx1"/>
                </a:solidFill>
                <a:latin typeface="Verdana" pitchFamily="34" charset="0"/>
              </a:rPr>
              <a:t>-1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52400" y="990600"/>
            <a:ext cx="220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Reference C/A code</a:t>
            </a:r>
            <a:endParaRPr lang="en-US" dirty="0"/>
          </a:p>
        </p:txBody>
      </p:sp>
      <p:grpSp>
        <p:nvGrpSpPr>
          <p:cNvPr id="75" name="Group 74"/>
          <p:cNvGrpSpPr/>
          <p:nvPr/>
        </p:nvGrpSpPr>
        <p:grpSpPr>
          <a:xfrm>
            <a:off x="228600" y="3581400"/>
            <a:ext cx="8763000" cy="838200"/>
            <a:chOff x="304800" y="2209800"/>
            <a:chExt cx="8763000" cy="838200"/>
          </a:xfrm>
        </p:grpSpPr>
        <p:grpSp>
          <p:nvGrpSpPr>
            <p:cNvPr id="41" name="Group 40"/>
            <p:cNvGrpSpPr/>
            <p:nvPr/>
          </p:nvGrpSpPr>
          <p:grpSpPr>
            <a:xfrm>
              <a:off x="2286000" y="2209800"/>
              <a:ext cx="6781800" cy="381000"/>
              <a:chOff x="1905000" y="1143000"/>
              <a:chExt cx="5257800" cy="381000"/>
            </a:xfrm>
          </p:grpSpPr>
          <p:sp>
            <p:nvSpPr>
              <p:cNvPr id="42" name="Rounded Rectangle 41"/>
              <p:cNvSpPr/>
              <p:nvPr/>
            </p:nvSpPr>
            <p:spPr bwMode="auto">
              <a:xfrm>
                <a:off x="1905000" y="1143000"/>
                <a:ext cx="990600" cy="3810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rPr>
                  <a:t>1</a:t>
                </a:r>
              </a:p>
            </p:txBody>
          </p:sp>
          <p:sp>
            <p:nvSpPr>
              <p:cNvPr id="43" name="Rounded Rectangle 42"/>
              <p:cNvSpPr/>
              <p:nvPr/>
            </p:nvSpPr>
            <p:spPr bwMode="auto">
              <a:xfrm>
                <a:off x="4038600" y="1143000"/>
                <a:ext cx="990600" cy="381000"/>
              </a:xfrm>
              <a:prstGeom prst="roundRect">
                <a:avLst/>
              </a:prstGeom>
              <a:solidFill>
                <a:srgbClr val="107103"/>
              </a:solidFill>
              <a:ln>
                <a:headEnd type="none" w="med" len="med"/>
                <a:tailEnd type="none" w="med" len="med"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rPr>
                  <a:t>1</a:t>
                </a:r>
              </a:p>
            </p:txBody>
          </p:sp>
          <p:sp>
            <p:nvSpPr>
              <p:cNvPr id="44" name="Rounded Rectangle 43"/>
              <p:cNvSpPr/>
              <p:nvPr/>
            </p:nvSpPr>
            <p:spPr bwMode="auto">
              <a:xfrm>
                <a:off x="5105400" y="1143000"/>
                <a:ext cx="990600" cy="381000"/>
              </a:xfrm>
              <a:prstGeom prst="roundRect">
                <a:avLst/>
              </a:prstGeom>
              <a:solidFill>
                <a:srgbClr val="7030A0"/>
              </a:solidFill>
              <a:ln>
                <a:headEnd type="none" w="med" len="med"/>
                <a:tailEnd type="none" w="med" len="med"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solidFill>
                      <a:schemeClr val="tx1"/>
                    </a:solidFill>
                    <a:latin typeface="Verdana" pitchFamily="34" charset="0"/>
                  </a:rPr>
                  <a:t>-1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45" name="Rounded Rectangle 44"/>
              <p:cNvSpPr/>
              <p:nvPr/>
            </p:nvSpPr>
            <p:spPr bwMode="auto">
              <a:xfrm>
                <a:off x="6172200" y="1143000"/>
                <a:ext cx="990600" cy="381000"/>
              </a:xfrm>
              <a:prstGeom prst="roundRect">
                <a:avLst/>
              </a:prstGeom>
              <a:solidFill>
                <a:srgbClr val="C49500"/>
              </a:solidFill>
              <a:ln>
                <a:headEnd type="none" w="med" len="med"/>
                <a:tailEnd type="none" w="med" len="med"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solidFill>
                      <a:schemeClr val="tx1"/>
                    </a:solidFill>
                    <a:latin typeface="Verdana" pitchFamily="34" charset="0"/>
                  </a:rPr>
                  <a:t>-1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46" name="Rounded Rectangle 45"/>
              <p:cNvSpPr/>
              <p:nvPr/>
            </p:nvSpPr>
            <p:spPr bwMode="auto">
              <a:xfrm>
                <a:off x="2971800" y="1143000"/>
                <a:ext cx="990600" cy="381000"/>
              </a:xfrm>
              <a:prstGeom prst="roundRect">
                <a:avLst/>
              </a:prstGeom>
              <a:solidFill>
                <a:srgbClr val="C00000"/>
              </a:solidFill>
              <a:ln>
                <a:headEnd type="none" w="med" len="med"/>
                <a:tailEnd type="none" w="med" len="med"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solidFill>
                      <a:schemeClr val="tx1"/>
                    </a:solidFill>
                    <a:latin typeface="Verdana" pitchFamily="34" charset="0"/>
                  </a:rPr>
                  <a:t>-1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304800" y="2296180"/>
              <a:ext cx="1600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Prompt</a:t>
              </a:r>
              <a:endParaRPr lang="en-US" dirty="0"/>
            </a:p>
          </p:txBody>
        </p:sp>
        <p:sp>
          <p:nvSpPr>
            <p:cNvPr id="66" name="Rounded Rectangle 65"/>
            <p:cNvSpPr/>
            <p:nvPr/>
          </p:nvSpPr>
          <p:spPr bwMode="auto">
            <a:xfrm>
              <a:off x="2286000" y="2666999"/>
              <a:ext cx="6747164" cy="381001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0" scaled="1"/>
              <a:tileRect/>
            </a:gra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Data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228600" y="2285999"/>
            <a:ext cx="8763000" cy="838201"/>
            <a:chOff x="304800" y="3581399"/>
            <a:chExt cx="8763000" cy="838201"/>
          </a:xfrm>
        </p:grpSpPr>
        <p:grpSp>
          <p:nvGrpSpPr>
            <p:cNvPr id="68" name="Group 67"/>
            <p:cNvGrpSpPr/>
            <p:nvPr/>
          </p:nvGrpSpPr>
          <p:grpSpPr>
            <a:xfrm>
              <a:off x="2286000" y="3581399"/>
              <a:ext cx="6781800" cy="381000"/>
              <a:chOff x="2057400" y="4114800"/>
              <a:chExt cx="6781800" cy="381000"/>
            </a:xfrm>
          </p:grpSpPr>
          <p:sp>
            <p:nvSpPr>
              <p:cNvPr id="31" name="Rounded Rectangle 30"/>
              <p:cNvSpPr/>
              <p:nvPr/>
            </p:nvSpPr>
            <p:spPr bwMode="auto">
              <a:xfrm>
                <a:off x="2057400" y="4114800"/>
                <a:ext cx="583096" cy="3810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rPr>
                  <a:t>1</a:t>
                </a:r>
              </a:p>
            </p:txBody>
          </p:sp>
          <p:sp>
            <p:nvSpPr>
              <p:cNvPr id="32" name="Rounded Rectangle 31"/>
              <p:cNvSpPr/>
              <p:nvPr/>
            </p:nvSpPr>
            <p:spPr bwMode="auto">
              <a:xfrm>
                <a:off x="8256104" y="4114800"/>
                <a:ext cx="583096" cy="3810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rPr>
                  <a:t>1</a:t>
                </a:r>
              </a:p>
            </p:txBody>
          </p:sp>
          <p:sp>
            <p:nvSpPr>
              <p:cNvPr id="62" name="Rounded Rectangle 61"/>
              <p:cNvSpPr/>
              <p:nvPr/>
            </p:nvSpPr>
            <p:spPr bwMode="auto">
              <a:xfrm>
                <a:off x="4123635" y="4114800"/>
                <a:ext cx="1277730" cy="381000"/>
              </a:xfrm>
              <a:prstGeom prst="roundRect">
                <a:avLst/>
              </a:prstGeom>
              <a:solidFill>
                <a:srgbClr val="107103"/>
              </a:solidFill>
              <a:ln>
                <a:headEnd type="none" w="med" len="med"/>
                <a:tailEnd type="none" w="med" len="med"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rPr>
                  <a:t>1</a:t>
                </a:r>
              </a:p>
            </p:txBody>
          </p:sp>
          <p:sp>
            <p:nvSpPr>
              <p:cNvPr id="63" name="Rounded Rectangle 62"/>
              <p:cNvSpPr/>
              <p:nvPr/>
            </p:nvSpPr>
            <p:spPr bwMode="auto">
              <a:xfrm>
                <a:off x="5499652" y="4114800"/>
                <a:ext cx="1277730" cy="381000"/>
              </a:xfrm>
              <a:prstGeom prst="roundRect">
                <a:avLst/>
              </a:prstGeom>
              <a:solidFill>
                <a:srgbClr val="7030A0"/>
              </a:solidFill>
              <a:ln>
                <a:headEnd type="none" w="med" len="med"/>
                <a:tailEnd type="none" w="med" len="med"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solidFill>
                      <a:schemeClr val="tx1"/>
                    </a:solidFill>
                    <a:latin typeface="Verdana" pitchFamily="34" charset="0"/>
                  </a:rPr>
                  <a:t>-1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64" name="Rounded Rectangle 63"/>
              <p:cNvSpPr/>
              <p:nvPr/>
            </p:nvSpPr>
            <p:spPr bwMode="auto">
              <a:xfrm>
                <a:off x="6875670" y="4114800"/>
                <a:ext cx="1277730" cy="381000"/>
              </a:xfrm>
              <a:prstGeom prst="roundRect">
                <a:avLst/>
              </a:prstGeom>
              <a:solidFill>
                <a:srgbClr val="C49500"/>
              </a:solidFill>
              <a:ln>
                <a:headEnd type="none" w="med" len="med"/>
                <a:tailEnd type="none" w="med" len="med"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solidFill>
                      <a:schemeClr val="tx1"/>
                    </a:solidFill>
                    <a:latin typeface="Verdana" pitchFamily="34" charset="0"/>
                  </a:rPr>
                  <a:t>-1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65" name="Rounded Rectangle 64"/>
              <p:cNvSpPr/>
              <p:nvPr/>
            </p:nvSpPr>
            <p:spPr bwMode="auto">
              <a:xfrm>
                <a:off x="2747617" y="4114800"/>
                <a:ext cx="1277730" cy="381000"/>
              </a:xfrm>
              <a:prstGeom prst="roundRect">
                <a:avLst/>
              </a:prstGeom>
              <a:solidFill>
                <a:srgbClr val="C00000"/>
              </a:solidFill>
              <a:ln>
                <a:headEnd type="none" w="med" len="med"/>
                <a:tailEnd type="none" w="med" len="med"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solidFill>
                      <a:schemeClr val="tx1"/>
                    </a:solidFill>
                    <a:latin typeface="Verdana" pitchFamily="34" charset="0"/>
                  </a:rPr>
                  <a:t>-1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</p:grpSp>
        <p:sp>
          <p:nvSpPr>
            <p:cNvPr id="69" name="TextBox 68"/>
            <p:cNvSpPr txBox="1"/>
            <p:nvPr/>
          </p:nvSpPr>
          <p:spPr>
            <a:xfrm>
              <a:off x="304800" y="3667779"/>
              <a:ext cx="1295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Early</a:t>
              </a:r>
              <a:endParaRPr lang="en-US" dirty="0"/>
            </a:p>
          </p:txBody>
        </p:sp>
        <p:sp>
          <p:nvSpPr>
            <p:cNvPr id="70" name="Rounded Rectangle 69"/>
            <p:cNvSpPr/>
            <p:nvPr/>
          </p:nvSpPr>
          <p:spPr bwMode="auto">
            <a:xfrm>
              <a:off x="2286000" y="4038599"/>
              <a:ext cx="6747164" cy="381001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0" scaled="1"/>
              <a:tileRect/>
            </a:gra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Data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228600" y="4953000"/>
            <a:ext cx="8763000" cy="838200"/>
            <a:chOff x="304800" y="5105400"/>
            <a:chExt cx="8763000" cy="838200"/>
          </a:xfrm>
        </p:grpSpPr>
        <p:sp>
          <p:nvSpPr>
            <p:cNvPr id="35" name="TextBox 34"/>
            <p:cNvSpPr txBox="1"/>
            <p:nvPr/>
          </p:nvSpPr>
          <p:spPr>
            <a:xfrm>
              <a:off x="304800" y="5191780"/>
              <a:ext cx="1066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Late</a:t>
              </a:r>
              <a:endParaRPr lang="en-US" dirty="0"/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2286000" y="5105400"/>
              <a:ext cx="6781800" cy="381000"/>
              <a:chOff x="2057400" y="4724400"/>
              <a:chExt cx="6781800" cy="381000"/>
            </a:xfrm>
          </p:grpSpPr>
          <p:sp>
            <p:nvSpPr>
              <p:cNvPr id="52" name="Rounded Rectangle 51"/>
              <p:cNvSpPr/>
              <p:nvPr/>
            </p:nvSpPr>
            <p:spPr bwMode="auto">
              <a:xfrm>
                <a:off x="8256104" y="4724400"/>
                <a:ext cx="583096" cy="381000"/>
              </a:xfrm>
              <a:prstGeom prst="roundRect">
                <a:avLst/>
              </a:prstGeom>
              <a:solidFill>
                <a:srgbClr val="C49500"/>
              </a:solidFill>
              <a:ln>
                <a:headEnd type="none" w="med" len="med"/>
                <a:tailEnd type="none" w="med" len="med"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rPr>
                  <a:t>-1</a:t>
                </a:r>
              </a:p>
            </p:txBody>
          </p:sp>
          <p:sp>
            <p:nvSpPr>
              <p:cNvPr id="53" name="Rounded Rectangle 52"/>
              <p:cNvSpPr/>
              <p:nvPr/>
            </p:nvSpPr>
            <p:spPr bwMode="auto">
              <a:xfrm>
                <a:off x="2057400" y="4724400"/>
                <a:ext cx="583096" cy="381000"/>
              </a:xfrm>
              <a:prstGeom prst="roundRect">
                <a:avLst/>
              </a:prstGeom>
              <a:solidFill>
                <a:srgbClr val="C49500"/>
              </a:solidFill>
              <a:ln>
                <a:headEnd type="none" w="med" len="med"/>
                <a:tailEnd type="none" w="med" len="med"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rPr>
                  <a:t>-1</a:t>
                </a:r>
              </a:p>
            </p:txBody>
          </p:sp>
          <p:sp>
            <p:nvSpPr>
              <p:cNvPr id="57" name="Rounded Rectangle 56"/>
              <p:cNvSpPr/>
              <p:nvPr/>
            </p:nvSpPr>
            <p:spPr bwMode="auto">
              <a:xfrm>
                <a:off x="2743200" y="4724400"/>
                <a:ext cx="1277730" cy="3810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rPr>
                  <a:t>1</a:t>
                </a:r>
              </a:p>
            </p:txBody>
          </p:sp>
          <p:sp>
            <p:nvSpPr>
              <p:cNvPr id="58" name="Rounded Rectangle 57"/>
              <p:cNvSpPr/>
              <p:nvPr/>
            </p:nvSpPr>
            <p:spPr bwMode="auto">
              <a:xfrm>
                <a:off x="5495235" y="4724400"/>
                <a:ext cx="1277730" cy="381000"/>
              </a:xfrm>
              <a:prstGeom prst="roundRect">
                <a:avLst/>
              </a:prstGeom>
              <a:solidFill>
                <a:srgbClr val="107103"/>
              </a:solidFill>
              <a:ln>
                <a:headEnd type="none" w="med" len="med"/>
                <a:tailEnd type="none" w="med" len="med"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rPr>
                  <a:t>1</a:t>
                </a:r>
              </a:p>
            </p:txBody>
          </p:sp>
          <p:sp>
            <p:nvSpPr>
              <p:cNvPr id="59" name="Rounded Rectangle 58"/>
              <p:cNvSpPr/>
              <p:nvPr/>
            </p:nvSpPr>
            <p:spPr bwMode="auto">
              <a:xfrm>
                <a:off x="6871252" y="4724400"/>
                <a:ext cx="1277730" cy="381000"/>
              </a:xfrm>
              <a:prstGeom prst="roundRect">
                <a:avLst/>
              </a:prstGeom>
              <a:solidFill>
                <a:srgbClr val="7030A0"/>
              </a:solidFill>
              <a:ln>
                <a:headEnd type="none" w="med" len="med"/>
                <a:tailEnd type="none" w="med" len="med"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solidFill>
                      <a:schemeClr val="tx1"/>
                    </a:solidFill>
                    <a:latin typeface="Verdana" pitchFamily="34" charset="0"/>
                  </a:rPr>
                  <a:t>-1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60" name="Rounded Rectangle 59"/>
              <p:cNvSpPr/>
              <p:nvPr/>
            </p:nvSpPr>
            <p:spPr bwMode="auto">
              <a:xfrm>
                <a:off x="4119217" y="4724400"/>
                <a:ext cx="1277730" cy="381000"/>
              </a:xfrm>
              <a:prstGeom prst="roundRect">
                <a:avLst/>
              </a:prstGeom>
              <a:solidFill>
                <a:srgbClr val="C00000"/>
              </a:solidFill>
              <a:ln>
                <a:headEnd type="none" w="med" len="med"/>
                <a:tailEnd type="none" w="med" len="med"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solidFill>
                      <a:schemeClr val="tx1"/>
                    </a:solidFill>
                    <a:latin typeface="Verdana" pitchFamily="34" charset="0"/>
                  </a:rPr>
                  <a:t>-1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</p:grpSp>
        <p:sp>
          <p:nvSpPr>
            <p:cNvPr id="71" name="Rounded Rectangle 70"/>
            <p:cNvSpPr/>
            <p:nvPr/>
          </p:nvSpPr>
          <p:spPr bwMode="auto">
            <a:xfrm>
              <a:off x="2286000" y="5562599"/>
              <a:ext cx="6747164" cy="381001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0" scaled="1"/>
              <a:tileRect/>
            </a:gra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Data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ounded Rectangle 53"/>
          <p:cNvSpPr/>
          <p:nvPr/>
        </p:nvSpPr>
        <p:spPr bwMode="auto">
          <a:xfrm>
            <a:off x="8531578" y="3657600"/>
            <a:ext cx="688622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3" name="Rounded Rectangle 52"/>
          <p:cNvSpPr/>
          <p:nvPr/>
        </p:nvSpPr>
        <p:spPr bwMode="auto">
          <a:xfrm>
            <a:off x="7159978" y="2362200"/>
            <a:ext cx="688622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2" name="Rounded Rectangle 51"/>
          <p:cNvSpPr/>
          <p:nvPr/>
        </p:nvSpPr>
        <p:spPr bwMode="auto">
          <a:xfrm>
            <a:off x="1143000" y="2362200"/>
            <a:ext cx="688622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1" name="Rounded Rectangle 50"/>
          <p:cNvSpPr/>
          <p:nvPr/>
        </p:nvSpPr>
        <p:spPr bwMode="auto">
          <a:xfrm>
            <a:off x="2438400" y="3657600"/>
            <a:ext cx="688622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9225"/>
            <a:ext cx="8229600" cy="1139825"/>
          </a:xfrm>
        </p:spPr>
        <p:txBody>
          <a:bodyPr/>
          <a:lstStyle/>
          <a:p>
            <a:r>
              <a:rPr lang="en-US" dirty="0" smtClean="0"/>
              <a:t>Tracking improvement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0" y="23622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Early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0" y="3657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Late</a:t>
            </a:r>
            <a:endParaRPr lang="en-US" dirty="0"/>
          </a:p>
        </p:txBody>
      </p:sp>
      <p:sp>
        <p:nvSpPr>
          <p:cNvPr id="47" name="Rounded Rectangle 46"/>
          <p:cNvSpPr/>
          <p:nvPr/>
        </p:nvSpPr>
        <p:spPr bwMode="auto">
          <a:xfrm>
            <a:off x="7162800" y="2971800"/>
            <a:ext cx="1320800" cy="1295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6" name="Rounded Rectangle 45"/>
          <p:cNvSpPr/>
          <p:nvPr/>
        </p:nvSpPr>
        <p:spPr bwMode="auto">
          <a:xfrm>
            <a:off x="3200400" y="2284046"/>
            <a:ext cx="3889022" cy="198315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1879600" y="2352432"/>
            <a:ext cx="1247422" cy="12309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8556978" y="1600200"/>
            <a:ext cx="561500" cy="3419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1</a:t>
            </a:r>
          </a:p>
        </p:txBody>
      </p:sp>
      <p:sp>
        <p:nvSpPr>
          <p:cNvPr id="21" name="Rounded Rectangle 20"/>
          <p:cNvSpPr/>
          <p:nvPr/>
        </p:nvSpPr>
        <p:spPr bwMode="auto">
          <a:xfrm>
            <a:off x="7236178" y="1600200"/>
            <a:ext cx="1230407" cy="341923"/>
          </a:xfrm>
          <a:prstGeom prst="roundRect">
            <a:avLst/>
          </a:prstGeom>
          <a:solidFill>
            <a:srgbClr val="C49500"/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chemeClr val="tx1"/>
                </a:solidFill>
                <a:latin typeface="Verdana" pitchFamily="34" charset="0"/>
              </a:rPr>
              <a:t>-1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3200400" y="3720124"/>
            <a:ext cx="3889022" cy="34192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Data</a:t>
            </a:r>
          </a:p>
        </p:txBody>
      </p:sp>
      <p:sp>
        <p:nvSpPr>
          <p:cNvPr id="27" name="Rounded Rectangle 26"/>
          <p:cNvSpPr/>
          <p:nvPr/>
        </p:nvSpPr>
        <p:spPr bwMode="auto">
          <a:xfrm>
            <a:off x="1219200" y="1600200"/>
            <a:ext cx="561500" cy="341923"/>
          </a:xfrm>
          <a:prstGeom prst="roundRect">
            <a:avLst/>
          </a:prstGeom>
          <a:solidFill>
            <a:srgbClr val="C49500"/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-1</a:t>
            </a:r>
          </a:p>
        </p:txBody>
      </p:sp>
      <p:sp>
        <p:nvSpPr>
          <p:cNvPr id="29" name="Rounded Rectangle 28"/>
          <p:cNvSpPr/>
          <p:nvPr/>
        </p:nvSpPr>
        <p:spPr bwMode="auto">
          <a:xfrm>
            <a:off x="1879600" y="1600200"/>
            <a:ext cx="1230407" cy="3419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1</a:t>
            </a:r>
          </a:p>
        </p:txBody>
      </p:sp>
      <p:sp>
        <p:nvSpPr>
          <p:cNvPr id="30" name="Rounded Rectangle 29"/>
          <p:cNvSpPr/>
          <p:nvPr/>
        </p:nvSpPr>
        <p:spPr bwMode="auto">
          <a:xfrm>
            <a:off x="4516947" y="1600200"/>
            <a:ext cx="1230407" cy="341923"/>
          </a:xfrm>
          <a:prstGeom prst="roundRect">
            <a:avLst/>
          </a:prstGeom>
          <a:solidFill>
            <a:srgbClr val="107103"/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1</a:t>
            </a:r>
          </a:p>
        </p:txBody>
      </p:sp>
      <p:sp>
        <p:nvSpPr>
          <p:cNvPr id="31" name="Rounded Rectangle 30"/>
          <p:cNvSpPr/>
          <p:nvPr/>
        </p:nvSpPr>
        <p:spPr bwMode="auto">
          <a:xfrm>
            <a:off x="5842000" y="1600200"/>
            <a:ext cx="1230407" cy="341923"/>
          </a:xfrm>
          <a:prstGeom prst="roundRect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chemeClr val="tx1"/>
                </a:solidFill>
                <a:latin typeface="Verdana" pitchFamily="34" charset="0"/>
              </a:rPr>
              <a:t>-1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3191892" y="1600200"/>
            <a:ext cx="1230407" cy="341923"/>
          </a:xfrm>
          <a:prstGeom prst="roundRect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chemeClr val="tx1"/>
                </a:solidFill>
                <a:latin typeface="Verdana" pitchFamily="34" charset="0"/>
              </a:rPr>
              <a:t>-1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1219200" y="2489200"/>
            <a:ext cx="587022" cy="34192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7162800" y="2479965"/>
            <a:ext cx="587022" cy="34192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7" name="Rounded Rectangle 36"/>
          <p:cNvSpPr/>
          <p:nvPr/>
        </p:nvSpPr>
        <p:spPr bwMode="auto">
          <a:xfrm>
            <a:off x="1879600" y="3104662"/>
            <a:ext cx="1247422" cy="34192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Data</a:t>
            </a:r>
          </a:p>
        </p:txBody>
      </p:sp>
      <p:sp>
        <p:nvSpPr>
          <p:cNvPr id="38" name="Rounded Rectangle 37"/>
          <p:cNvSpPr/>
          <p:nvPr/>
        </p:nvSpPr>
        <p:spPr bwMode="auto">
          <a:xfrm>
            <a:off x="2540000" y="3720124"/>
            <a:ext cx="587022" cy="34192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9" name="Rounded Rectangle 38"/>
          <p:cNvSpPr/>
          <p:nvPr/>
        </p:nvSpPr>
        <p:spPr bwMode="auto">
          <a:xfrm>
            <a:off x="1879600" y="2489200"/>
            <a:ext cx="1247422" cy="34192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Data</a:t>
            </a:r>
          </a:p>
        </p:txBody>
      </p:sp>
      <p:sp>
        <p:nvSpPr>
          <p:cNvPr id="40" name="Rounded Rectangle 39"/>
          <p:cNvSpPr/>
          <p:nvPr/>
        </p:nvSpPr>
        <p:spPr bwMode="auto">
          <a:xfrm>
            <a:off x="3200400" y="3104662"/>
            <a:ext cx="3889022" cy="34192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Data</a:t>
            </a:r>
          </a:p>
        </p:txBody>
      </p:sp>
      <p:sp>
        <p:nvSpPr>
          <p:cNvPr id="41" name="Rounded Rectangle 40"/>
          <p:cNvSpPr/>
          <p:nvPr/>
        </p:nvSpPr>
        <p:spPr bwMode="auto">
          <a:xfrm>
            <a:off x="3200400" y="2489200"/>
            <a:ext cx="3889022" cy="34192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Data</a:t>
            </a:r>
          </a:p>
        </p:txBody>
      </p:sp>
      <p:sp>
        <p:nvSpPr>
          <p:cNvPr id="42" name="Rounded Rectangle 41"/>
          <p:cNvSpPr/>
          <p:nvPr/>
        </p:nvSpPr>
        <p:spPr bwMode="auto">
          <a:xfrm>
            <a:off x="7162800" y="3720124"/>
            <a:ext cx="1247422" cy="34192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Data</a:t>
            </a:r>
          </a:p>
        </p:txBody>
      </p:sp>
      <p:sp>
        <p:nvSpPr>
          <p:cNvPr id="43" name="Rounded Rectangle 42"/>
          <p:cNvSpPr/>
          <p:nvPr/>
        </p:nvSpPr>
        <p:spPr bwMode="auto">
          <a:xfrm>
            <a:off x="7162800" y="3104662"/>
            <a:ext cx="1247422" cy="34192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Data</a:t>
            </a:r>
          </a:p>
        </p:txBody>
      </p:sp>
      <p:sp>
        <p:nvSpPr>
          <p:cNvPr id="44" name="Rounded Rectangle 43"/>
          <p:cNvSpPr/>
          <p:nvPr/>
        </p:nvSpPr>
        <p:spPr bwMode="auto">
          <a:xfrm>
            <a:off x="8556978" y="3720124"/>
            <a:ext cx="587022" cy="34192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0" y="30480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Prompt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Decoding the data</a:t>
            </a:r>
            <a:endParaRPr lang="en-US" dirty="0"/>
          </a:p>
        </p:txBody>
      </p:sp>
      <p:pic>
        <p:nvPicPr>
          <p:cNvPr id="58370" name="Picture 9" descr="navigationda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990600"/>
            <a:ext cx="8683625" cy="54864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Final result</a:t>
            </a:r>
            <a:endParaRPr lang="en-US" dirty="0"/>
          </a:p>
        </p:txBody>
      </p:sp>
      <p:pic>
        <p:nvPicPr>
          <p:cNvPr id="60418" name="Content Placeholder 3" descr="GoogleEarth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914400"/>
            <a:ext cx="8535988" cy="5943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39825"/>
          </a:xfrm>
        </p:spPr>
        <p:txBody>
          <a:bodyPr/>
          <a:lstStyle/>
          <a:p>
            <a:pPr eaLnBrk="1" hangingPunct="1"/>
            <a:r>
              <a:rPr lang="en-US" smtClean="0"/>
              <a:t>High level overview of design</a:t>
            </a: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4038600" y="5181600"/>
            <a:ext cx="3810000" cy="1524000"/>
            <a:chOff x="4038600" y="5181600"/>
            <a:chExt cx="3810000" cy="1524000"/>
          </a:xfrm>
        </p:grpSpPr>
        <p:grpSp>
          <p:nvGrpSpPr>
            <p:cNvPr id="61466" name="Group 34"/>
            <p:cNvGrpSpPr>
              <a:grpSpLocks/>
            </p:cNvGrpSpPr>
            <p:nvPr/>
          </p:nvGrpSpPr>
          <p:grpSpPr bwMode="auto">
            <a:xfrm>
              <a:off x="4038600" y="5334000"/>
              <a:ext cx="2057400" cy="1371600"/>
              <a:chOff x="2640" y="1392"/>
              <a:chExt cx="1200" cy="768"/>
            </a:xfrm>
          </p:grpSpPr>
          <p:sp>
            <p:nvSpPr>
              <p:cNvPr id="61468" name="Rectangle 35"/>
              <p:cNvSpPr>
                <a:spLocks noChangeArrowheads="1"/>
              </p:cNvSpPr>
              <p:nvPr/>
            </p:nvSpPr>
            <p:spPr bwMode="auto">
              <a:xfrm>
                <a:off x="2640" y="1392"/>
                <a:ext cx="768" cy="336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1800"/>
                  <a:t>Fine</a:t>
                </a:r>
              </a:p>
            </p:txBody>
          </p:sp>
          <p:sp>
            <p:nvSpPr>
              <p:cNvPr id="61469" name="Rectangle 36"/>
              <p:cNvSpPr>
                <a:spLocks noChangeArrowheads="1"/>
              </p:cNvSpPr>
              <p:nvPr/>
            </p:nvSpPr>
            <p:spPr bwMode="auto">
              <a:xfrm>
                <a:off x="2736" y="1488"/>
                <a:ext cx="768" cy="336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1800"/>
                  <a:t>Fine</a:t>
                </a:r>
              </a:p>
            </p:txBody>
          </p:sp>
          <p:sp>
            <p:nvSpPr>
              <p:cNvPr id="61470" name="Rectangle 37"/>
              <p:cNvSpPr>
                <a:spLocks noChangeArrowheads="1"/>
              </p:cNvSpPr>
              <p:nvPr/>
            </p:nvSpPr>
            <p:spPr bwMode="auto">
              <a:xfrm>
                <a:off x="2832" y="1584"/>
                <a:ext cx="768" cy="336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1800"/>
                  <a:t>Fine</a:t>
                </a:r>
              </a:p>
            </p:txBody>
          </p:sp>
          <p:sp>
            <p:nvSpPr>
              <p:cNvPr id="61471" name="Rectangle 38"/>
              <p:cNvSpPr>
                <a:spLocks noChangeArrowheads="1"/>
              </p:cNvSpPr>
              <p:nvPr/>
            </p:nvSpPr>
            <p:spPr bwMode="auto">
              <a:xfrm>
                <a:off x="2928" y="1680"/>
                <a:ext cx="912" cy="480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1800"/>
                  <a:t>Tracking</a:t>
                </a:r>
              </a:p>
              <a:p>
                <a:pPr algn="ctr" eaLnBrk="0" hangingPunct="0"/>
                <a:r>
                  <a:rPr lang="en-US" sz="1800"/>
                  <a:t>/</a:t>
                </a:r>
                <a:br>
                  <a:rPr lang="en-US" sz="1800"/>
                </a:br>
                <a:r>
                  <a:rPr lang="en-US" sz="1800"/>
                  <a:t>Decoding</a:t>
                </a:r>
              </a:p>
            </p:txBody>
          </p:sp>
        </p:grpSp>
        <p:cxnSp>
          <p:nvCxnSpPr>
            <p:cNvPr id="41" name="Straight Arrow Connector 40"/>
            <p:cNvCxnSpPr/>
            <p:nvPr/>
          </p:nvCxnSpPr>
          <p:spPr bwMode="auto">
            <a:xfrm rot="10800000" flipV="1">
              <a:off x="6400800" y="5181600"/>
              <a:ext cx="1447800" cy="9144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563" name="Rectangle 41"/>
          <p:cNvSpPr>
            <a:spLocks noChangeArrowheads="1"/>
          </p:cNvSpPr>
          <p:nvPr/>
        </p:nvSpPr>
        <p:spPr bwMode="auto">
          <a:xfrm>
            <a:off x="533400" y="1676400"/>
            <a:ext cx="1600200" cy="8382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Sampler</a:t>
            </a:r>
            <a:br>
              <a:rPr lang="en-US" sz="1800"/>
            </a:br>
            <a:r>
              <a:rPr lang="en-US" sz="1800"/>
              <a:t>Buffer</a:t>
            </a:r>
          </a:p>
        </p:txBody>
      </p: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2819400" y="1524000"/>
            <a:ext cx="5638800" cy="3429000"/>
            <a:chOff x="144" y="2016"/>
            <a:chExt cx="3552" cy="2160"/>
          </a:xfrm>
        </p:grpSpPr>
        <p:sp>
          <p:nvSpPr>
            <p:cNvPr id="61448" name="Rectangle 41"/>
            <p:cNvSpPr>
              <a:spLocks noChangeArrowheads="1"/>
            </p:cNvSpPr>
            <p:nvPr/>
          </p:nvSpPr>
          <p:spPr bwMode="auto">
            <a:xfrm>
              <a:off x="144" y="2016"/>
              <a:ext cx="3552" cy="216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800"/>
            </a:p>
          </p:txBody>
        </p:sp>
        <p:grpSp>
          <p:nvGrpSpPr>
            <p:cNvPr id="61449" name="Group 23"/>
            <p:cNvGrpSpPr>
              <a:grpSpLocks/>
            </p:cNvGrpSpPr>
            <p:nvPr/>
          </p:nvGrpSpPr>
          <p:grpSpPr bwMode="auto">
            <a:xfrm>
              <a:off x="288" y="3072"/>
              <a:ext cx="1344" cy="864"/>
              <a:chOff x="2544" y="1344"/>
              <a:chExt cx="1056" cy="624"/>
            </a:xfrm>
          </p:grpSpPr>
          <p:sp>
            <p:nvSpPr>
              <p:cNvPr id="61459" name="Rectangle 6"/>
              <p:cNvSpPr>
                <a:spLocks noChangeArrowheads="1"/>
              </p:cNvSpPr>
              <p:nvPr/>
            </p:nvSpPr>
            <p:spPr bwMode="auto">
              <a:xfrm>
                <a:off x="2544" y="1344"/>
                <a:ext cx="768" cy="336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1800"/>
                  <a:t>Course</a:t>
                </a:r>
              </a:p>
            </p:txBody>
          </p:sp>
          <p:sp>
            <p:nvSpPr>
              <p:cNvPr id="61460" name="Rectangle 7"/>
              <p:cNvSpPr>
                <a:spLocks noChangeArrowheads="1"/>
              </p:cNvSpPr>
              <p:nvPr/>
            </p:nvSpPr>
            <p:spPr bwMode="auto">
              <a:xfrm>
                <a:off x="2592" y="1392"/>
                <a:ext cx="768" cy="336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1800"/>
                  <a:t>Course</a:t>
                </a:r>
              </a:p>
            </p:txBody>
          </p:sp>
          <p:sp>
            <p:nvSpPr>
              <p:cNvPr id="61461" name="Rectangle 12"/>
              <p:cNvSpPr>
                <a:spLocks noChangeArrowheads="1"/>
              </p:cNvSpPr>
              <p:nvPr/>
            </p:nvSpPr>
            <p:spPr bwMode="auto">
              <a:xfrm>
                <a:off x="2640" y="1440"/>
                <a:ext cx="768" cy="336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1800"/>
                  <a:t>Course</a:t>
                </a:r>
              </a:p>
            </p:txBody>
          </p:sp>
          <p:sp>
            <p:nvSpPr>
              <p:cNvPr id="61462" name="Rectangle 14"/>
              <p:cNvSpPr>
                <a:spLocks noChangeArrowheads="1"/>
              </p:cNvSpPr>
              <p:nvPr/>
            </p:nvSpPr>
            <p:spPr bwMode="auto">
              <a:xfrm>
                <a:off x="2688" y="1488"/>
                <a:ext cx="768" cy="336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1800"/>
                  <a:t>Course</a:t>
                </a:r>
              </a:p>
            </p:txBody>
          </p:sp>
          <p:sp>
            <p:nvSpPr>
              <p:cNvPr id="61463" name="Rectangle 15"/>
              <p:cNvSpPr>
                <a:spLocks noChangeArrowheads="1"/>
              </p:cNvSpPr>
              <p:nvPr/>
            </p:nvSpPr>
            <p:spPr bwMode="auto">
              <a:xfrm>
                <a:off x="2736" y="1536"/>
                <a:ext cx="768" cy="336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1800"/>
                  <a:t>Course</a:t>
                </a:r>
              </a:p>
            </p:txBody>
          </p:sp>
          <p:sp>
            <p:nvSpPr>
              <p:cNvPr id="61464" name="Rectangle 16"/>
              <p:cNvSpPr>
                <a:spLocks noChangeArrowheads="1"/>
              </p:cNvSpPr>
              <p:nvPr/>
            </p:nvSpPr>
            <p:spPr bwMode="auto">
              <a:xfrm>
                <a:off x="2784" y="1584"/>
                <a:ext cx="768" cy="336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1800"/>
                  <a:t>Course</a:t>
                </a:r>
              </a:p>
            </p:txBody>
          </p:sp>
          <p:sp>
            <p:nvSpPr>
              <p:cNvPr id="61465" name="Rectangle 17"/>
              <p:cNvSpPr>
                <a:spLocks noChangeArrowheads="1"/>
              </p:cNvSpPr>
              <p:nvPr/>
            </p:nvSpPr>
            <p:spPr bwMode="auto">
              <a:xfrm>
                <a:off x="2832" y="1632"/>
                <a:ext cx="768" cy="336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1800"/>
                  <a:t>Coarse</a:t>
                </a:r>
                <a:br>
                  <a:rPr lang="en-US" sz="1800"/>
                </a:br>
                <a:r>
                  <a:rPr lang="en-US" sz="1800"/>
                  <a:t>Acquisition</a:t>
                </a:r>
              </a:p>
            </p:txBody>
          </p:sp>
        </p:grpSp>
        <p:grpSp>
          <p:nvGrpSpPr>
            <p:cNvPr id="61450" name="Group 33"/>
            <p:cNvGrpSpPr>
              <a:grpSpLocks/>
            </p:cNvGrpSpPr>
            <p:nvPr/>
          </p:nvGrpSpPr>
          <p:grpSpPr bwMode="auto">
            <a:xfrm>
              <a:off x="2064" y="3120"/>
              <a:ext cx="1488" cy="912"/>
              <a:chOff x="2640" y="1392"/>
              <a:chExt cx="1056" cy="624"/>
            </a:xfrm>
          </p:grpSpPr>
          <p:sp>
            <p:nvSpPr>
              <p:cNvPr id="61455" name="Rectangle 25"/>
              <p:cNvSpPr>
                <a:spLocks noChangeArrowheads="1"/>
              </p:cNvSpPr>
              <p:nvPr/>
            </p:nvSpPr>
            <p:spPr bwMode="auto">
              <a:xfrm>
                <a:off x="2640" y="1392"/>
                <a:ext cx="768" cy="336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1800"/>
                  <a:t>Fine</a:t>
                </a:r>
              </a:p>
            </p:txBody>
          </p:sp>
          <p:sp>
            <p:nvSpPr>
              <p:cNvPr id="61456" name="Rectangle 26"/>
              <p:cNvSpPr>
                <a:spLocks noChangeArrowheads="1"/>
              </p:cNvSpPr>
              <p:nvPr/>
            </p:nvSpPr>
            <p:spPr bwMode="auto">
              <a:xfrm>
                <a:off x="2736" y="1488"/>
                <a:ext cx="768" cy="336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1800"/>
                  <a:t>Fine</a:t>
                </a:r>
              </a:p>
            </p:txBody>
          </p:sp>
          <p:sp>
            <p:nvSpPr>
              <p:cNvPr id="61457" name="Rectangle 27"/>
              <p:cNvSpPr>
                <a:spLocks noChangeArrowheads="1"/>
              </p:cNvSpPr>
              <p:nvPr/>
            </p:nvSpPr>
            <p:spPr bwMode="auto">
              <a:xfrm>
                <a:off x="2832" y="1584"/>
                <a:ext cx="768" cy="336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1800"/>
                  <a:t>Fine</a:t>
                </a:r>
              </a:p>
            </p:txBody>
          </p:sp>
          <p:sp>
            <p:nvSpPr>
              <p:cNvPr id="61458" name="Rectangle 32"/>
              <p:cNvSpPr>
                <a:spLocks noChangeArrowheads="1"/>
              </p:cNvSpPr>
              <p:nvPr/>
            </p:nvSpPr>
            <p:spPr bwMode="auto">
              <a:xfrm>
                <a:off x="2928" y="1680"/>
                <a:ext cx="768" cy="336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1800"/>
                  <a:t>Fine </a:t>
                </a:r>
                <a:br>
                  <a:rPr lang="en-US" sz="1800"/>
                </a:br>
                <a:r>
                  <a:rPr lang="en-US" sz="1800"/>
                  <a:t>Acquisition</a:t>
                </a:r>
              </a:p>
            </p:txBody>
          </p:sp>
        </p:grpSp>
        <p:cxnSp>
          <p:nvCxnSpPr>
            <p:cNvPr id="24" name="Elbow Connector 23"/>
            <p:cNvCxnSpPr/>
            <p:nvPr/>
          </p:nvCxnSpPr>
          <p:spPr bwMode="auto">
            <a:xfrm>
              <a:off x="1680" y="3408"/>
              <a:ext cx="240" cy="1"/>
            </a:xfrm>
            <a:prstGeom prst="bentConnector3">
              <a:avLst>
                <a:gd name="adj1" fmla="val 50000"/>
              </a:avLst>
            </a:prstGeom>
            <a:ln>
              <a:headEnd type="none" w="med" len="med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Elbow Connector 29"/>
            <p:cNvCxnSpPr>
              <a:endCxn id="61459" idx="0"/>
            </p:cNvCxnSpPr>
            <p:nvPr/>
          </p:nvCxnSpPr>
          <p:spPr bwMode="auto">
            <a:xfrm rot="10800000" flipV="1">
              <a:off x="777" y="2496"/>
              <a:ext cx="1239" cy="576"/>
            </a:xfrm>
            <a:prstGeom prst="bentConnector2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Elbow Connector 36"/>
            <p:cNvCxnSpPr>
              <a:stCxn id="61455" idx="0"/>
            </p:cNvCxnSpPr>
            <p:nvPr/>
          </p:nvCxnSpPr>
          <p:spPr bwMode="auto">
            <a:xfrm rot="16200000" flipV="1">
              <a:off x="1999" y="2513"/>
              <a:ext cx="624" cy="589"/>
            </a:xfrm>
            <a:prstGeom prst="bentConnector3">
              <a:avLst>
                <a:gd name="adj1" fmla="val 99704"/>
              </a:avLst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61454" name="Text Box 29"/>
            <p:cNvSpPr txBox="1">
              <a:spLocks noChangeArrowheads="1"/>
            </p:cNvSpPr>
            <p:nvPr/>
          </p:nvSpPr>
          <p:spPr bwMode="auto">
            <a:xfrm>
              <a:off x="1392" y="2112"/>
              <a:ext cx="9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Acquisition</a:t>
              </a:r>
            </a:p>
          </p:txBody>
        </p:sp>
      </p:grp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609600" y="5334000"/>
            <a:ext cx="3276600" cy="838200"/>
            <a:chOff x="609600" y="5334000"/>
            <a:chExt cx="3276600" cy="838200"/>
          </a:xfrm>
        </p:grpSpPr>
        <p:sp>
          <p:nvSpPr>
            <p:cNvPr id="61446" name="Rectangle 41"/>
            <p:cNvSpPr>
              <a:spLocks noChangeArrowheads="1"/>
            </p:cNvSpPr>
            <p:nvPr/>
          </p:nvSpPr>
          <p:spPr bwMode="auto">
            <a:xfrm>
              <a:off x="609600" y="5334000"/>
              <a:ext cx="1600200" cy="8382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800"/>
                <a:t>Position </a:t>
              </a:r>
              <a:br>
                <a:rPr lang="en-US" sz="1800"/>
              </a:br>
              <a:r>
                <a:rPr lang="en-US" sz="1800"/>
                <a:t>Updates</a:t>
              </a:r>
            </a:p>
          </p:txBody>
        </p:sp>
        <p:cxnSp>
          <p:nvCxnSpPr>
            <p:cNvPr id="33" name="Straight Arrow Connector 32"/>
            <p:cNvCxnSpPr/>
            <p:nvPr/>
          </p:nvCxnSpPr>
          <p:spPr bwMode="auto">
            <a:xfrm rot="10800000">
              <a:off x="2438400" y="5791200"/>
              <a:ext cx="1447800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229600" cy="1139825"/>
          </a:xfrm>
        </p:spPr>
        <p:txBody>
          <a:bodyPr/>
          <a:lstStyle/>
          <a:p>
            <a:pPr eaLnBrk="1" hangingPunct="1"/>
            <a:r>
              <a:rPr lang="en-US" sz="6600" dirty="0" smtClean="0"/>
              <a:t>Current real-time open source software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0400" y="2251075"/>
            <a:ext cx="2971800" cy="4530725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OSGPS</a:t>
            </a:r>
          </a:p>
          <a:p>
            <a:pPr lvl="1" eaLnBrk="1" hangingPunct="1"/>
            <a:r>
              <a:rPr lang="en-US" smtClean="0"/>
              <a:t>C</a:t>
            </a:r>
          </a:p>
          <a:p>
            <a:pPr lvl="1" eaLnBrk="1" hangingPunct="1"/>
            <a:r>
              <a:rPr lang="en-US" smtClean="0"/>
              <a:t>Multiple drivers</a:t>
            </a:r>
          </a:p>
          <a:p>
            <a:pPr lvl="1" eaLnBrk="1" hangingPunct="1"/>
            <a:r>
              <a:rPr lang="en-US" smtClean="0"/>
              <a:t>Linux</a:t>
            </a:r>
          </a:p>
          <a:p>
            <a:pPr lvl="1" eaLnBrk="1" hangingPunct="1"/>
            <a:endParaRPr lang="en-US" smtClean="0"/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533400" y="2251075"/>
            <a:ext cx="2971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GPS-SDR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C++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USRP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Linux 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Mac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5562600" y="2209800"/>
            <a:ext cx="3733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Current project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C++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GN3S v1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Windows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Comparison to previous project</a:t>
            </a:r>
            <a:endParaRPr lang="en-US" dirty="0"/>
          </a:p>
        </p:txBody>
      </p:sp>
      <p:graphicFrame>
        <p:nvGraphicFramePr>
          <p:cNvPr id="65573" name="Group 37"/>
          <p:cNvGraphicFramePr>
            <a:graphicFrameLocks noGrp="1"/>
          </p:cNvGraphicFramePr>
          <p:nvPr/>
        </p:nvGraphicFramePr>
        <p:xfrm>
          <a:off x="228600" y="2209800"/>
          <a:ext cx="8686800" cy="2600325"/>
        </p:xfrm>
        <a:graphic>
          <a:graphicData uri="http://schemas.openxmlformats.org/drawingml/2006/table">
            <a:tbl>
              <a:tblPr/>
              <a:tblGrid>
                <a:gridCol w="2895600"/>
                <a:gridCol w="2895600"/>
                <a:gridCol w="28956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Feature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Previous project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Current project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Verdana" pitchFamily="34" charset="0"/>
                        </a:rPr>
                        <a:t>Continuous updates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E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Verdana" pitchFamily="34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E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Verdana" pitchFamily="34" charset="0"/>
                        </a:rPr>
                        <a:t>1 second updates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ED6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Verdana" pitchFamily="34" charset="0"/>
                        </a:rPr>
                        <a:t>Buffer size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Verdana" pitchFamily="34" charset="0"/>
                        </a:rPr>
                        <a:t>600 MB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Verdana" pitchFamily="34" charset="0"/>
                        </a:rPr>
                        <a:t>30 MB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Verdana" pitchFamily="34" charset="0"/>
                        </a:rPr>
                        <a:t>Tracking 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E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Verdana" pitchFamily="34" charset="0"/>
                        </a:rPr>
                        <a:t>210 sec / 30 sec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E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Verdana" pitchFamily="34" charset="0"/>
                        </a:rPr>
                        <a:t>22 sec / 30 sec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ED6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Verdana" pitchFamily="34" charset="0"/>
                        </a:rPr>
                        <a:t>Hot start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Verdana" pitchFamily="34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Verdana" pitchFamily="34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Verdana" pitchFamily="34" charset="0"/>
                        </a:rPr>
                        <a:t>Maximum data set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E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Verdana" pitchFamily="34" charset="0"/>
                        </a:rPr>
                        <a:t>40 sec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E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Verdana" pitchFamily="34" charset="0"/>
                        </a:rPr>
                        <a:t>40 min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ED6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Verdana" pitchFamily="34" charset="0"/>
                        </a:rPr>
                        <a:t>Sampling frequency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Verdana" pitchFamily="34" charset="0"/>
                        </a:rPr>
                        <a:t>300Hz off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Verdana" pitchFamily="34" charset="0"/>
                        </a:rPr>
                        <a:t>Calibrated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Conclusions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Successfully implemented real-time software defined GPS receiver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Implemented on windows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60m average position error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Approximately 1 second position updates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50% average CPU usage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Warm start implemented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Future recommendations.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Investigate improvements of acquisition, and tracking on GPU / FPGA</a:t>
            </a:r>
          </a:p>
          <a:p>
            <a:pPr eaLnBrk="1" hangingPunct="1"/>
            <a:r>
              <a:rPr lang="en-US" sz="2800" smtClean="0"/>
              <a:t>Optimize acquisition stage</a:t>
            </a:r>
          </a:p>
          <a:p>
            <a:pPr eaLnBrk="1" hangingPunct="1"/>
            <a:r>
              <a:rPr lang="en-US" sz="2800" smtClean="0"/>
              <a:t>Analysis of multipath effects</a:t>
            </a:r>
          </a:p>
          <a:p>
            <a:pPr eaLnBrk="1" hangingPunct="1"/>
            <a:r>
              <a:rPr lang="en-US" sz="2800" smtClean="0"/>
              <a:t>Weak signal tracking</a:t>
            </a:r>
          </a:p>
          <a:p>
            <a:pPr eaLnBrk="1" hangingPunct="1"/>
            <a:r>
              <a:rPr lang="en-US" sz="2800" smtClean="0"/>
              <a:t>Purchase of USRP2</a:t>
            </a:r>
          </a:p>
          <a:p>
            <a:pPr lvl="1" eaLnBrk="1" hangingPunct="1"/>
            <a:r>
              <a:rPr lang="en-US" sz="2400" smtClean="0"/>
              <a:t>Control sampling rate</a:t>
            </a:r>
          </a:p>
          <a:p>
            <a:pPr lvl="1" eaLnBrk="1" hangingPunct="1"/>
            <a:r>
              <a:rPr lang="en-US" sz="2400" smtClean="0"/>
              <a:t>preprocess data on FPGA</a:t>
            </a:r>
          </a:p>
          <a:p>
            <a:pPr lvl="1" eaLnBrk="1" hangingPunct="1"/>
            <a:r>
              <a:rPr lang="en-US" sz="2400" smtClean="0"/>
              <a:t>Reuse for other communication projects.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Overview of GPS</a:t>
            </a:r>
          </a:p>
        </p:txBody>
      </p:sp>
      <p:pic>
        <p:nvPicPr>
          <p:cNvPr id="19458" name="Picture 8" descr="E:\Documents and Settings\Flouger\Desktop\GPSPhotos\Earth.png"/>
          <p:cNvPicPr>
            <a:picLocks noChangeAspect="1" noChangeArrowheads="1"/>
          </p:cNvPicPr>
          <p:nvPr/>
        </p:nvPicPr>
        <p:blipFill>
          <a:blip r:embed="rId3"/>
          <a:srcRect l="38461" t="37180" r="35896" b="37180"/>
          <a:stretch>
            <a:fillRect/>
          </a:stretch>
        </p:blipFill>
        <p:spPr bwMode="auto">
          <a:xfrm>
            <a:off x="2895600" y="26670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 bwMode="auto">
          <a:xfrm>
            <a:off x="2133600" y="2286000"/>
            <a:ext cx="5257800" cy="2286000"/>
          </a:xfrm>
          <a:prstGeom prst="ellipse">
            <a:avLst/>
          </a:prstGeom>
          <a:noFill/>
          <a:ln w="38100"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5715000" y="2286000"/>
            <a:ext cx="228600" cy="228600"/>
          </a:xfrm>
          <a:prstGeom prst="ellipse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effectLst/>
              </a:rPr>
              <a:t>References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err="1" smtClean="0"/>
              <a:t>Borre</a:t>
            </a:r>
            <a:r>
              <a:rPr lang="en-US" dirty="0" smtClean="0"/>
              <a:t>, Kai et.al. Software-Defined </a:t>
            </a:r>
            <a:r>
              <a:rPr lang="en-US" dirty="0" err="1" smtClean="0"/>
              <a:t>Gps</a:t>
            </a:r>
            <a:r>
              <a:rPr lang="en-US" dirty="0" smtClean="0"/>
              <a:t> and Galileo Receiver. Basel: </a:t>
            </a:r>
            <a:r>
              <a:rPr lang="en-US" dirty="0" err="1" smtClean="0"/>
              <a:t>Birkhhäuser</a:t>
            </a:r>
            <a:r>
              <a:rPr lang="en-US" dirty="0" smtClean="0"/>
              <a:t>, 2007.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err="1" smtClean="0"/>
              <a:t>Tsui</a:t>
            </a:r>
            <a:r>
              <a:rPr lang="en-US" dirty="0" smtClean="0"/>
              <a:t>, James. Fundamentals of Global Positioning System Receivers. Hoboken: John Wiley &amp; Sons Inc, 2005.</a:t>
            </a:r>
            <a:endParaRPr lang="en-US" dirty="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1066800" y="1219200"/>
            <a:ext cx="792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endParaRPr lang="en-US"/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304800" y="914400"/>
            <a:ext cx="82296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Dr</a:t>
            </a:r>
            <a:r>
              <a:rPr lang="en-US" dirty="0"/>
              <a:t>. </a:t>
            </a:r>
            <a:r>
              <a:rPr lang="en-US" dirty="0" smtClean="0"/>
              <a:t>In </a:t>
            </a:r>
            <a:r>
              <a:rPr lang="en-US" dirty="0" err="1" smtClean="0"/>
              <a:t>Soo</a:t>
            </a:r>
            <a:r>
              <a:rPr lang="en-US" dirty="0" smtClean="0"/>
              <a:t> </a:t>
            </a:r>
            <a:r>
              <a:rPr lang="en-US" dirty="0" err="1" smtClean="0"/>
              <a:t>Ahn</a:t>
            </a:r>
            <a:endParaRPr lang="en-US" dirty="0" smtClean="0"/>
          </a:p>
          <a:p>
            <a:pPr algn="ctr">
              <a:spcBef>
                <a:spcPct val="50000"/>
              </a:spcBef>
            </a:pPr>
            <a:endParaRPr lang="en-US" dirty="0"/>
          </a:p>
          <a:p>
            <a:pPr algn="ctr">
              <a:spcBef>
                <a:spcPct val="50000"/>
              </a:spcBef>
            </a:pPr>
            <a:r>
              <a:rPr lang="en-US" dirty="0"/>
              <a:t>Dr. </a:t>
            </a:r>
            <a:r>
              <a:rPr lang="en-US" dirty="0" err="1" smtClean="0"/>
              <a:t>Yufeng</a:t>
            </a:r>
            <a:r>
              <a:rPr lang="en-US" dirty="0" smtClean="0"/>
              <a:t> Lu</a:t>
            </a:r>
          </a:p>
          <a:p>
            <a:pPr algn="ctr">
              <a:spcBef>
                <a:spcPct val="50000"/>
              </a:spcBef>
            </a:pPr>
            <a:endParaRPr lang="en-US" dirty="0"/>
          </a:p>
          <a:p>
            <a:pPr algn="ctr">
              <a:spcBef>
                <a:spcPct val="50000"/>
              </a:spcBef>
            </a:pPr>
            <a:r>
              <a:rPr lang="en-US" dirty="0" smtClean="0"/>
              <a:t>Dr</a:t>
            </a:r>
            <a:r>
              <a:rPr lang="en-US" dirty="0"/>
              <a:t>. </a:t>
            </a:r>
            <a:r>
              <a:rPr lang="en-US" dirty="0" err="1" smtClean="0"/>
              <a:t>Aleksander</a:t>
            </a:r>
            <a:r>
              <a:rPr lang="en-US" smtClean="0"/>
              <a:t> Malinowski</a:t>
            </a:r>
            <a:endParaRPr lang="en-US" dirty="0" smtClean="0"/>
          </a:p>
          <a:p>
            <a:pPr algn="ctr">
              <a:spcBef>
                <a:spcPct val="50000"/>
              </a:spcBef>
            </a:pPr>
            <a:endParaRPr lang="en-US" dirty="0" smtClean="0"/>
          </a:p>
          <a:p>
            <a:pPr algn="ctr">
              <a:spcBef>
                <a:spcPct val="50000"/>
              </a:spcBef>
            </a:pPr>
            <a:r>
              <a:rPr lang="en-US" dirty="0" smtClean="0"/>
              <a:t>Michele </a:t>
            </a:r>
            <a:r>
              <a:rPr lang="en-US" dirty="0" err="1" smtClean="0"/>
              <a:t>Bavaro</a:t>
            </a:r>
            <a:endParaRPr lang="en-US" dirty="0" smtClean="0"/>
          </a:p>
          <a:p>
            <a:pPr algn="ctr">
              <a:spcBef>
                <a:spcPct val="50000"/>
              </a:spcBef>
            </a:pPr>
            <a:endParaRPr lang="en-US" dirty="0" smtClean="0"/>
          </a:p>
          <a:p>
            <a:pPr algn="ctr">
              <a:spcBef>
                <a:spcPct val="50000"/>
              </a:spcBef>
            </a:pPr>
            <a:r>
              <a:rPr lang="en-US" dirty="0" smtClean="0"/>
              <a:t>Northrop </a:t>
            </a:r>
            <a:r>
              <a:rPr lang="en-US" dirty="0" smtClean="0"/>
              <a:t>Grumman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Any Questions?</a:t>
            </a:r>
            <a:endParaRPr lang="en-US" dirty="0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295400"/>
            <a:ext cx="7575154" cy="5029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Telemetry</a:t>
            </a:r>
            <a:endParaRPr lang="en-US" dirty="0"/>
          </a:p>
        </p:txBody>
      </p:sp>
      <p:grpSp>
        <p:nvGrpSpPr>
          <p:cNvPr id="21506" name="Group 30"/>
          <p:cNvGrpSpPr>
            <a:grpSpLocks/>
          </p:cNvGrpSpPr>
          <p:nvPr/>
        </p:nvGrpSpPr>
        <p:grpSpPr bwMode="auto">
          <a:xfrm>
            <a:off x="914400" y="1219200"/>
            <a:ext cx="7467600" cy="2149475"/>
            <a:chOff x="685800" y="1447855"/>
            <a:chExt cx="7467600" cy="2148704"/>
          </a:xfrm>
        </p:grpSpPr>
        <p:pic>
          <p:nvPicPr>
            <p:cNvPr id="2151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705600" y="1676400"/>
              <a:ext cx="1447800" cy="1920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7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85800" y="1905000"/>
              <a:ext cx="1295400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1518" name="Straight Arrow Connector 8"/>
            <p:cNvCxnSpPr>
              <a:cxnSpLocks noChangeShapeType="1"/>
            </p:cNvCxnSpPr>
            <p:nvPr/>
          </p:nvCxnSpPr>
          <p:spPr bwMode="auto">
            <a:xfrm>
              <a:off x="2209800" y="2133408"/>
              <a:ext cx="4343400" cy="192"/>
            </a:xfrm>
            <a:prstGeom prst="straightConnector1">
              <a:avLst/>
            </a:prstGeom>
            <a:noFill/>
            <a:ln w="666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1519" name="Straight Arrow Connector 9"/>
            <p:cNvCxnSpPr>
              <a:cxnSpLocks noChangeShapeType="1"/>
            </p:cNvCxnSpPr>
            <p:nvPr/>
          </p:nvCxnSpPr>
          <p:spPr bwMode="auto">
            <a:xfrm rot="10800000">
              <a:off x="2209800" y="3048000"/>
              <a:ext cx="4267200" cy="1588"/>
            </a:xfrm>
            <a:prstGeom prst="straightConnector1">
              <a:avLst/>
            </a:prstGeom>
            <a:noFill/>
            <a:ln w="666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21520" name="TextBox 17"/>
            <p:cNvSpPr txBox="1">
              <a:spLocks noChangeArrowheads="1"/>
            </p:cNvSpPr>
            <p:nvPr/>
          </p:nvSpPr>
          <p:spPr bwMode="auto">
            <a:xfrm>
              <a:off x="2209800" y="1447855"/>
              <a:ext cx="12192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Hello</a:t>
              </a:r>
            </a:p>
          </p:txBody>
        </p:sp>
        <p:sp>
          <p:nvSpPr>
            <p:cNvPr id="21521" name="TextBox 18"/>
            <p:cNvSpPr txBox="1">
              <a:spLocks noChangeArrowheads="1"/>
            </p:cNvSpPr>
            <p:nvPr/>
          </p:nvSpPr>
          <p:spPr bwMode="auto">
            <a:xfrm>
              <a:off x="5334000" y="2438400"/>
              <a:ext cx="12192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Echo</a:t>
              </a:r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457200" y="3733800"/>
            <a:ext cx="8077200" cy="2209800"/>
            <a:chOff x="457200" y="3733800"/>
            <a:chExt cx="8077200" cy="2209800"/>
          </a:xfrm>
        </p:grpSpPr>
        <p:pic>
          <p:nvPicPr>
            <p:cNvPr id="21508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7200" y="4572000"/>
              <a:ext cx="1562100" cy="968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09" name="Picture 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629400" y="3962400"/>
              <a:ext cx="19050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1510" name="Straight Arrow Connector 21"/>
            <p:cNvCxnSpPr>
              <a:cxnSpLocks noChangeShapeType="1"/>
            </p:cNvCxnSpPr>
            <p:nvPr/>
          </p:nvCxnSpPr>
          <p:spPr bwMode="auto">
            <a:xfrm rot="10800000">
              <a:off x="2209800" y="5257800"/>
              <a:ext cx="1295400" cy="1588"/>
            </a:xfrm>
            <a:prstGeom prst="straightConnector1">
              <a:avLst/>
            </a:prstGeom>
            <a:noFill/>
            <a:ln w="666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21511" name="TextBox 24"/>
            <p:cNvSpPr txBox="1">
              <a:spLocks noChangeArrowheads="1"/>
            </p:cNvSpPr>
            <p:nvPr/>
          </p:nvSpPr>
          <p:spPr bwMode="auto">
            <a:xfrm>
              <a:off x="2286000" y="3733800"/>
              <a:ext cx="1219200" cy="1384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Hey its 1:00</a:t>
              </a:r>
            </a:p>
          </p:txBody>
        </p:sp>
        <p:cxnSp>
          <p:nvCxnSpPr>
            <p:cNvPr id="21512" name="Straight Arrow Connector 25"/>
            <p:cNvCxnSpPr>
              <a:cxnSpLocks noChangeShapeType="1"/>
            </p:cNvCxnSpPr>
            <p:nvPr/>
          </p:nvCxnSpPr>
          <p:spPr bwMode="auto">
            <a:xfrm rot="10800000">
              <a:off x="3657600" y="5257800"/>
              <a:ext cx="1295400" cy="1588"/>
            </a:xfrm>
            <a:prstGeom prst="straightConnector1">
              <a:avLst/>
            </a:prstGeom>
            <a:noFill/>
            <a:ln w="666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1513" name="Straight Arrow Connector 26"/>
            <p:cNvCxnSpPr>
              <a:cxnSpLocks noChangeShapeType="1"/>
            </p:cNvCxnSpPr>
            <p:nvPr/>
          </p:nvCxnSpPr>
          <p:spPr bwMode="auto">
            <a:xfrm rot="10800000">
              <a:off x="5105400" y="5257800"/>
              <a:ext cx="1295400" cy="1588"/>
            </a:xfrm>
            <a:prstGeom prst="straightConnector1">
              <a:avLst/>
            </a:prstGeom>
            <a:noFill/>
            <a:ln w="666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21514" name="TextBox 27"/>
            <p:cNvSpPr txBox="1">
              <a:spLocks noChangeArrowheads="1"/>
            </p:cNvSpPr>
            <p:nvPr/>
          </p:nvSpPr>
          <p:spPr bwMode="auto">
            <a:xfrm>
              <a:off x="3733800" y="3733800"/>
              <a:ext cx="1219200" cy="1384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Hey its 1:06</a:t>
              </a:r>
            </a:p>
          </p:txBody>
        </p:sp>
        <p:sp>
          <p:nvSpPr>
            <p:cNvPr id="21515" name="TextBox 28"/>
            <p:cNvSpPr txBox="1">
              <a:spLocks noChangeArrowheads="1"/>
            </p:cNvSpPr>
            <p:nvPr/>
          </p:nvSpPr>
          <p:spPr bwMode="auto">
            <a:xfrm>
              <a:off x="5105400" y="3733800"/>
              <a:ext cx="1219200" cy="1384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Hey its 1:12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8" descr="E:\Documents and Settings\Flouger\Desktop\GPSPhotos\Earth.png"/>
          <p:cNvPicPr>
            <a:picLocks noChangeAspect="1" noChangeArrowheads="1"/>
          </p:cNvPicPr>
          <p:nvPr/>
        </p:nvPicPr>
        <p:blipFill>
          <a:blip r:embed="rId3"/>
          <a:srcRect l="38461" t="37180" r="37180" b="38461"/>
          <a:stretch>
            <a:fillRect/>
          </a:stretch>
        </p:blipFill>
        <p:spPr bwMode="auto">
          <a:xfrm>
            <a:off x="4114800" y="285115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Oval 10"/>
          <p:cNvSpPr>
            <a:spLocks noChangeArrowheads="1"/>
          </p:cNvSpPr>
          <p:nvPr/>
        </p:nvSpPr>
        <p:spPr bwMode="auto">
          <a:xfrm rot="10800000">
            <a:off x="1066800" y="2393950"/>
            <a:ext cx="5257800" cy="2286000"/>
          </a:xfrm>
          <a:prstGeom prst="ellipse">
            <a:avLst/>
          </a:prstGeom>
          <a:noFill/>
          <a:ln w="38100" algn="ctr">
            <a:solidFill>
              <a:srgbClr val="FF0909"/>
            </a:solidFill>
            <a:round/>
            <a:headEnd/>
            <a:tailEnd/>
          </a:ln>
        </p:spPr>
        <p:txBody>
          <a:bodyPr rot="10800000"/>
          <a:lstStyle/>
          <a:p>
            <a:pPr eaLnBrk="0" hangingPunct="0"/>
            <a:endParaRPr lang="en-US" sz="1800">
              <a:solidFill>
                <a:schemeClr val="bg2"/>
              </a:solidFill>
            </a:endParaRPr>
          </a:p>
        </p:txBody>
      </p:sp>
      <p:sp>
        <p:nvSpPr>
          <p:cNvPr id="22531" name="Oval 11"/>
          <p:cNvSpPr>
            <a:spLocks noChangeArrowheads="1"/>
          </p:cNvSpPr>
          <p:nvPr/>
        </p:nvSpPr>
        <p:spPr bwMode="auto">
          <a:xfrm rot="10800000">
            <a:off x="2513013" y="4451350"/>
            <a:ext cx="228600" cy="228600"/>
          </a:xfrm>
          <a:prstGeom prst="ellipse">
            <a:avLst/>
          </a:prstGeom>
          <a:solidFill>
            <a:srgbClr val="FF0909"/>
          </a:solidFill>
          <a:ln w="25400" algn="ctr">
            <a:solidFill>
              <a:schemeClr val="bg1"/>
            </a:solidFill>
            <a:round/>
            <a:headEnd/>
            <a:tailEnd/>
          </a:ln>
        </p:spPr>
        <p:txBody>
          <a:bodyPr rot="10800000"/>
          <a:lstStyle/>
          <a:p>
            <a:pPr eaLnBrk="0" hangingPunct="0"/>
            <a:endParaRPr lang="en-US" sz="1800">
              <a:solidFill>
                <a:schemeClr val="bg2"/>
              </a:solidFill>
            </a:endParaRPr>
          </a:p>
        </p:txBody>
      </p:sp>
      <p:sp>
        <p:nvSpPr>
          <p:cNvPr id="22532" name="Oval 8"/>
          <p:cNvSpPr>
            <a:spLocks noChangeArrowheads="1"/>
          </p:cNvSpPr>
          <p:nvPr/>
        </p:nvSpPr>
        <p:spPr bwMode="auto">
          <a:xfrm rot="-8267869">
            <a:off x="3133725" y="3101975"/>
            <a:ext cx="5257800" cy="2286000"/>
          </a:xfrm>
          <a:prstGeom prst="ellips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</p:spPr>
        <p:txBody>
          <a:bodyPr rot="10800000"/>
          <a:lstStyle/>
          <a:p>
            <a:pPr eaLnBrk="0" hangingPunct="0"/>
            <a:endParaRPr lang="en-US" sz="1800">
              <a:solidFill>
                <a:schemeClr val="bg2"/>
              </a:solidFill>
            </a:endParaRPr>
          </a:p>
        </p:txBody>
      </p:sp>
      <p:sp>
        <p:nvSpPr>
          <p:cNvPr id="22533" name="Oval 9"/>
          <p:cNvSpPr>
            <a:spLocks noChangeArrowheads="1"/>
          </p:cNvSpPr>
          <p:nvPr/>
        </p:nvSpPr>
        <p:spPr bwMode="auto">
          <a:xfrm rot="-8267869">
            <a:off x="4238625" y="4238625"/>
            <a:ext cx="228600" cy="228600"/>
          </a:xfrm>
          <a:prstGeom prst="ellipse">
            <a:avLst/>
          </a:prstGeom>
          <a:solidFill>
            <a:srgbClr val="FFFF00"/>
          </a:solidFill>
          <a:ln w="25400" algn="ctr">
            <a:solidFill>
              <a:srgbClr val="4187AA"/>
            </a:solidFill>
            <a:round/>
            <a:headEnd/>
            <a:tailEnd/>
          </a:ln>
        </p:spPr>
        <p:txBody>
          <a:bodyPr rot="10800000"/>
          <a:lstStyle/>
          <a:p>
            <a:pPr eaLnBrk="0" hangingPunct="0"/>
            <a:endParaRPr lang="en-US" sz="1800"/>
          </a:p>
        </p:txBody>
      </p:sp>
      <p:sp>
        <p:nvSpPr>
          <p:cNvPr id="22534" name="Oval 13"/>
          <p:cNvSpPr>
            <a:spLocks noChangeArrowheads="1"/>
          </p:cNvSpPr>
          <p:nvPr/>
        </p:nvSpPr>
        <p:spPr bwMode="auto">
          <a:xfrm rot="-3177943">
            <a:off x="2990850" y="1644650"/>
            <a:ext cx="5257800" cy="2286000"/>
          </a:xfrm>
          <a:prstGeom prst="ellipse">
            <a:avLst/>
          </a:prstGeom>
          <a:noFill/>
          <a:ln w="38100" algn="ctr">
            <a:solidFill>
              <a:srgbClr val="21E806"/>
            </a:solidFill>
            <a:round/>
            <a:headEnd/>
            <a:tailEnd/>
          </a:ln>
        </p:spPr>
        <p:txBody>
          <a:bodyPr vert="eaVert"/>
          <a:lstStyle/>
          <a:p>
            <a:pPr eaLnBrk="0" hangingPunct="0"/>
            <a:endParaRPr lang="en-US" sz="1800"/>
          </a:p>
        </p:txBody>
      </p:sp>
      <p:sp>
        <p:nvSpPr>
          <p:cNvPr id="22535" name="Oval 14"/>
          <p:cNvSpPr>
            <a:spLocks noChangeArrowheads="1"/>
          </p:cNvSpPr>
          <p:nvPr/>
        </p:nvSpPr>
        <p:spPr bwMode="auto">
          <a:xfrm rot="-3177943">
            <a:off x="7010400" y="533400"/>
            <a:ext cx="228600" cy="228600"/>
          </a:xfrm>
          <a:prstGeom prst="ellipse">
            <a:avLst/>
          </a:prstGeom>
          <a:solidFill>
            <a:srgbClr val="21E806"/>
          </a:solidFill>
          <a:ln w="25400" algn="ctr">
            <a:solidFill>
              <a:srgbClr val="4187AA"/>
            </a:solidFill>
            <a:round/>
            <a:headEnd/>
            <a:tailEnd/>
          </a:ln>
        </p:spPr>
        <p:txBody>
          <a:bodyPr vert="eaVert"/>
          <a:lstStyle/>
          <a:p>
            <a:pPr eaLnBrk="0" hangingPunct="0"/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8" descr="E:\Documents and Settings\Flouger\Desktop\GPSPhotos\Earth.png"/>
          <p:cNvPicPr>
            <a:picLocks noChangeAspect="1" noChangeArrowheads="1"/>
          </p:cNvPicPr>
          <p:nvPr/>
        </p:nvPicPr>
        <p:blipFill>
          <a:blip r:embed="rId3"/>
          <a:srcRect l="38461" t="37180" r="37180" b="38461"/>
          <a:stretch>
            <a:fillRect/>
          </a:stretch>
        </p:blipFill>
        <p:spPr bwMode="auto">
          <a:xfrm>
            <a:off x="4114800" y="285115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 bwMode="auto">
          <a:xfrm rot="10800000">
            <a:off x="2514600" y="4451350"/>
            <a:ext cx="228600" cy="228600"/>
          </a:xfrm>
          <a:prstGeom prst="ellipse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 bwMode="auto">
          <a:xfrm rot="13332131">
            <a:off x="4238625" y="4238625"/>
            <a:ext cx="228600" cy="228600"/>
          </a:xfrm>
          <a:prstGeom prst="ellipse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 bwMode="auto">
          <a:xfrm rot="18422057">
            <a:off x="6980238" y="579438"/>
            <a:ext cx="228600" cy="228600"/>
          </a:xfrm>
          <a:prstGeom prst="ellipse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4581" name="Oval 12"/>
          <p:cNvSpPr>
            <a:spLocks noChangeArrowheads="1"/>
          </p:cNvSpPr>
          <p:nvPr/>
        </p:nvSpPr>
        <p:spPr bwMode="auto">
          <a:xfrm>
            <a:off x="3352800" y="-3048000"/>
            <a:ext cx="7467600" cy="7467600"/>
          </a:xfrm>
          <a:prstGeom prst="ellipse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800"/>
          </a:p>
        </p:txBody>
      </p:sp>
      <p:sp>
        <p:nvSpPr>
          <p:cNvPr id="24582" name="Oval 15"/>
          <p:cNvSpPr>
            <a:spLocks noChangeArrowheads="1"/>
          </p:cNvSpPr>
          <p:nvPr/>
        </p:nvSpPr>
        <p:spPr bwMode="auto">
          <a:xfrm>
            <a:off x="3505200" y="3505200"/>
            <a:ext cx="1676400" cy="1676400"/>
          </a:xfrm>
          <a:prstGeom prst="ellips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800"/>
          </a:p>
        </p:txBody>
      </p:sp>
      <p:sp>
        <p:nvSpPr>
          <p:cNvPr id="24583" name="Oval 16"/>
          <p:cNvSpPr>
            <a:spLocks noChangeArrowheads="1"/>
          </p:cNvSpPr>
          <p:nvPr/>
        </p:nvSpPr>
        <p:spPr bwMode="auto">
          <a:xfrm>
            <a:off x="152400" y="2133600"/>
            <a:ext cx="4876800" cy="48768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800"/>
          </a:p>
        </p:txBody>
      </p:sp>
      <p:sp>
        <p:nvSpPr>
          <p:cNvPr id="8202" name="AutoShape 10"/>
          <p:cNvSpPr>
            <a:spLocks noChangeArrowheads="1"/>
          </p:cNvSpPr>
          <p:nvPr/>
        </p:nvSpPr>
        <p:spPr bwMode="auto">
          <a:xfrm>
            <a:off x="4691063" y="3536950"/>
            <a:ext cx="304800" cy="228600"/>
          </a:xfrm>
          <a:prstGeom prst="star5">
            <a:avLst/>
          </a:prstGeom>
          <a:solidFill>
            <a:schemeClr val="folHlink"/>
          </a:solidFill>
          <a:ln w="9525">
            <a:solidFill>
              <a:srgbClr val="FF090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8" descr="E:\Documents and Settings\Flouger\Desktop\GPSPhotos\Earth.png"/>
          <p:cNvPicPr>
            <a:picLocks noChangeAspect="1" noChangeArrowheads="1"/>
          </p:cNvPicPr>
          <p:nvPr/>
        </p:nvPicPr>
        <p:blipFill>
          <a:blip r:embed="rId3"/>
          <a:srcRect l="38461" t="37180" r="37180" b="38461"/>
          <a:stretch>
            <a:fillRect/>
          </a:stretch>
        </p:blipFill>
        <p:spPr bwMode="auto">
          <a:xfrm>
            <a:off x="4114800" y="285115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626" name="Group 30"/>
          <p:cNvGrpSpPr>
            <a:grpSpLocks/>
          </p:cNvGrpSpPr>
          <p:nvPr/>
        </p:nvGrpSpPr>
        <p:grpSpPr bwMode="auto">
          <a:xfrm>
            <a:off x="2514600" y="3733800"/>
            <a:ext cx="2362200" cy="946150"/>
            <a:chOff x="2514600" y="3733800"/>
            <a:chExt cx="2362201" cy="946858"/>
          </a:xfrm>
        </p:grpSpPr>
        <p:sp>
          <p:nvSpPr>
            <p:cNvPr id="12" name="Oval 11"/>
            <p:cNvSpPr/>
            <p:nvPr/>
          </p:nvSpPr>
          <p:spPr bwMode="auto">
            <a:xfrm rot="10800000">
              <a:off x="2514600" y="4451887"/>
              <a:ext cx="228600" cy="228771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26641" name="Straight Connector 10"/>
            <p:cNvCxnSpPr>
              <a:cxnSpLocks noChangeShapeType="1"/>
            </p:cNvCxnSpPr>
            <p:nvPr/>
          </p:nvCxnSpPr>
          <p:spPr bwMode="auto">
            <a:xfrm rot="10800000" flipV="1">
              <a:off x="2616592" y="3733800"/>
              <a:ext cx="2260209" cy="824132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</p:grpSp>
      <p:grpSp>
        <p:nvGrpSpPr>
          <p:cNvPr id="26627" name="Group 29"/>
          <p:cNvGrpSpPr>
            <a:grpSpLocks/>
          </p:cNvGrpSpPr>
          <p:nvPr/>
        </p:nvGrpSpPr>
        <p:grpSpPr bwMode="auto">
          <a:xfrm>
            <a:off x="4876800" y="579438"/>
            <a:ext cx="2332038" cy="3154362"/>
            <a:chOff x="4876801" y="579184"/>
            <a:chExt cx="2331784" cy="3154616"/>
          </a:xfrm>
        </p:grpSpPr>
        <p:sp>
          <p:nvSpPr>
            <p:cNvPr id="15" name="Oval 14"/>
            <p:cNvSpPr/>
            <p:nvPr/>
          </p:nvSpPr>
          <p:spPr bwMode="auto">
            <a:xfrm rot="18422057">
              <a:off x="6979988" y="579206"/>
              <a:ext cx="228618" cy="228575"/>
            </a:xfrm>
            <a:prstGeom prst="ellipse">
              <a:avLst/>
            </a:prstGeom>
            <a:solidFill>
              <a:srgbClr val="00B050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26639" name="Straight Connector 17"/>
            <p:cNvCxnSpPr>
              <a:cxnSpLocks noChangeShapeType="1"/>
            </p:cNvCxnSpPr>
            <p:nvPr/>
          </p:nvCxnSpPr>
          <p:spPr bwMode="auto">
            <a:xfrm rot="5400000">
              <a:off x="4461218" y="1104900"/>
              <a:ext cx="3044483" cy="2213317"/>
            </a:xfrm>
            <a:prstGeom prst="line">
              <a:avLst/>
            </a:prstGeom>
            <a:noFill/>
            <a:ln w="38100" algn="ctr">
              <a:solidFill>
                <a:srgbClr val="00B050"/>
              </a:solidFill>
              <a:round/>
              <a:headEnd/>
              <a:tailEnd/>
            </a:ln>
          </p:spPr>
        </p:cxnSp>
      </p:grpSp>
      <p:grpSp>
        <p:nvGrpSpPr>
          <p:cNvPr id="26628" name="Group 28"/>
          <p:cNvGrpSpPr>
            <a:grpSpLocks/>
          </p:cNvGrpSpPr>
          <p:nvPr/>
        </p:nvGrpSpPr>
        <p:grpSpPr bwMode="auto">
          <a:xfrm>
            <a:off x="4238625" y="3733800"/>
            <a:ext cx="638175" cy="733425"/>
            <a:chOff x="4238153" y="3733802"/>
            <a:chExt cx="638647" cy="732950"/>
          </a:xfrm>
        </p:grpSpPr>
        <p:sp>
          <p:nvSpPr>
            <p:cNvPr id="10" name="Oval 9"/>
            <p:cNvSpPr/>
            <p:nvPr/>
          </p:nvSpPr>
          <p:spPr bwMode="auto">
            <a:xfrm rot="13332131">
              <a:off x="4238153" y="4238300"/>
              <a:ext cx="228769" cy="228452"/>
            </a:xfrm>
            <a:prstGeom prst="ellipse">
              <a:avLst/>
            </a:prstGeom>
            <a:solidFill>
              <a:srgbClr val="FFFF00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26637" name="Straight Connector 19"/>
            <p:cNvCxnSpPr>
              <a:cxnSpLocks noChangeShapeType="1"/>
              <a:stCxn id="10" idx="0"/>
            </p:cNvCxnSpPr>
            <p:nvPr/>
          </p:nvCxnSpPr>
          <p:spPr bwMode="auto">
            <a:xfrm rot="5400000" flipH="1" flipV="1">
              <a:off x="4224575" y="3784899"/>
              <a:ext cx="703321" cy="601128"/>
            </a:xfrm>
            <a:prstGeom prst="line">
              <a:avLst/>
            </a:prstGeom>
            <a:noFill/>
            <a:ln w="38100" algn="ctr">
              <a:solidFill>
                <a:srgbClr val="FFFF00"/>
              </a:solidFill>
              <a:round/>
              <a:headEnd/>
              <a:tailEnd/>
            </a:ln>
          </p:spPr>
        </p:cxnSp>
      </p:grpSp>
      <p:cxnSp>
        <p:nvCxnSpPr>
          <p:cNvPr id="26629" name="Straight Connector 33"/>
          <p:cNvCxnSpPr>
            <a:cxnSpLocks noChangeShapeType="1"/>
          </p:cNvCxnSpPr>
          <p:nvPr/>
        </p:nvCxnSpPr>
        <p:spPr bwMode="auto">
          <a:xfrm rot="11972011" flipV="1">
            <a:off x="3003550" y="5024438"/>
            <a:ext cx="2244725" cy="766762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6630" name="Straight Connector 36"/>
          <p:cNvCxnSpPr>
            <a:cxnSpLocks noChangeShapeType="1"/>
          </p:cNvCxnSpPr>
          <p:nvPr/>
        </p:nvCxnSpPr>
        <p:spPr bwMode="auto">
          <a:xfrm rot="8434810" flipH="1" flipV="1">
            <a:off x="3044825" y="5408613"/>
            <a:ext cx="706438" cy="596900"/>
          </a:xfrm>
          <a:prstGeom prst="lin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</p:spPr>
      </p:cxnSp>
      <p:cxnSp>
        <p:nvCxnSpPr>
          <p:cNvPr id="26631" name="Straight Connector 39"/>
          <p:cNvCxnSpPr>
            <a:cxnSpLocks noChangeShapeType="1"/>
          </p:cNvCxnSpPr>
          <p:nvPr/>
        </p:nvCxnSpPr>
        <p:spPr bwMode="auto">
          <a:xfrm rot="-2156313">
            <a:off x="3276600" y="4953000"/>
            <a:ext cx="3044825" cy="2212975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6632" name="Straight Connector 41"/>
          <p:cNvCxnSpPr>
            <a:cxnSpLocks noChangeShapeType="1"/>
          </p:cNvCxnSpPr>
          <p:nvPr/>
        </p:nvCxnSpPr>
        <p:spPr bwMode="auto">
          <a:xfrm rot="5400000" flipH="1" flipV="1">
            <a:off x="3103563" y="5713412"/>
            <a:ext cx="1524000" cy="31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6633" name="TextBox 21"/>
          <p:cNvSpPr txBox="1">
            <a:spLocks noChangeArrowheads="1"/>
          </p:cNvSpPr>
          <p:nvPr/>
        </p:nvSpPr>
        <p:spPr bwMode="auto">
          <a:xfrm>
            <a:off x="3276600" y="4953000"/>
            <a:ext cx="309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/>
              <a:t>?</a:t>
            </a:r>
          </a:p>
        </p:txBody>
      </p:sp>
      <p:sp>
        <p:nvSpPr>
          <p:cNvPr id="9240" name="AutoShape 24"/>
          <p:cNvSpPr>
            <a:spLocks noChangeArrowheads="1"/>
          </p:cNvSpPr>
          <p:nvPr/>
        </p:nvSpPr>
        <p:spPr bwMode="auto">
          <a:xfrm>
            <a:off x="4724400" y="3581400"/>
            <a:ext cx="304800" cy="228600"/>
          </a:xfrm>
          <a:prstGeom prst="star5">
            <a:avLst/>
          </a:prstGeom>
          <a:solidFill>
            <a:schemeClr val="folHlink"/>
          </a:solidFill>
          <a:ln w="9525">
            <a:solidFill>
              <a:srgbClr val="FF090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26635" name="TextBox 21"/>
          <p:cNvSpPr txBox="1">
            <a:spLocks noChangeArrowheads="1"/>
          </p:cNvSpPr>
          <p:nvPr/>
        </p:nvSpPr>
        <p:spPr bwMode="auto">
          <a:xfrm>
            <a:off x="4267200" y="4953000"/>
            <a:ext cx="957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/>
              <a:t>Known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8" descr="E:\Documents and Settings\Flouger\Desktop\GPSPhotos\Earth.png"/>
          <p:cNvPicPr>
            <a:picLocks noChangeAspect="1" noChangeArrowheads="1"/>
          </p:cNvPicPr>
          <p:nvPr/>
        </p:nvPicPr>
        <p:blipFill>
          <a:blip r:embed="rId3"/>
          <a:srcRect l="38461" t="37180" r="37180" b="38461"/>
          <a:stretch>
            <a:fillRect/>
          </a:stretch>
        </p:blipFill>
        <p:spPr bwMode="auto">
          <a:xfrm>
            <a:off x="4114800" y="285115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 bwMode="auto">
          <a:xfrm rot="10800000">
            <a:off x="2514600" y="4451350"/>
            <a:ext cx="228600" cy="228600"/>
          </a:xfrm>
          <a:prstGeom prst="ellipse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 bwMode="auto">
          <a:xfrm rot="13332131">
            <a:off x="4238625" y="4238625"/>
            <a:ext cx="228600" cy="228600"/>
          </a:xfrm>
          <a:prstGeom prst="ellipse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 bwMode="auto">
          <a:xfrm rot="18422057">
            <a:off x="6980238" y="579438"/>
            <a:ext cx="228600" cy="228600"/>
          </a:xfrm>
          <a:prstGeom prst="ellipse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0246" name="Oval 12"/>
          <p:cNvSpPr>
            <a:spLocks noChangeArrowheads="1"/>
          </p:cNvSpPr>
          <p:nvPr/>
        </p:nvSpPr>
        <p:spPr bwMode="auto">
          <a:xfrm>
            <a:off x="3352800" y="-3048000"/>
            <a:ext cx="7467600" cy="7467600"/>
          </a:xfrm>
          <a:prstGeom prst="ellipse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800"/>
          </a:p>
        </p:txBody>
      </p:sp>
      <p:sp>
        <p:nvSpPr>
          <p:cNvPr id="10247" name="Oval 15"/>
          <p:cNvSpPr>
            <a:spLocks noChangeArrowheads="1"/>
          </p:cNvSpPr>
          <p:nvPr/>
        </p:nvSpPr>
        <p:spPr bwMode="auto">
          <a:xfrm>
            <a:off x="3505200" y="3505200"/>
            <a:ext cx="1676400" cy="1676400"/>
          </a:xfrm>
          <a:prstGeom prst="ellips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800"/>
          </a:p>
        </p:txBody>
      </p:sp>
      <p:sp>
        <p:nvSpPr>
          <p:cNvPr id="10248" name="Oval 16"/>
          <p:cNvSpPr>
            <a:spLocks noChangeArrowheads="1"/>
          </p:cNvSpPr>
          <p:nvPr/>
        </p:nvSpPr>
        <p:spPr bwMode="auto">
          <a:xfrm>
            <a:off x="152400" y="2133600"/>
            <a:ext cx="4876800" cy="48768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800"/>
          </a:p>
        </p:txBody>
      </p:sp>
      <p:sp>
        <p:nvSpPr>
          <p:cNvPr id="8202" name="AutoShape 10"/>
          <p:cNvSpPr>
            <a:spLocks noChangeArrowheads="1"/>
          </p:cNvSpPr>
          <p:nvPr/>
        </p:nvSpPr>
        <p:spPr bwMode="auto">
          <a:xfrm>
            <a:off x="4691063" y="3536950"/>
            <a:ext cx="304800" cy="228600"/>
          </a:xfrm>
          <a:prstGeom prst="star5">
            <a:avLst/>
          </a:prstGeom>
          <a:solidFill>
            <a:schemeClr val="folHlink"/>
          </a:solidFill>
          <a:ln w="9525">
            <a:solidFill>
              <a:srgbClr val="FF090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11" name="Oval 10"/>
          <p:cNvSpPr/>
          <p:nvPr/>
        </p:nvSpPr>
        <p:spPr bwMode="auto">
          <a:xfrm>
            <a:off x="5334000" y="4486276"/>
            <a:ext cx="533400" cy="46672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en-US" sz="1800" dirty="0">
                <a:solidFill>
                  <a:schemeClr val="tx1"/>
                </a:solidFill>
              </a:rPr>
              <a:t>?</a:t>
            </a:r>
          </a:p>
        </p:txBody>
      </p:sp>
      <p:cxnSp>
        <p:nvCxnSpPr>
          <p:cNvPr id="28684" name="Straight Connector 33"/>
          <p:cNvCxnSpPr>
            <a:cxnSpLocks noChangeShapeType="1"/>
          </p:cNvCxnSpPr>
          <p:nvPr/>
        </p:nvCxnSpPr>
        <p:spPr bwMode="auto">
          <a:xfrm rot="10800000">
            <a:off x="5203825" y="5772150"/>
            <a:ext cx="2311400" cy="9525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8685" name="Straight Connector 36"/>
          <p:cNvCxnSpPr>
            <a:cxnSpLocks noChangeShapeType="1"/>
          </p:cNvCxnSpPr>
          <p:nvPr/>
        </p:nvCxnSpPr>
        <p:spPr bwMode="auto">
          <a:xfrm flipV="1">
            <a:off x="5181600" y="6091238"/>
            <a:ext cx="942975" cy="4762"/>
          </a:xfrm>
          <a:prstGeom prst="lin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</p:spPr>
      </p:cxnSp>
      <p:cxnSp>
        <p:nvCxnSpPr>
          <p:cNvPr id="28686" name="Straight Connector 39"/>
          <p:cNvCxnSpPr>
            <a:cxnSpLocks noChangeShapeType="1"/>
          </p:cNvCxnSpPr>
          <p:nvPr/>
        </p:nvCxnSpPr>
        <p:spPr bwMode="auto">
          <a:xfrm rot="-2156313">
            <a:off x="5541963" y="5330825"/>
            <a:ext cx="3044825" cy="2212975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8687" name="Straight Connector 41"/>
          <p:cNvCxnSpPr>
            <a:cxnSpLocks noChangeShapeType="1"/>
          </p:cNvCxnSpPr>
          <p:nvPr/>
        </p:nvCxnSpPr>
        <p:spPr bwMode="auto">
          <a:xfrm rot="5400000" flipH="1" flipV="1">
            <a:off x="5368926" y="6091237"/>
            <a:ext cx="1524000" cy="31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8688" name="TextBox 21"/>
          <p:cNvSpPr txBox="1">
            <a:spLocks noChangeArrowheads="1"/>
          </p:cNvSpPr>
          <p:nvPr/>
        </p:nvSpPr>
        <p:spPr bwMode="auto">
          <a:xfrm>
            <a:off x="5541963" y="5330825"/>
            <a:ext cx="3095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/>
              <a:t>?</a:t>
            </a:r>
          </a:p>
        </p:txBody>
      </p:sp>
      <p:sp>
        <p:nvSpPr>
          <p:cNvPr id="28689" name="TextBox 21"/>
          <p:cNvSpPr txBox="1">
            <a:spLocks noChangeArrowheads="1"/>
          </p:cNvSpPr>
          <p:nvPr/>
        </p:nvSpPr>
        <p:spPr bwMode="auto">
          <a:xfrm>
            <a:off x="6532563" y="5330825"/>
            <a:ext cx="957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/>
              <a:t>Known</a:t>
            </a:r>
          </a:p>
        </p:txBody>
      </p: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4876800" y="5791200"/>
            <a:ext cx="4059238" cy="658813"/>
            <a:chOff x="4876800" y="5791200"/>
            <a:chExt cx="4059342" cy="658254"/>
          </a:xfrm>
        </p:grpSpPr>
        <p:cxnSp>
          <p:nvCxnSpPr>
            <p:cNvPr id="28691" name="Straight Connector 36"/>
            <p:cNvCxnSpPr>
              <a:cxnSpLocks noChangeShapeType="1"/>
            </p:cNvCxnSpPr>
            <p:nvPr/>
          </p:nvCxnSpPr>
          <p:spPr bwMode="auto">
            <a:xfrm>
              <a:off x="4876800" y="6096000"/>
              <a:ext cx="1249667" cy="1588"/>
            </a:xfrm>
            <a:prstGeom prst="line">
              <a:avLst/>
            </a:prstGeom>
            <a:noFill/>
            <a:ln w="38100" algn="ctr">
              <a:solidFill>
                <a:srgbClr val="FFFF00"/>
              </a:solidFill>
              <a:round/>
              <a:headEnd/>
              <a:tailEnd/>
            </a:ln>
          </p:spPr>
        </p:cxnSp>
        <p:cxnSp>
          <p:nvCxnSpPr>
            <p:cNvPr id="28692" name="Straight Connector 33"/>
            <p:cNvCxnSpPr>
              <a:cxnSpLocks noChangeShapeType="1"/>
            </p:cNvCxnSpPr>
            <p:nvPr/>
          </p:nvCxnSpPr>
          <p:spPr bwMode="auto">
            <a:xfrm rot="10800000" flipV="1">
              <a:off x="4905375" y="5791200"/>
              <a:ext cx="2609848" cy="2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28693" name="Straight Connector 39"/>
            <p:cNvCxnSpPr>
              <a:cxnSpLocks noChangeShapeType="1"/>
            </p:cNvCxnSpPr>
            <p:nvPr/>
          </p:nvCxnSpPr>
          <p:spPr bwMode="auto">
            <a:xfrm>
              <a:off x="4905375" y="6438900"/>
              <a:ext cx="4030767" cy="10554"/>
            </a:xfrm>
            <a:prstGeom prst="line">
              <a:avLst/>
            </a:prstGeom>
            <a:noFill/>
            <a:ln w="38100" algn="ctr">
              <a:solidFill>
                <a:srgbClr val="00B050"/>
              </a:solidFill>
              <a:round/>
              <a:headEnd/>
              <a:tailEnd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0246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02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0248"/>
                                        </p:tgtEl>
                                      </p:cBhvr>
                                      <p:by x="123000" y="12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animBg="1"/>
      <p:bldP spid="10247" grpId="0" animBg="1"/>
      <p:bldP spid="102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Signal properties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886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L1 1575.42 MHz</a:t>
            </a:r>
          </a:p>
          <a:p>
            <a:pPr lvl="1" eaLnBrk="1" hangingPunct="1">
              <a:defRPr/>
            </a:pPr>
            <a:r>
              <a:rPr lang="en-US" dirty="0"/>
              <a:t>Navigation </a:t>
            </a:r>
            <a:r>
              <a:rPr lang="en-US" dirty="0" smtClean="0"/>
              <a:t>Messages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Coarse-Acquisition (C/A) code</a:t>
            </a:r>
          </a:p>
          <a:p>
            <a:pPr lvl="1" eaLnBrk="1" hangingPunct="1">
              <a:defRPr/>
            </a:pPr>
            <a:r>
              <a:rPr lang="en-US" dirty="0"/>
              <a:t>Encrypted Precision P(Y) code</a:t>
            </a:r>
          </a:p>
          <a:p>
            <a:pPr eaLnBrk="1" hangingPunct="1">
              <a:defRPr/>
            </a:pPr>
            <a:r>
              <a:rPr lang="en-US" dirty="0"/>
              <a:t>L2 1227.60 MHz</a:t>
            </a:r>
          </a:p>
          <a:p>
            <a:pPr lvl="1" eaLnBrk="1" hangingPunct="1">
              <a:defRPr/>
            </a:pPr>
            <a:r>
              <a:rPr lang="en-US" dirty="0"/>
              <a:t>P(Y) code</a:t>
            </a:r>
          </a:p>
          <a:p>
            <a:pPr lvl="1" eaLnBrk="1" hangingPunct="1">
              <a:defRPr/>
            </a:pPr>
            <a:r>
              <a:rPr lang="en-US" dirty="0"/>
              <a:t>Military applications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2592</TotalTime>
  <Words>1205</Words>
  <Application>Microsoft Office PowerPoint</Application>
  <PresentationFormat>On-screen Show (4:3)</PresentationFormat>
  <Paragraphs>363</Paragraphs>
  <Slides>32</Slides>
  <Notes>27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Globe</vt:lpstr>
      <vt:lpstr>Visio</vt:lpstr>
      <vt:lpstr>Software Defined GPS Receiver</vt:lpstr>
      <vt:lpstr>Why use a  software defined GPS receiver?</vt:lpstr>
      <vt:lpstr>Overview of GPS</vt:lpstr>
      <vt:lpstr>Telemetry</vt:lpstr>
      <vt:lpstr>Slide 5</vt:lpstr>
      <vt:lpstr>Slide 6</vt:lpstr>
      <vt:lpstr>Slide 7</vt:lpstr>
      <vt:lpstr>Slide 8</vt:lpstr>
      <vt:lpstr>Signal properties </vt:lpstr>
      <vt:lpstr>Signal information</vt:lpstr>
      <vt:lpstr>BPSK</vt:lpstr>
      <vt:lpstr>GPS signal</vt:lpstr>
      <vt:lpstr>Orthogonality</vt:lpstr>
      <vt:lpstr>C/A code (cont)</vt:lpstr>
      <vt:lpstr>Hardware used</vt:lpstr>
      <vt:lpstr>Previous project by Tony Corbin</vt:lpstr>
      <vt:lpstr>Acquisition</vt:lpstr>
      <vt:lpstr>Tracking algorithm</vt:lpstr>
      <vt:lpstr>Tracking algorithm</vt:lpstr>
      <vt:lpstr>Tracking algorithm (cont)</vt:lpstr>
      <vt:lpstr>Tracking algorithm</vt:lpstr>
      <vt:lpstr>Tracking improvement</vt:lpstr>
      <vt:lpstr>Decoding the data</vt:lpstr>
      <vt:lpstr>Final result</vt:lpstr>
      <vt:lpstr>High level overview of design</vt:lpstr>
      <vt:lpstr>Current real-time open source software</vt:lpstr>
      <vt:lpstr>Comparison to previous project</vt:lpstr>
      <vt:lpstr>Conclusions</vt:lpstr>
      <vt:lpstr>Future recommendations.</vt:lpstr>
      <vt:lpstr>References</vt:lpstr>
      <vt:lpstr>Thank You</vt:lpstr>
      <vt:lpstr>Any Questions?</vt:lpstr>
    </vt:vector>
  </TitlesOfParts>
  <Company>Bradley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 Defined GPS Receiver</dc:title>
  <dc:creator>eeguest</dc:creator>
  <cp:lastModifiedBy>user</cp:lastModifiedBy>
  <cp:revision>164</cp:revision>
  <dcterms:created xsi:type="dcterms:W3CDTF">2009-03-24T15:22:29Z</dcterms:created>
  <dcterms:modified xsi:type="dcterms:W3CDTF">2009-05-28T16:31:47Z</dcterms:modified>
</cp:coreProperties>
</file>